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3"/>
  </p:notesMasterIdLst>
  <p:sldIdLst>
    <p:sldId id="257" r:id="rId2"/>
    <p:sldId id="265" r:id="rId3"/>
    <p:sldId id="268" r:id="rId4"/>
    <p:sldId id="270" r:id="rId5"/>
    <p:sldId id="280" r:id="rId6"/>
    <p:sldId id="274" r:id="rId7"/>
    <p:sldId id="275" r:id="rId8"/>
    <p:sldId id="278" r:id="rId9"/>
    <p:sldId id="279" r:id="rId10"/>
    <p:sldId id="294" r:id="rId11"/>
    <p:sldId id="281" r:id="rId12"/>
    <p:sldId id="293" r:id="rId13"/>
    <p:sldId id="269" r:id="rId14"/>
    <p:sldId id="273" r:id="rId15"/>
    <p:sldId id="297" r:id="rId16"/>
    <p:sldId id="272" r:id="rId17"/>
    <p:sldId id="290" r:id="rId18"/>
    <p:sldId id="282" r:id="rId19"/>
    <p:sldId id="271" r:id="rId20"/>
    <p:sldId id="285" r:id="rId21"/>
    <p:sldId id="283" r:id="rId22"/>
    <p:sldId id="286" r:id="rId23"/>
    <p:sldId id="284" r:id="rId24"/>
    <p:sldId id="287" r:id="rId25"/>
    <p:sldId id="295" r:id="rId26"/>
    <p:sldId id="267" r:id="rId27"/>
    <p:sldId id="277" r:id="rId28"/>
    <p:sldId id="296" r:id="rId29"/>
    <p:sldId id="298" r:id="rId30"/>
    <p:sldId id="288" r:id="rId31"/>
    <p:sldId id="258" r:id="rId32"/>
  </p:sldIdLst>
  <p:sldSz cx="9144000" cy="5143500" type="screen16x9"/>
  <p:notesSz cx="6858000" cy="9144000"/>
  <p:defaultTextStyle>
    <a:defPPr>
      <a:defRPr lang="en-US"/>
    </a:defPPr>
    <a:lvl1pPr marL="0" algn="l" defTabSz="816350" rtl="0" eaLnBrk="1" latinLnBrk="0" hangingPunct="1">
      <a:defRPr sz="1607" kern="1200">
        <a:solidFill>
          <a:schemeClr val="tx1"/>
        </a:solidFill>
        <a:latin typeface="+mn-lt"/>
        <a:ea typeface="+mn-ea"/>
        <a:cs typeface="+mn-cs"/>
      </a:defRPr>
    </a:lvl1pPr>
    <a:lvl2pPr marL="408175" algn="l" defTabSz="816350" rtl="0" eaLnBrk="1" latinLnBrk="0" hangingPunct="1">
      <a:defRPr sz="1607" kern="1200">
        <a:solidFill>
          <a:schemeClr val="tx1"/>
        </a:solidFill>
        <a:latin typeface="+mn-lt"/>
        <a:ea typeface="+mn-ea"/>
        <a:cs typeface="+mn-cs"/>
      </a:defRPr>
    </a:lvl2pPr>
    <a:lvl3pPr marL="816350" algn="l" defTabSz="816350" rtl="0" eaLnBrk="1" latinLnBrk="0" hangingPunct="1">
      <a:defRPr sz="1607" kern="1200">
        <a:solidFill>
          <a:schemeClr val="tx1"/>
        </a:solidFill>
        <a:latin typeface="+mn-lt"/>
        <a:ea typeface="+mn-ea"/>
        <a:cs typeface="+mn-cs"/>
      </a:defRPr>
    </a:lvl3pPr>
    <a:lvl4pPr marL="1224525" algn="l" defTabSz="816350" rtl="0" eaLnBrk="1" latinLnBrk="0" hangingPunct="1">
      <a:defRPr sz="1607" kern="1200">
        <a:solidFill>
          <a:schemeClr val="tx1"/>
        </a:solidFill>
        <a:latin typeface="+mn-lt"/>
        <a:ea typeface="+mn-ea"/>
        <a:cs typeface="+mn-cs"/>
      </a:defRPr>
    </a:lvl4pPr>
    <a:lvl5pPr marL="1632699" algn="l" defTabSz="816350" rtl="0" eaLnBrk="1" latinLnBrk="0" hangingPunct="1">
      <a:defRPr sz="1607" kern="1200">
        <a:solidFill>
          <a:schemeClr val="tx1"/>
        </a:solidFill>
        <a:latin typeface="+mn-lt"/>
        <a:ea typeface="+mn-ea"/>
        <a:cs typeface="+mn-cs"/>
      </a:defRPr>
    </a:lvl5pPr>
    <a:lvl6pPr marL="2040875" algn="l" defTabSz="816350" rtl="0" eaLnBrk="1" latinLnBrk="0" hangingPunct="1">
      <a:defRPr sz="1607" kern="1200">
        <a:solidFill>
          <a:schemeClr val="tx1"/>
        </a:solidFill>
        <a:latin typeface="+mn-lt"/>
        <a:ea typeface="+mn-ea"/>
        <a:cs typeface="+mn-cs"/>
      </a:defRPr>
    </a:lvl6pPr>
    <a:lvl7pPr marL="2449049" algn="l" defTabSz="816350" rtl="0" eaLnBrk="1" latinLnBrk="0" hangingPunct="1">
      <a:defRPr sz="1607" kern="1200">
        <a:solidFill>
          <a:schemeClr val="tx1"/>
        </a:solidFill>
        <a:latin typeface="+mn-lt"/>
        <a:ea typeface="+mn-ea"/>
        <a:cs typeface="+mn-cs"/>
      </a:defRPr>
    </a:lvl7pPr>
    <a:lvl8pPr marL="2857225" algn="l" defTabSz="816350" rtl="0" eaLnBrk="1" latinLnBrk="0" hangingPunct="1">
      <a:defRPr sz="1607" kern="1200">
        <a:solidFill>
          <a:schemeClr val="tx1"/>
        </a:solidFill>
        <a:latin typeface="+mn-lt"/>
        <a:ea typeface="+mn-ea"/>
        <a:cs typeface="+mn-cs"/>
      </a:defRPr>
    </a:lvl8pPr>
    <a:lvl9pPr marL="3265399" algn="l" defTabSz="816350" rtl="0" eaLnBrk="1" latinLnBrk="0" hangingPunct="1">
      <a:defRPr sz="1607"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358" userDrawn="1">
          <p15:clr>
            <a:srgbClr val="A4A3A4"/>
          </p15:clr>
        </p15:guide>
        <p15:guide id="4" orient="horz" pos="2868">
          <p15:clr>
            <a:srgbClr val="A4A3A4"/>
          </p15:clr>
        </p15:guide>
        <p15:guide id="5" pos="2863">
          <p15:clr>
            <a:srgbClr val="A4A3A4"/>
          </p15:clr>
        </p15:guide>
        <p15:guide id="6" pos="28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mberg, Constance E.   DPI" initials="SCED" lastIdx="1" clrIdx="0">
    <p:extLst>
      <p:ext uri="{19B8F6BF-5375-455C-9EA6-DF929625EA0E}">
        <p15:presenceInfo xmlns:p15="http://schemas.microsoft.com/office/powerpoint/2012/main" userId="S-1-5-21-1801521381-3634682121-3741049240-243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F2F8EC"/>
    <a:srgbClr val="DBECCC"/>
    <a:srgbClr val="262087"/>
    <a:srgbClr val="0099CC"/>
    <a:srgbClr val="009999"/>
    <a:srgbClr val="333399"/>
    <a:srgbClr val="33A0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89" autoAdjust="0"/>
    <p:restoredTop sz="79084" autoAdjust="0"/>
  </p:normalViewPr>
  <p:slideViewPr>
    <p:cSldViewPr snapToGrid="0">
      <p:cViewPr varScale="1">
        <p:scale>
          <a:sx n="112" d="100"/>
          <a:sy n="112" d="100"/>
        </p:scale>
        <p:origin x="780" y="96"/>
      </p:cViewPr>
      <p:guideLst>
        <p:guide pos="2880"/>
        <p:guide orient="horz" pos="2358"/>
        <p:guide orient="horz" pos="2868"/>
        <p:guide pos="2863"/>
        <p:guide pos="2856"/>
      </p:guideLst>
    </p:cSldViewPr>
  </p:slideViewPr>
  <p:notesTextViewPr>
    <p:cViewPr>
      <p:scale>
        <a:sx n="3" d="2"/>
        <a:sy n="3" d="2"/>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D5EA08-C833-49F2-B267-A220E59CD054}" type="datetimeFigureOut">
              <a:rPr lang="en-US" smtClean="0"/>
              <a:t>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935834-C2A6-4FE3-B8BF-665FCE2442D5}" type="slidenum">
              <a:rPr lang="en-US" smtClean="0"/>
              <a:t>‹#›</a:t>
            </a:fld>
            <a:endParaRPr lang="en-US"/>
          </a:p>
        </p:txBody>
      </p:sp>
    </p:spTree>
    <p:extLst>
      <p:ext uri="{BB962C8B-B14F-4D97-AF65-F5344CB8AC3E}">
        <p14:creationId xmlns:p14="http://schemas.microsoft.com/office/powerpoint/2010/main" val="333314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935834-C2A6-4FE3-B8BF-665FCE2442D5}" type="slidenum">
              <a:rPr lang="en-US" smtClean="0"/>
              <a:t>13</a:t>
            </a:fld>
            <a:endParaRPr lang="en-US"/>
          </a:p>
        </p:txBody>
      </p:sp>
    </p:spTree>
    <p:extLst>
      <p:ext uri="{BB962C8B-B14F-4D97-AF65-F5344CB8AC3E}">
        <p14:creationId xmlns:p14="http://schemas.microsoft.com/office/powerpoint/2010/main" val="948014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JZ note: link to calculator</a:t>
            </a:r>
            <a:r>
              <a:rPr lang="en-US" baseline="0" dirty="0" smtClean="0"/>
              <a:t> here</a:t>
            </a:r>
            <a:endParaRPr lang="en-US" dirty="0" smtClean="0"/>
          </a:p>
          <a:p>
            <a:endParaRPr lang="en-US" dirty="0"/>
          </a:p>
        </p:txBody>
      </p:sp>
      <p:sp>
        <p:nvSpPr>
          <p:cNvPr id="4" name="Slide Number Placeholder 3"/>
          <p:cNvSpPr>
            <a:spLocks noGrp="1"/>
          </p:cNvSpPr>
          <p:nvPr>
            <p:ph type="sldNum" sz="quarter" idx="10"/>
          </p:nvPr>
        </p:nvSpPr>
        <p:spPr/>
        <p:txBody>
          <a:bodyPr/>
          <a:lstStyle/>
          <a:p>
            <a:fld id="{8F935834-C2A6-4FE3-B8BF-665FCE2442D5}" type="slidenum">
              <a:rPr lang="en-US" smtClean="0"/>
              <a:t>14</a:t>
            </a:fld>
            <a:endParaRPr lang="en-US"/>
          </a:p>
        </p:txBody>
      </p:sp>
    </p:spTree>
    <p:extLst>
      <p:ext uri="{BB962C8B-B14F-4D97-AF65-F5344CB8AC3E}">
        <p14:creationId xmlns:p14="http://schemas.microsoft.com/office/powerpoint/2010/main" val="27693203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file://localhost/Users/anninmp/Documents/Jobs%20In%20Progress/%20LOGOS/%20DPI%20Logos/dpi_logo_horizSS-REV.emf"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1" name="Text Placeholder 14"/>
          <p:cNvSpPr>
            <a:spLocks noGrp="1"/>
          </p:cNvSpPr>
          <p:nvPr>
            <p:ph type="body" sz="quarter" idx="10" hasCustomPrompt="1"/>
          </p:nvPr>
        </p:nvSpPr>
        <p:spPr>
          <a:xfrm>
            <a:off x="1364321" y="1293834"/>
            <a:ext cx="6311370" cy="1262666"/>
          </a:xfrm>
          <a:prstGeom prst="rect">
            <a:avLst/>
          </a:prstGeom>
        </p:spPr>
        <p:txBody>
          <a:bodyPr>
            <a:noAutofit/>
          </a:bodyPr>
          <a:lstStyle>
            <a:lvl1pPr marL="0" indent="0" algn="ctr">
              <a:lnSpc>
                <a:spcPts val="3820"/>
              </a:lnSpc>
              <a:buNone/>
              <a:defRPr sz="3600" baseline="0">
                <a:solidFill>
                  <a:srgbClr val="333399"/>
                </a:solidFill>
                <a:latin typeface="Lato Black" panose="020F0A02020204030203" pitchFamily="34" charset="0"/>
              </a:defRPr>
            </a:lvl1pPr>
            <a:lvl2pPr>
              <a:defRPr sz="2637">
                <a:solidFill>
                  <a:srgbClr val="333399"/>
                </a:solidFill>
                <a:latin typeface="+mj-lt"/>
              </a:defRPr>
            </a:lvl2pPr>
            <a:lvl3pPr>
              <a:defRPr sz="2637">
                <a:solidFill>
                  <a:srgbClr val="333399"/>
                </a:solidFill>
                <a:latin typeface="+mj-lt"/>
              </a:defRPr>
            </a:lvl3pPr>
            <a:lvl4pPr>
              <a:defRPr sz="2637">
                <a:solidFill>
                  <a:srgbClr val="333399"/>
                </a:solidFill>
                <a:latin typeface="+mj-lt"/>
              </a:defRPr>
            </a:lvl4pPr>
            <a:lvl5pPr>
              <a:defRPr sz="2637">
                <a:solidFill>
                  <a:srgbClr val="333399"/>
                </a:solidFill>
                <a:latin typeface="+mj-lt"/>
              </a:defRPr>
            </a:lvl5pPr>
          </a:lstStyle>
          <a:p>
            <a:pPr lvl="0"/>
            <a:r>
              <a:rPr lang="en-US" dirty="0" smtClean="0"/>
              <a:t>Presentation Title</a:t>
            </a:r>
            <a:br>
              <a:rPr lang="en-US" dirty="0" smtClean="0"/>
            </a:br>
            <a:r>
              <a:rPr lang="en-US" dirty="0" smtClean="0"/>
              <a:t>Slide Master</a:t>
            </a:r>
            <a:endParaRPr lang="en-US" dirty="0"/>
          </a:p>
        </p:txBody>
      </p:sp>
      <p:sp>
        <p:nvSpPr>
          <p:cNvPr id="12" name="Text Placeholder 16"/>
          <p:cNvSpPr>
            <a:spLocks noGrp="1"/>
          </p:cNvSpPr>
          <p:nvPr>
            <p:ph type="body" sz="quarter" idx="11" hasCustomPrompt="1"/>
          </p:nvPr>
        </p:nvSpPr>
        <p:spPr>
          <a:xfrm>
            <a:off x="5458013" y="3035370"/>
            <a:ext cx="2228771" cy="1123872"/>
          </a:xfrm>
          <a:prstGeom prst="rect">
            <a:avLst/>
          </a:prstGeom>
        </p:spPr>
        <p:txBody>
          <a:bodyPr>
            <a:normAutofit/>
          </a:bodyPr>
          <a:lstStyle>
            <a:lvl1pPr marL="0" indent="0" algn="l">
              <a:lnSpc>
                <a:spcPct val="100000"/>
              </a:lnSpc>
              <a:buNone/>
              <a:defRPr sz="1800"/>
            </a:lvl1pPr>
            <a:lvl2pPr marL="342789" indent="0">
              <a:lnSpc>
                <a:spcPct val="100000"/>
              </a:lnSpc>
              <a:buNone/>
              <a:defRPr sz="1465"/>
            </a:lvl2pPr>
            <a:lvl3pPr marL="685578" indent="0">
              <a:lnSpc>
                <a:spcPct val="100000"/>
              </a:lnSpc>
              <a:buNone/>
              <a:defRPr sz="1465"/>
            </a:lvl3pPr>
            <a:lvl4pPr marL="1028367" indent="0">
              <a:lnSpc>
                <a:spcPct val="100000"/>
              </a:lnSpc>
              <a:buNone/>
              <a:defRPr sz="1465"/>
            </a:lvl4pPr>
            <a:lvl5pPr marL="1371156" indent="0">
              <a:lnSpc>
                <a:spcPct val="100000"/>
              </a:lnSpc>
              <a:buNone/>
              <a:defRPr sz="1465"/>
            </a:lvl5pPr>
          </a:lstStyle>
          <a:p>
            <a:pPr lvl="0"/>
            <a:r>
              <a:rPr lang="en-US" dirty="0" smtClean="0"/>
              <a:t>Name of Presenter</a:t>
            </a:r>
            <a:br>
              <a:rPr lang="en-US" dirty="0" smtClean="0"/>
            </a:br>
            <a:r>
              <a:rPr lang="en-US" dirty="0" smtClean="0"/>
              <a:t>Title</a:t>
            </a:r>
            <a:br>
              <a:rPr lang="en-US" dirty="0" smtClean="0"/>
            </a:br>
            <a:r>
              <a:rPr lang="en-US" dirty="0" smtClean="0"/>
              <a:t>Date</a:t>
            </a:r>
          </a:p>
        </p:txBody>
      </p:sp>
      <p:grpSp>
        <p:nvGrpSpPr>
          <p:cNvPr id="2" name="Group 1"/>
          <p:cNvGrpSpPr/>
          <p:nvPr userDrawn="1"/>
        </p:nvGrpSpPr>
        <p:grpSpPr>
          <a:xfrm>
            <a:off x="-1" y="3248879"/>
            <a:ext cx="9144058" cy="1896438"/>
            <a:chOff x="-1" y="3248879"/>
            <a:chExt cx="9144058" cy="1896438"/>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06" t="7103" r="1" b="14555"/>
            <a:stretch/>
          </p:blipFill>
          <p:spPr>
            <a:xfrm>
              <a:off x="-1" y="3248879"/>
              <a:ext cx="9144058" cy="1896438"/>
            </a:xfrm>
            <a:prstGeom prst="rect">
              <a:avLst/>
            </a:prstGeom>
          </p:spPr>
        </p:pic>
        <p:pic>
          <p:nvPicPr>
            <p:cNvPr id="3" name="dpi_logo_horizSS-REV.emf" descr="/Users/anninmp/Documents/Jobs In Progress/ LOGOS/ DPI Logos/dpi_logo_horizSS-REV.emf"/>
            <p:cNvPicPr>
              <a:picLocks noChangeAspect="1"/>
            </p:cNvPicPr>
            <p:nvPr userDrawn="1"/>
          </p:nvPicPr>
          <p:blipFill>
            <a:blip r:embed="rId3" r:link="rId4" cstate="print">
              <a:extLst>
                <a:ext uri="{28A0092B-C50C-407E-A947-70E740481C1C}">
                  <a14:useLocalDpi xmlns:a14="http://schemas.microsoft.com/office/drawing/2010/main" val="0"/>
                </a:ext>
              </a:extLst>
            </a:blip>
            <a:stretch>
              <a:fillRect/>
            </a:stretch>
          </p:blipFill>
          <p:spPr>
            <a:xfrm>
              <a:off x="3417957" y="4481264"/>
              <a:ext cx="2246156" cy="461674"/>
            </a:xfrm>
            <a:prstGeom prst="rect">
              <a:avLst/>
            </a:prstGeom>
          </p:spPr>
        </p:pic>
      </p:grpSp>
    </p:spTree>
    <p:extLst>
      <p:ext uri="{BB962C8B-B14F-4D97-AF65-F5344CB8AC3E}">
        <p14:creationId xmlns:p14="http://schemas.microsoft.com/office/powerpoint/2010/main" val="175443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750"/>
                                        <p:tgtEl>
                                          <p:spTgt spid="11">
                                            <p:txEl>
                                              <p:pRg st="0" end="0"/>
                                            </p:txEl>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750"/>
                                        <p:tgtEl>
                                          <p:spTgt spid="12">
                                            <p:txEl>
                                              <p:pRg st="0" end="0"/>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allAtOnce">
        <p:tmplLst>
          <p:tmpl lvl="1">
            <p:tnLst>
              <p:par>
                <p:cTn presetID="10" presetClass="entr" presetSubtype="0" fill="hold" nodeType="click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750"/>
                        <p:tgtEl>
                          <p:spTgt spid="11"/>
                        </p:tgtEl>
                      </p:cBhvr>
                    </p:animEffect>
                  </p:childTnLst>
                </p:cTn>
              </p:par>
            </p:tnLst>
          </p:tmpl>
        </p:tmplLst>
      </p:bldP>
      <p:bldP spid="12" grpId="0" build="p">
        <p:tmplLst>
          <p:tmpl lvl="1">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750"/>
                        <p:tgtEl>
                          <p:spTgt spid="12"/>
                        </p:tgtEl>
                      </p:cBhvr>
                    </p:animEffect>
                  </p:childTnLst>
                </p:cTn>
              </p:par>
            </p:tnLst>
          </p:tmpl>
        </p:tmplLst>
      </p:bldP>
    </p:bldLst>
  </p:timing>
  <p:extLst mod="1">
    <p:ext uri="{DCECCB84-F9BA-43D5-87BE-67443E8EF086}">
      <p15:sldGuideLst xmlns:p15="http://schemas.microsoft.com/office/powerpoint/2012/main">
        <p15:guide id="1" orient="horz" pos="1620">
          <p15:clr>
            <a:srgbClr val="FBAE40"/>
          </p15:clr>
        </p15:guide>
        <p15:guide id="2" pos="300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ext only">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10" t="7103" b="33564"/>
          <a:stretch/>
        </p:blipFill>
        <p:spPr>
          <a:xfrm>
            <a:off x="-8814" y="3710690"/>
            <a:ext cx="9152873" cy="1436291"/>
          </a:xfrm>
          <a:prstGeom prst="rect">
            <a:avLst/>
          </a:prstGeom>
        </p:spPr>
      </p:pic>
      <p:sp>
        <p:nvSpPr>
          <p:cNvPr id="6" name="Title 4"/>
          <p:cNvSpPr txBox="1">
            <a:spLocks/>
          </p:cNvSpPr>
          <p:nvPr userDrawn="1"/>
        </p:nvSpPr>
        <p:spPr bwMode="auto">
          <a:xfrm>
            <a:off x="-6304" y="0"/>
            <a:ext cx="9150304" cy="921657"/>
          </a:xfrm>
          <a:prstGeom prst="rect">
            <a:avLst/>
          </a:prstGeom>
          <a:solidFill>
            <a:srgbClr val="262087"/>
          </a:solidFill>
          <a:ln w="9525">
            <a:noFill/>
            <a:miter lim="800000"/>
            <a:headEnd/>
            <a:tailEnd/>
          </a:ln>
        </p:spPr>
        <p:txBody>
          <a:bodyPr vert="horz" wrap="square" lIns="66968" tIns="33484" rIns="66968" bIns="33484" numCol="1" anchor="ctr" anchorCtr="0" compatLnSpc="1">
            <a:prstTxWarp prst="textNoShape">
              <a:avLst/>
            </a:prstTxWarp>
          </a:bodyPr>
          <a:lstStyle>
            <a:lvl1pPr algn="ctr" rtl="0" eaLnBrk="1" fontAlgn="base" hangingPunct="1">
              <a:spcBef>
                <a:spcPct val="0"/>
              </a:spcBef>
              <a:spcAft>
                <a:spcPct val="0"/>
              </a:spcAft>
              <a:defRPr sz="4000" kern="1200">
                <a:solidFill>
                  <a:schemeClr val="tx1"/>
                </a:solidFill>
                <a:latin typeface="Gadget"/>
                <a:ea typeface="+mj-ea"/>
                <a:cs typeface="Gadget"/>
              </a:defRPr>
            </a:lvl1pPr>
            <a:lvl2pPr algn="ctr" rtl="0" eaLnBrk="1" fontAlgn="base" hangingPunct="1">
              <a:spcBef>
                <a:spcPct val="0"/>
              </a:spcBef>
              <a:spcAft>
                <a:spcPct val="0"/>
              </a:spcAft>
              <a:defRPr sz="4400">
                <a:solidFill>
                  <a:schemeClr val="tx1"/>
                </a:solidFill>
                <a:latin typeface="Garamond" pitchFamily="18" charset="0"/>
              </a:defRPr>
            </a:lvl2pPr>
            <a:lvl3pPr algn="ctr" rtl="0" eaLnBrk="1" fontAlgn="base" hangingPunct="1">
              <a:spcBef>
                <a:spcPct val="0"/>
              </a:spcBef>
              <a:spcAft>
                <a:spcPct val="0"/>
              </a:spcAft>
              <a:defRPr sz="4400">
                <a:solidFill>
                  <a:schemeClr val="tx1"/>
                </a:solidFill>
                <a:latin typeface="Garamond" pitchFamily="18" charset="0"/>
              </a:defRPr>
            </a:lvl3pPr>
            <a:lvl4pPr algn="ctr" rtl="0" eaLnBrk="1" fontAlgn="base" hangingPunct="1">
              <a:spcBef>
                <a:spcPct val="0"/>
              </a:spcBef>
              <a:spcAft>
                <a:spcPct val="0"/>
              </a:spcAft>
              <a:defRPr sz="4400">
                <a:solidFill>
                  <a:schemeClr val="tx1"/>
                </a:solidFill>
                <a:latin typeface="Garamond" pitchFamily="18" charset="0"/>
              </a:defRPr>
            </a:lvl4pPr>
            <a:lvl5pPr algn="ctr" rtl="0" eaLnBrk="1" fontAlgn="base" hangingPunct="1">
              <a:spcBef>
                <a:spcPct val="0"/>
              </a:spcBef>
              <a:spcAft>
                <a:spcPct val="0"/>
              </a:spcAft>
              <a:defRPr sz="4400">
                <a:solidFill>
                  <a:schemeClr val="tx1"/>
                </a:solidFill>
                <a:latin typeface="Garamond"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2344" dirty="0">
              <a:latin typeface="Lato Black" panose="020F0A02020204030203" pitchFamily="34" charset="0"/>
            </a:endParaRPr>
          </a:p>
        </p:txBody>
      </p:sp>
      <p:sp>
        <p:nvSpPr>
          <p:cNvPr id="5" name="Text Placeholder 4"/>
          <p:cNvSpPr>
            <a:spLocks noGrp="1"/>
          </p:cNvSpPr>
          <p:nvPr>
            <p:ph type="body" sz="quarter" idx="13" hasCustomPrompt="1"/>
          </p:nvPr>
        </p:nvSpPr>
        <p:spPr>
          <a:xfrm>
            <a:off x="0" y="0"/>
            <a:ext cx="9144000" cy="921657"/>
          </a:xfrm>
        </p:spPr>
        <p:txBody>
          <a:bodyPr anchor="ctr">
            <a:normAutofit/>
          </a:bodyPr>
          <a:lstStyle>
            <a:lvl1pPr marL="0" indent="0" algn="ctr">
              <a:buNone/>
              <a:defRPr sz="3600">
                <a:solidFill>
                  <a:schemeClr val="bg1"/>
                </a:solidFill>
                <a:latin typeface="Lato Black" panose="020F0A02020204030203" pitchFamily="34" charset="0"/>
              </a:defRPr>
            </a:lvl1pPr>
          </a:lstStyle>
          <a:p>
            <a:pPr lvl="0"/>
            <a:r>
              <a:rPr lang="en-US" dirty="0" smtClean="0"/>
              <a:t>Sample Text Slide</a:t>
            </a:r>
            <a:endParaRPr lang="en-US" dirty="0"/>
          </a:p>
        </p:txBody>
      </p:sp>
      <p:sp>
        <p:nvSpPr>
          <p:cNvPr id="12" name="Text Placeholder 11"/>
          <p:cNvSpPr>
            <a:spLocks noGrp="1"/>
          </p:cNvSpPr>
          <p:nvPr>
            <p:ph type="body" sz="quarter" idx="14"/>
          </p:nvPr>
        </p:nvSpPr>
        <p:spPr>
          <a:xfrm>
            <a:off x="2052028" y="1197429"/>
            <a:ext cx="5046877" cy="2512779"/>
          </a:xfrm>
        </p:spPr>
        <p:txBody>
          <a:bodyPr>
            <a:normAutofit/>
          </a:bodyPr>
          <a:lstStyle>
            <a:lvl1pPr marL="342900" indent="-342900">
              <a:lnSpc>
                <a:spcPct val="150000"/>
              </a:lnSpc>
              <a:spcAft>
                <a:spcPts val="439"/>
              </a:spcAft>
              <a:buFont typeface="Arial"/>
              <a:buChar char="•"/>
              <a:defRPr sz="2400" b="1"/>
            </a:lvl1pPr>
            <a:lvl2pPr marL="342789" indent="0">
              <a:buNone/>
              <a:defRPr sz="1758"/>
            </a:lvl2pPr>
            <a:lvl3pPr marL="685578" indent="0">
              <a:buNone/>
              <a:defRPr sz="1758"/>
            </a:lvl3pPr>
            <a:lvl4pPr marL="1028368" indent="0">
              <a:buNone/>
              <a:defRPr sz="1758"/>
            </a:lvl4pPr>
            <a:lvl5pPr marL="1371157" indent="0">
              <a:buNone/>
              <a:defRPr sz="1758"/>
            </a:lvl5pPr>
          </a:lstStyle>
          <a:p>
            <a:pPr lvl="0"/>
            <a:endParaRPr lang="en-US" dirty="0"/>
          </a:p>
        </p:txBody>
      </p:sp>
      <p:pic>
        <p:nvPicPr>
          <p:cNvPr id="7" name="Picture 6" descr="circle-logo-word-cover-color.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9122" y="4458624"/>
            <a:ext cx="594043" cy="601574"/>
          </a:xfrm>
          <a:prstGeom prst="rect">
            <a:avLst/>
          </a:prstGeom>
        </p:spPr>
      </p:pic>
    </p:spTree>
    <p:extLst>
      <p:ext uri="{BB962C8B-B14F-4D97-AF65-F5344CB8AC3E}">
        <p14:creationId xmlns:p14="http://schemas.microsoft.com/office/powerpoint/2010/main" val="11850368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o only">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10" t="7103" b="33564"/>
          <a:stretch/>
        </p:blipFill>
        <p:spPr>
          <a:xfrm>
            <a:off x="-8814" y="3710690"/>
            <a:ext cx="9152873" cy="1436291"/>
          </a:xfrm>
          <a:prstGeom prst="rect">
            <a:avLst/>
          </a:prstGeom>
        </p:spPr>
      </p:pic>
      <p:sp>
        <p:nvSpPr>
          <p:cNvPr id="6" name="Title 4"/>
          <p:cNvSpPr txBox="1">
            <a:spLocks/>
          </p:cNvSpPr>
          <p:nvPr userDrawn="1"/>
        </p:nvSpPr>
        <p:spPr bwMode="auto">
          <a:xfrm>
            <a:off x="-6304" y="0"/>
            <a:ext cx="9150304" cy="921657"/>
          </a:xfrm>
          <a:prstGeom prst="rect">
            <a:avLst/>
          </a:prstGeom>
          <a:solidFill>
            <a:srgbClr val="262087"/>
          </a:solidFill>
          <a:ln w="9525">
            <a:noFill/>
            <a:miter lim="800000"/>
            <a:headEnd/>
            <a:tailEnd/>
          </a:ln>
        </p:spPr>
        <p:txBody>
          <a:bodyPr vert="horz" wrap="square" lIns="66968" tIns="33484" rIns="66968" bIns="33484" numCol="1" anchor="ctr" anchorCtr="0" compatLnSpc="1">
            <a:prstTxWarp prst="textNoShape">
              <a:avLst/>
            </a:prstTxWarp>
          </a:bodyPr>
          <a:lstStyle>
            <a:lvl1pPr algn="ctr" rtl="0" eaLnBrk="1" fontAlgn="base" hangingPunct="1">
              <a:spcBef>
                <a:spcPct val="0"/>
              </a:spcBef>
              <a:spcAft>
                <a:spcPct val="0"/>
              </a:spcAft>
              <a:defRPr sz="4000" kern="1200">
                <a:solidFill>
                  <a:schemeClr val="tx1"/>
                </a:solidFill>
                <a:latin typeface="Gadget"/>
                <a:ea typeface="+mj-ea"/>
                <a:cs typeface="Gadget"/>
              </a:defRPr>
            </a:lvl1pPr>
            <a:lvl2pPr algn="ctr" rtl="0" eaLnBrk="1" fontAlgn="base" hangingPunct="1">
              <a:spcBef>
                <a:spcPct val="0"/>
              </a:spcBef>
              <a:spcAft>
                <a:spcPct val="0"/>
              </a:spcAft>
              <a:defRPr sz="4400">
                <a:solidFill>
                  <a:schemeClr val="tx1"/>
                </a:solidFill>
                <a:latin typeface="Garamond" pitchFamily="18" charset="0"/>
              </a:defRPr>
            </a:lvl2pPr>
            <a:lvl3pPr algn="ctr" rtl="0" eaLnBrk="1" fontAlgn="base" hangingPunct="1">
              <a:spcBef>
                <a:spcPct val="0"/>
              </a:spcBef>
              <a:spcAft>
                <a:spcPct val="0"/>
              </a:spcAft>
              <a:defRPr sz="4400">
                <a:solidFill>
                  <a:schemeClr val="tx1"/>
                </a:solidFill>
                <a:latin typeface="Garamond" pitchFamily="18" charset="0"/>
              </a:defRPr>
            </a:lvl3pPr>
            <a:lvl4pPr algn="ctr" rtl="0" eaLnBrk="1" fontAlgn="base" hangingPunct="1">
              <a:spcBef>
                <a:spcPct val="0"/>
              </a:spcBef>
              <a:spcAft>
                <a:spcPct val="0"/>
              </a:spcAft>
              <a:defRPr sz="4400">
                <a:solidFill>
                  <a:schemeClr val="tx1"/>
                </a:solidFill>
                <a:latin typeface="Garamond" pitchFamily="18" charset="0"/>
              </a:defRPr>
            </a:lvl4pPr>
            <a:lvl5pPr algn="ctr" rtl="0" eaLnBrk="1" fontAlgn="base" hangingPunct="1">
              <a:spcBef>
                <a:spcPct val="0"/>
              </a:spcBef>
              <a:spcAft>
                <a:spcPct val="0"/>
              </a:spcAft>
              <a:defRPr sz="4400">
                <a:solidFill>
                  <a:schemeClr val="tx1"/>
                </a:solidFill>
                <a:latin typeface="Garamond"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2344" dirty="0">
              <a:latin typeface="Lato Black" panose="020F0A02020204030203" pitchFamily="34" charset="0"/>
            </a:endParaRPr>
          </a:p>
        </p:txBody>
      </p:sp>
      <p:sp>
        <p:nvSpPr>
          <p:cNvPr id="5" name="Text Placeholder 4"/>
          <p:cNvSpPr>
            <a:spLocks noGrp="1"/>
          </p:cNvSpPr>
          <p:nvPr>
            <p:ph type="body" sz="quarter" idx="13" hasCustomPrompt="1"/>
          </p:nvPr>
        </p:nvSpPr>
        <p:spPr>
          <a:xfrm>
            <a:off x="0" y="0"/>
            <a:ext cx="9144000" cy="921657"/>
          </a:xfrm>
        </p:spPr>
        <p:txBody>
          <a:bodyPr anchor="ctr">
            <a:normAutofit/>
          </a:bodyPr>
          <a:lstStyle>
            <a:lvl1pPr marL="0" indent="0" algn="ctr">
              <a:buNone/>
              <a:defRPr sz="3600">
                <a:solidFill>
                  <a:schemeClr val="bg1"/>
                </a:solidFill>
                <a:latin typeface="Lato Black" panose="020F0A02020204030203" pitchFamily="34" charset="0"/>
              </a:defRPr>
            </a:lvl1pPr>
          </a:lstStyle>
          <a:p>
            <a:pPr lvl="0"/>
            <a:r>
              <a:rPr lang="en-US" dirty="0" smtClean="0"/>
              <a:t>Sample Video Slide</a:t>
            </a:r>
            <a:endParaRPr lang="en-US" dirty="0"/>
          </a:p>
        </p:txBody>
      </p:sp>
      <p:pic>
        <p:nvPicPr>
          <p:cNvPr id="7" name="Picture 6" descr="circle-logo-word-cover-color.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9122" y="4458624"/>
            <a:ext cx="594043" cy="601574"/>
          </a:xfrm>
          <a:prstGeom prst="rect">
            <a:avLst/>
          </a:prstGeom>
        </p:spPr>
      </p:pic>
      <p:sp>
        <p:nvSpPr>
          <p:cNvPr id="3" name="Media Placeholder 2"/>
          <p:cNvSpPr>
            <a:spLocks noGrp="1"/>
          </p:cNvSpPr>
          <p:nvPr>
            <p:ph type="media" sz="quarter" idx="15"/>
          </p:nvPr>
        </p:nvSpPr>
        <p:spPr>
          <a:xfrm>
            <a:off x="2042012" y="1304873"/>
            <a:ext cx="5045075" cy="2530475"/>
          </a:xfrm>
        </p:spPr>
        <p:txBody>
          <a:bodyPr/>
          <a:lstStyle/>
          <a:p>
            <a:endParaRPr lang="en-US"/>
          </a:p>
        </p:txBody>
      </p:sp>
    </p:spTree>
    <p:extLst>
      <p:ext uri="{BB962C8B-B14F-4D97-AF65-F5344CB8AC3E}">
        <p14:creationId xmlns:p14="http://schemas.microsoft.com/office/powerpoint/2010/main" val="4085839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ext only">
    <p:spTree>
      <p:nvGrpSpPr>
        <p:cNvPr id="1" name=""/>
        <p:cNvGrpSpPr/>
        <p:nvPr/>
      </p:nvGrpSpPr>
      <p:grpSpPr>
        <a:xfrm>
          <a:off x="0" y="0"/>
          <a:ext cx="0" cy="0"/>
          <a:chOff x="0" y="0"/>
          <a:chExt cx="0" cy="0"/>
        </a:xfrm>
      </p:grpSpPr>
      <p:sp>
        <p:nvSpPr>
          <p:cNvPr id="6" name="Title 4"/>
          <p:cNvSpPr txBox="1">
            <a:spLocks/>
          </p:cNvSpPr>
          <p:nvPr userDrawn="1"/>
        </p:nvSpPr>
        <p:spPr bwMode="auto">
          <a:xfrm>
            <a:off x="-6304" y="1"/>
            <a:ext cx="9150304" cy="921657"/>
          </a:xfrm>
          <a:prstGeom prst="rect">
            <a:avLst/>
          </a:prstGeom>
          <a:solidFill>
            <a:srgbClr val="262087"/>
          </a:solidFill>
          <a:ln w="9525">
            <a:noFill/>
            <a:miter lim="800000"/>
            <a:headEnd/>
            <a:tailEnd/>
          </a:ln>
        </p:spPr>
        <p:txBody>
          <a:bodyPr vert="horz" wrap="square" lIns="66968" tIns="33484" rIns="66968" bIns="33484" numCol="1" anchor="ctr" anchorCtr="0" compatLnSpc="1">
            <a:prstTxWarp prst="textNoShape">
              <a:avLst/>
            </a:prstTxWarp>
          </a:bodyPr>
          <a:lstStyle>
            <a:lvl1pPr algn="ctr" rtl="0" eaLnBrk="1" fontAlgn="base" hangingPunct="1">
              <a:spcBef>
                <a:spcPct val="0"/>
              </a:spcBef>
              <a:spcAft>
                <a:spcPct val="0"/>
              </a:spcAft>
              <a:defRPr sz="4000" kern="1200">
                <a:solidFill>
                  <a:schemeClr val="tx1"/>
                </a:solidFill>
                <a:latin typeface="Gadget"/>
                <a:ea typeface="+mj-ea"/>
                <a:cs typeface="Gadget"/>
              </a:defRPr>
            </a:lvl1pPr>
            <a:lvl2pPr algn="ctr" rtl="0" eaLnBrk="1" fontAlgn="base" hangingPunct="1">
              <a:spcBef>
                <a:spcPct val="0"/>
              </a:spcBef>
              <a:spcAft>
                <a:spcPct val="0"/>
              </a:spcAft>
              <a:defRPr sz="4400">
                <a:solidFill>
                  <a:schemeClr val="tx1"/>
                </a:solidFill>
                <a:latin typeface="Garamond" pitchFamily="18" charset="0"/>
              </a:defRPr>
            </a:lvl2pPr>
            <a:lvl3pPr algn="ctr" rtl="0" eaLnBrk="1" fontAlgn="base" hangingPunct="1">
              <a:spcBef>
                <a:spcPct val="0"/>
              </a:spcBef>
              <a:spcAft>
                <a:spcPct val="0"/>
              </a:spcAft>
              <a:defRPr sz="4400">
                <a:solidFill>
                  <a:schemeClr val="tx1"/>
                </a:solidFill>
                <a:latin typeface="Garamond" pitchFamily="18" charset="0"/>
              </a:defRPr>
            </a:lvl3pPr>
            <a:lvl4pPr algn="ctr" rtl="0" eaLnBrk="1" fontAlgn="base" hangingPunct="1">
              <a:spcBef>
                <a:spcPct val="0"/>
              </a:spcBef>
              <a:spcAft>
                <a:spcPct val="0"/>
              </a:spcAft>
              <a:defRPr sz="4400">
                <a:solidFill>
                  <a:schemeClr val="tx1"/>
                </a:solidFill>
                <a:latin typeface="Garamond" pitchFamily="18" charset="0"/>
              </a:defRPr>
            </a:lvl4pPr>
            <a:lvl5pPr algn="ctr" rtl="0" eaLnBrk="1" fontAlgn="base" hangingPunct="1">
              <a:spcBef>
                <a:spcPct val="0"/>
              </a:spcBef>
              <a:spcAft>
                <a:spcPct val="0"/>
              </a:spcAft>
              <a:defRPr sz="4400">
                <a:solidFill>
                  <a:schemeClr val="tx1"/>
                </a:solidFill>
                <a:latin typeface="Garamond"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2344" dirty="0">
              <a:latin typeface="Lato Black" panose="020F0A02020204030203" pitchFamily="34" charset="0"/>
            </a:endParaRPr>
          </a:p>
        </p:txBody>
      </p:sp>
      <p:sp>
        <p:nvSpPr>
          <p:cNvPr id="5" name="Text Placeholder 4"/>
          <p:cNvSpPr>
            <a:spLocks noGrp="1"/>
          </p:cNvSpPr>
          <p:nvPr>
            <p:ph type="body" sz="quarter" idx="13" hasCustomPrompt="1"/>
          </p:nvPr>
        </p:nvSpPr>
        <p:spPr>
          <a:xfrm>
            <a:off x="0" y="1"/>
            <a:ext cx="9144000" cy="921657"/>
          </a:xfrm>
        </p:spPr>
        <p:txBody>
          <a:bodyPr anchor="ctr">
            <a:normAutofit/>
          </a:bodyPr>
          <a:lstStyle>
            <a:lvl1pPr marL="0" indent="0" algn="ctr">
              <a:buNone/>
              <a:defRPr sz="3600">
                <a:solidFill>
                  <a:schemeClr val="bg1"/>
                </a:solidFill>
                <a:latin typeface="Lato Black" panose="020F0A02020204030203" pitchFamily="34" charset="0"/>
              </a:defRPr>
            </a:lvl1pPr>
          </a:lstStyle>
          <a:p>
            <a:pPr lvl="0"/>
            <a:r>
              <a:rPr lang="en-US" dirty="0" smtClean="0"/>
              <a:t>Sample Text Slide</a:t>
            </a:r>
            <a:endParaRPr lang="en-US" dirty="0"/>
          </a:p>
        </p:txBody>
      </p:sp>
      <p:pic>
        <p:nvPicPr>
          <p:cNvPr id="7" name="Picture 6" descr="circle-logo-word-cover-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9123" y="4458625"/>
            <a:ext cx="594043" cy="601574"/>
          </a:xfrm>
          <a:prstGeom prst="rect">
            <a:avLst/>
          </a:prstGeom>
        </p:spPr>
      </p:pic>
    </p:spTree>
    <p:extLst>
      <p:ext uri="{BB962C8B-B14F-4D97-AF65-F5344CB8AC3E}">
        <p14:creationId xmlns:p14="http://schemas.microsoft.com/office/powerpoint/2010/main" val="30518778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84116" y="1364104"/>
            <a:ext cx="4762552" cy="2478963"/>
          </a:xfrm>
          <a:prstGeom prst="rect">
            <a:avLst/>
          </a:prstGeom>
        </p:spPr>
        <p:txBody>
          <a:bodyPr vert="horz" lIns="91440" tIns="45720" rIns="91440" bIns="45720" rtlCol="0">
            <a:normAutofit/>
          </a:bodyPr>
          <a:lstStyle/>
          <a:p>
            <a:pPr lvl="0"/>
            <a:r>
              <a:rPr lang="en-US" dirty="0" smtClean="0"/>
              <a:t>Click to edit Master text styles</a:t>
            </a:r>
          </a:p>
        </p:txBody>
      </p:sp>
      <p:sp>
        <p:nvSpPr>
          <p:cNvPr id="5" name="Title 4"/>
          <p:cNvSpPr txBox="1">
            <a:spLocks/>
          </p:cNvSpPr>
          <p:nvPr userDrawn="1"/>
        </p:nvSpPr>
        <p:spPr bwMode="auto">
          <a:xfrm>
            <a:off x="-6304" y="0"/>
            <a:ext cx="9150304" cy="921657"/>
          </a:xfrm>
          <a:prstGeom prst="rect">
            <a:avLst/>
          </a:prstGeom>
          <a:solidFill>
            <a:srgbClr val="262087"/>
          </a:solidFill>
          <a:ln w="9525">
            <a:noFill/>
            <a:miter lim="800000"/>
            <a:headEnd/>
            <a:tailEnd/>
          </a:ln>
        </p:spPr>
        <p:txBody>
          <a:bodyPr vert="horz" wrap="square" lIns="66968" tIns="33484" rIns="66968" bIns="33484" numCol="1" anchor="ctr" anchorCtr="0" compatLnSpc="1">
            <a:prstTxWarp prst="textNoShape">
              <a:avLst/>
            </a:prstTxWarp>
          </a:bodyPr>
          <a:lstStyle>
            <a:lvl1pPr algn="ctr" rtl="0" eaLnBrk="1" fontAlgn="base" hangingPunct="1">
              <a:spcBef>
                <a:spcPct val="0"/>
              </a:spcBef>
              <a:spcAft>
                <a:spcPct val="0"/>
              </a:spcAft>
              <a:defRPr sz="4000" kern="1200">
                <a:solidFill>
                  <a:schemeClr val="tx1"/>
                </a:solidFill>
                <a:latin typeface="Gadget"/>
                <a:ea typeface="+mj-ea"/>
                <a:cs typeface="Gadget"/>
              </a:defRPr>
            </a:lvl1pPr>
            <a:lvl2pPr algn="ctr" rtl="0" eaLnBrk="1" fontAlgn="base" hangingPunct="1">
              <a:spcBef>
                <a:spcPct val="0"/>
              </a:spcBef>
              <a:spcAft>
                <a:spcPct val="0"/>
              </a:spcAft>
              <a:defRPr sz="4400">
                <a:solidFill>
                  <a:schemeClr val="tx1"/>
                </a:solidFill>
                <a:latin typeface="Garamond" pitchFamily="18" charset="0"/>
              </a:defRPr>
            </a:lvl2pPr>
            <a:lvl3pPr algn="ctr" rtl="0" eaLnBrk="1" fontAlgn="base" hangingPunct="1">
              <a:spcBef>
                <a:spcPct val="0"/>
              </a:spcBef>
              <a:spcAft>
                <a:spcPct val="0"/>
              </a:spcAft>
              <a:defRPr sz="4400">
                <a:solidFill>
                  <a:schemeClr val="tx1"/>
                </a:solidFill>
                <a:latin typeface="Garamond" pitchFamily="18" charset="0"/>
              </a:defRPr>
            </a:lvl3pPr>
            <a:lvl4pPr algn="ctr" rtl="0" eaLnBrk="1" fontAlgn="base" hangingPunct="1">
              <a:spcBef>
                <a:spcPct val="0"/>
              </a:spcBef>
              <a:spcAft>
                <a:spcPct val="0"/>
              </a:spcAft>
              <a:defRPr sz="4400">
                <a:solidFill>
                  <a:schemeClr val="tx1"/>
                </a:solidFill>
                <a:latin typeface="Garamond" pitchFamily="18" charset="0"/>
              </a:defRPr>
            </a:lvl4pPr>
            <a:lvl5pPr algn="ctr" rtl="0" eaLnBrk="1" fontAlgn="base" hangingPunct="1">
              <a:spcBef>
                <a:spcPct val="0"/>
              </a:spcBef>
              <a:spcAft>
                <a:spcPct val="0"/>
              </a:spcAft>
              <a:defRPr sz="4400">
                <a:solidFill>
                  <a:schemeClr val="tx1"/>
                </a:solidFill>
                <a:latin typeface="Garamond"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2344" dirty="0">
              <a:latin typeface="Lato Black" panose="020F0A02020204030203" pitchFamily="34" charset="0"/>
            </a:endParaRPr>
          </a:p>
        </p:txBody>
      </p:sp>
      <p:sp>
        <p:nvSpPr>
          <p:cNvPr id="2" name="Title Placeholder 1"/>
          <p:cNvSpPr>
            <a:spLocks noGrp="1"/>
          </p:cNvSpPr>
          <p:nvPr>
            <p:ph type="title"/>
          </p:nvPr>
        </p:nvSpPr>
        <p:spPr>
          <a:xfrm>
            <a:off x="616258" y="0"/>
            <a:ext cx="7886700" cy="914400"/>
          </a:xfrm>
          <a:prstGeom prst="rect">
            <a:avLst/>
          </a:prstGeom>
        </p:spPr>
        <p:txBody>
          <a:bodyPr vert="horz" lIns="91440" tIns="45720" rIns="91440" bIns="45720" rtlCol="0" anchor="ctr">
            <a:normAutofit/>
          </a:bodyPr>
          <a:lstStyle/>
          <a:p>
            <a:r>
              <a:rPr lang="en-US" dirty="0" smtClean="0"/>
              <a:t>Text Slide Master</a:t>
            </a:r>
            <a:endParaRPr lang="en-US" dirty="0"/>
          </a:p>
        </p:txBody>
      </p:sp>
    </p:spTree>
    <p:extLst>
      <p:ext uri="{BB962C8B-B14F-4D97-AF65-F5344CB8AC3E}">
        <p14:creationId xmlns:p14="http://schemas.microsoft.com/office/powerpoint/2010/main" val="196382101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7" r:id="rId3"/>
    <p:sldLayoutId id="2147483698" r:id="rId4"/>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600" kern="1200">
          <a:solidFill>
            <a:schemeClr val="bg1"/>
          </a:solidFill>
          <a:latin typeface="Lato Black" panose="020F0A02020204030203" pitchFamily="34" charset="0"/>
          <a:ea typeface="+mj-ea"/>
          <a:cs typeface="+mj-cs"/>
        </a:defRPr>
      </a:lvl1pPr>
    </p:titleStyle>
    <p:bodyStyle>
      <a:lvl1pPr marL="164592" indent="-164592" algn="l" defTabSz="685800" rtl="0" eaLnBrk="1" latinLnBrk="0" hangingPunct="1">
        <a:lnSpc>
          <a:spcPct val="100000"/>
        </a:lnSpc>
        <a:spcBef>
          <a:spcPts val="0"/>
        </a:spcBef>
        <a:spcAft>
          <a:spcPts val="3000"/>
        </a:spcAft>
        <a:buFont typeface="Arial"/>
        <a:buChar char="•"/>
        <a:defRPr sz="2400" b="1" kern="1200">
          <a:solidFill>
            <a:schemeClr val="tx1"/>
          </a:solidFill>
          <a:latin typeface="Lato" panose="020F0502020204030203" pitchFamily="34" charset="0"/>
          <a:ea typeface="+mn-ea"/>
          <a:cs typeface="+mn-cs"/>
        </a:defRPr>
      </a:lvl1pPr>
      <a:lvl2pPr marL="342900" indent="0" algn="l" defTabSz="685800" rtl="0" eaLnBrk="1" latinLnBrk="0" hangingPunct="1">
        <a:lnSpc>
          <a:spcPct val="150000"/>
        </a:lnSpc>
        <a:spcBef>
          <a:spcPts val="375"/>
        </a:spcBef>
        <a:buFont typeface="Lato" panose="020F0502020204030203" pitchFamily="34" charset="0"/>
        <a:buNone/>
        <a:defRPr sz="2400" kern="1200">
          <a:solidFill>
            <a:schemeClr val="tx1"/>
          </a:solidFill>
          <a:latin typeface="Lato" panose="020F0502020204030203"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pi.wi.gov/sites/default/files/imce/esea/xls/ESSA%20TII%20Equitable%20Share%20Calculator.xlsx" TargetMode="External"/><Relationship Id="rId2" Type="http://schemas.openxmlformats.org/officeDocument/2006/relationships/hyperlink" Target="https://dpi.wi.gov/sites/default/files/imce/title-i/xls/ESSA%20TI%20Private%20School%20Equitable%20Share%20Calculator%20.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jacqueline.abel@dpi.wi.gov" TargetMode="External"/><Relationship Id="rId2" Type="http://schemas.openxmlformats.org/officeDocument/2006/relationships/hyperlink" Target="https://dpi.wi.gov/title-i/consultant-directory" TargetMode="External"/><Relationship Id="rId1" Type="http://schemas.openxmlformats.org/officeDocument/2006/relationships/slideLayout" Target="../slideLayouts/slideLayout2.xml"/><Relationship Id="rId5" Type="http://schemas.openxmlformats.org/officeDocument/2006/relationships/hyperlink" Target="mailto:emily.holder@dpi.wi.gov" TargetMode="External"/><Relationship Id="rId4" Type="http://schemas.openxmlformats.org/officeDocument/2006/relationships/hyperlink" Target="mailto:audrey.lesondak@dpi.wi.gov"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essaombudsman@dpi.wi.gov" TargetMode="External"/><Relationship Id="rId2" Type="http://schemas.openxmlformats.org/officeDocument/2006/relationships/hyperlink" Target="mailto:sharon.suchla@dpi.wi.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65200" y="1321562"/>
            <a:ext cx="6756400" cy="1294638"/>
          </a:xfrm>
        </p:spPr>
        <p:txBody>
          <a:bodyPr>
            <a:noAutofit/>
          </a:bodyPr>
          <a:lstStyle/>
          <a:p>
            <a:pPr algn="ctr">
              <a:lnSpc>
                <a:spcPct val="110000"/>
              </a:lnSpc>
            </a:pPr>
            <a:r>
              <a:rPr lang="en-US" sz="3400" dirty="0" smtClean="0"/>
              <a:t>ESSA Requirements for Equitable Participation of Private Schools</a:t>
            </a:r>
            <a:endParaRPr lang="en-US" sz="3400" dirty="0"/>
          </a:p>
        </p:txBody>
      </p:sp>
      <p:sp>
        <p:nvSpPr>
          <p:cNvPr id="3" name="Text Placeholder 2"/>
          <p:cNvSpPr>
            <a:spLocks noGrp="1"/>
          </p:cNvSpPr>
          <p:nvPr>
            <p:ph type="body" sz="quarter" idx="11"/>
          </p:nvPr>
        </p:nvSpPr>
        <p:spPr>
          <a:xfrm>
            <a:off x="5897526" y="3083669"/>
            <a:ext cx="2282853" cy="1280682"/>
          </a:xfrm>
        </p:spPr>
        <p:txBody>
          <a:bodyPr>
            <a:normAutofit/>
          </a:bodyPr>
          <a:lstStyle/>
          <a:p>
            <a:pPr>
              <a:spcAft>
                <a:spcPts val="1200"/>
              </a:spcAft>
            </a:pPr>
            <a:r>
              <a:rPr lang="en-US" sz="1318" dirty="0" smtClean="0"/>
              <a:t>Abigail </a:t>
            </a:r>
            <a:r>
              <a:rPr lang="en-US" sz="1318" dirty="0" err="1" smtClean="0"/>
              <a:t>Pavela</a:t>
            </a:r>
            <a:r>
              <a:rPr lang="en-US" sz="1318" dirty="0" smtClean="0"/>
              <a:t>, WCRIS</a:t>
            </a:r>
          </a:p>
          <a:p>
            <a:pPr>
              <a:spcAft>
                <a:spcPts val="1200"/>
              </a:spcAft>
            </a:pPr>
            <a:r>
              <a:rPr lang="en-US" sz="1318" dirty="0" smtClean="0"/>
              <a:t>Sharon Suchla, </a:t>
            </a:r>
            <a:r>
              <a:rPr lang="en-US" sz="1318" dirty="0" err="1" smtClean="0"/>
              <a:t>Ed.S</a:t>
            </a:r>
            <a:r>
              <a:rPr lang="en-US" sz="1318" dirty="0" smtClean="0"/>
              <a:t>., DPI</a:t>
            </a:r>
          </a:p>
          <a:p>
            <a:pPr>
              <a:spcAft>
                <a:spcPts val="1200"/>
              </a:spcAft>
            </a:pPr>
            <a:r>
              <a:rPr lang="en-US" sz="1318" dirty="0" smtClean="0"/>
              <a:t>February 26, 2018</a:t>
            </a:r>
            <a:endParaRPr lang="en-US" sz="1318" dirty="0"/>
          </a:p>
        </p:txBody>
      </p:sp>
    </p:spTree>
    <p:extLst>
      <p:ext uri="{BB962C8B-B14F-4D97-AF65-F5344CB8AC3E}">
        <p14:creationId xmlns:p14="http://schemas.microsoft.com/office/powerpoint/2010/main" val="4185322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Checkpoint</a:t>
            </a:r>
            <a:endParaRPr lang="en-US" dirty="0"/>
          </a:p>
        </p:txBody>
      </p:sp>
      <p:sp>
        <p:nvSpPr>
          <p:cNvPr id="3" name="Text Placeholder 2"/>
          <p:cNvSpPr>
            <a:spLocks noGrp="1"/>
          </p:cNvSpPr>
          <p:nvPr>
            <p:ph type="body" sz="quarter" idx="14"/>
          </p:nvPr>
        </p:nvSpPr>
        <p:spPr>
          <a:xfrm>
            <a:off x="2048561" y="1832429"/>
            <a:ext cx="5046877" cy="1240971"/>
          </a:xfrm>
        </p:spPr>
        <p:txBody>
          <a:bodyPr>
            <a:normAutofit/>
          </a:bodyPr>
          <a:lstStyle/>
          <a:p>
            <a:pPr marL="0" indent="0" algn="ctr">
              <a:buNone/>
            </a:pPr>
            <a:r>
              <a:rPr lang="en-US" sz="3600" dirty="0" smtClean="0"/>
              <a:t>Any questions?</a:t>
            </a:r>
            <a:endParaRPr lang="en-US" sz="3600" dirty="0"/>
          </a:p>
        </p:txBody>
      </p:sp>
    </p:spTree>
    <p:extLst>
      <p:ext uri="{BB962C8B-B14F-4D97-AF65-F5344CB8AC3E}">
        <p14:creationId xmlns:p14="http://schemas.microsoft.com/office/powerpoint/2010/main" val="2929538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r>
              <a:rPr lang="en-US" dirty="0" smtClean="0"/>
              <a:t>Continuous Process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5837" y="1166790"/>
            <a:ext cx="3892325" cy="2942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9147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Private School Low Income Calculation</a:t>
            </a:r>
            <a:endParaRPr lang="en-US" dirty="0"/>
          </a:p>
        </p:txBody>
      </p:sp>
      <p:sp>
        <p:nvSpPr>
          <p:cNvPr id="3" name="Text Placeholder 2"/>
          <p:cNvSpPr>
            <a:spLocks noGrp="1"/>
          </p:cNvSpPr>
          <p:nvPr>
            <p:ph type="body" sz="quarter" idx="14"/>
          </p:nvPr>
        </p:nvSpPr>
        <p:spPr>
          <a:xfrm>
            <a:off x="493342" y="1048657"/>
            <a:ext cx="8157316" cy="2788551"/>
          </a:xfrm>
        </p:spPr>
        <p:txBody>
          <a:bodyPr>
            <a:normAutofit fontScale="25000" lnSpcReduction="20000"/>
          </a:bodyPr>
          <a:lstStyle/>
          <a:p>
            <a:pPr marL="0" indent="0">
              <a:lnSpc>
                <a:spcPct val="130000"/>
              </a:lnSpc>
              <a:buNone/>
            </a:pPr>
            <a:r>
              <a:rPr lang="en-US" sz="7200" b="0" dirty="0" smtClean="0"/>
              <a:t>LEA shall have the final authority to calculate the number of children, ages 5-17, who are from low-income families and attend private schools by—</a:t>
            </a:r>
          </a:p>
          <a:p>
            <a:pPr>
              <a:buFont typeface="Arial" panose="020B0604020202020204" pitchFamily="34" charset="0"/>
              <a:buChar char="•"/>
            </a:pPr>
            <a:r>
              <a:rPr lang="en-US" sz="7200" b="0" dirty="0" smtClean="0"/>
              <a:t>Using same measure of low-income as public schools</a:t>
            </a:r>
          </a:p>
          <a:p>
            <a:pPr>
              <a:buFont typeface="Arial" panose="020B0604020202020204" pitchFamily="34" charset="0"/>
              <a:buChar char="•"/>
            </a:pPr>
            <a:r>
              <a:rPr lang="en-US" sz="7200" b="0" dirty="0" smtClean="0"/>
              <a:t>Using the results of a survey</a:t>
            </a:r>
          </a:p>
          <a:p>
            <a:pPr>
              <a:lnSpc>
                <a:spcPct val="130000"/>
              </a:lnSpc>
              <a:spcAft>
                <a:spcPts val="500"/>
              </a:spcAft>
              <a:buFont typeface="Arial" panose="020B0604020202020204" pitchFamily="34" charset="0"/>
              <a:buChar char="•"/>
            </a:pPr>
            <a:r>
              <a:rPr lang="en-US" sz="7200" b="0" dirty="0" smtClean="0"/>
              <a:t>Applying the low-income percentage of each participating public school attendance area</a:t>
            </a:r>
          </a:p>
          <a:p>
            <a:pPr>
              <a:lnSpc>
                <a:spcPct val="130000"/>
              </a:lnSpc>
              <a:spcBef>
                <a:spcPts val="20"/>
              </a:spcBef>
              <a:buFont typeface="Arial" panose="020B0604020202020204" pitchFamily="34" charset="0"/>
              <a:buChar char="•"/>
            </a:pPr>
            <a:r>
              <a:rPr lang="en-US" sz="7200" b="0" dirty="0" smtClean="0"/>
              <a:t>Using an equated measure of low-income correlated with the measure of low income used to count public school children</a:t>
            </a:r>
          </a:p>
          <a:p>
            <a:pPr marL="0" indent="0">
              <a:buNone/>
            </a:pPr>
            <a:r>
              <a:rPr lang="en-US" sz="7200" b="0" dirty="0"/>
              <a:t>	</a:t>
            </a:r>
            <a:r>
              <a:rPr lang="en-US" sz="7200" b="0" dirty="0" smtClean="0"/>
              <a:t>																					</a:t>
            </a:r>
            <a:r>
              <a:rPr lang="en-US" sz="1800" b="0" dirty="0" smtClean="0"/>
              <a:t>																													8</a:t>
            </a:r>
            <a:endParaRPr lang="en-US" sz="1800" b="0" dirty="0"/>
          </a:p>
        </p:txBody>
      </p:sp>
      <p:sp>
        <p:nvSpPr>
          <p:cNvPr id="4" name="TextBox 3"/>
          <p:cNvSpPr txBox="1"/>
          <p:nvPr/>
        </p:nvSpPr>
        <p:spPr>
          <a:xfrm>
            <a:off x="388307" y="4384110"/>
            <a:ext cx="2793030" cy="339645"/>
          </a:xfrm>
          <a:prstGeom prst="rect">
            <a:avLst/>
          </a:prstGeom>
          <a:noFill/>
        </p:spPr>
        <p:txBody>
          <a:bodyPr wrap="square" rtlCol="0">
            <a:spAutoFit/>
          </a:bodyPr>
          <a:lstStyle/>
          <a:p>
            <a:r>
              <a:rPr lang="en-US" dirty="0" smtClean="0">
                <a:solidFill>
                  <a:schemeClr val="bg1"/>
                </a:solidFill>
              </a:rPr>
              <a:t>Section 1117(c)(</a:t>
            </a:r>
            <a:r>
              <a:rPr lang="en-US" dirty="0">
                <a:solidFill>
                  <a:schemeClr val="bg1"/>
                </a:solidFill>
              </a:rPr>
              <a:t>1</a:t>
            </a:r>
            <a:r>
              <a:rPr lang="en-US" dirty="0" smtClean="0">
                <a:solidFill>
                  <a:schemeClr val="bg1"/>
                </a:solidFill>
              </a:rPr>
              <a:t>)(A-D)</a:t>
            </a:r>
            <a:endParaRPr lang="en-US" dirty="0">
              <a:solidFill>
                <a:schemeClr val="bg1"/>
              </a:solidFill>
            </a:endParaRPr>
          </a:p>
        </p:txBody>
      </p:sp>
    </p:spTree>
    <p:extLst>
      <p:ext uri="{BB962C8B-B14F-4D97-AF65-F5344CB8AC3E}">
        <p14:creationId xmlns:p14="http://schemas.microsoft.com/office/powerpoint/2010/main" val="2095192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Equitable Share</a:t>
            </a:r>
            <a:endParaRPr lang="en-US" dirty="0"/>
          </a:p>
        </p:txBody>
      </p:sp>
      <p:sp>
        <p:nvSpPr>
          <p:cNvPr id="3" name="Text Placeholder 2"/>
          <p:cNvSpPr>
            <a:spLocks noGrp="1"/>
          </p:cNvSpPr>
          <p:nvPr>
            <p:ph type="body" sz="quarter" idx="14"/>
          </p:nvPr>
        </p:nvSpPr>
        <p:spPr>
          <a:xfrm>
            <a:off x="482600" y="1032329"/>
            <a:ext cx="8178800" cy="2512779"/>
          </a:xfrm>
        </p:spPr>
        <p:txBody>
          <a:bodyPr>
            <a:noAutofit/>
          </a:bodyPr>
          <a:lstStyle/>
          <a:p>
            <a:pPr marL="0" indent="0">
              <a:lnSpc>
                <a:spcPct val="130000"/>
              </a:lnSpc>
              <a:spcAft>
                <a:spcPts val="1200"/>
              </a:spcAft>
              <a:buSzPct val="25000"/>
              <a:buNone/>
            </a:pPr>
            <a:r>
              <a:rPr lang="en-US" sz="1800" b="0" dirty="0">
                <a:solidFill>
                  <a:schemeClr val="dk1"/>
                </a:solidFill>
                <a:sym typeface="Lato"/>
              </a:rPr>
              <a:t>The proportional share is calculated by determining the number of eligible Title I students in the private schools as compared to the number of eligible income public school students and then applying that proportion to the total LEA allocation.</a:t>
            </a:r>
          </a:p>
          <a:p>
            <a:pPr marL="0" indent="0">
              <a:lnSpc>
                <a:spcPct val="130000"/>
              </a:lnSpc>
              <a:spcAft>
                <a:spcPts val="1000"/>
              </a:spcAft>
              <a:buSzPct val="25000"/>
              <a:buNone/>
            </a:pPr>
            <a:r>
              <a:rPr lang="en-US" sz="1800" b="0" dirty="0" smtClean="0"/>
              <a:t>The </a:t>
            </a:r>
            <a:r>
              <a:rPr lang="en-US" sz="1800" b="0" dirty="0"/>
              <a:t>proportional share must be calculated before any allowable expenditures and reservations by the LEA</a:t>
            </a:r>
            <a:r>
              <a:rPr lang="en-US" sz="1800" b="0" dirty="0" smtClean="0"/>
              <a:t>.</a:t>
            </a:r>
          </a:p>
          <a:p>
            <a:pPr marL="0" indent="0">
              <a:lnSpc>
                <a:spcPct val="100000"/>
              </a:lnSpc>
              <a:spcAft>
                <a:spcPts val="0"/>
              </a:spcAft>
              <a:buSzPct val="25000"/>
              <a:buNone/>
            </a:pPr>
            <a:r>
              <a:rPr lang="en-US" sz="1800" b="0" dirty="0" smtClean="0"/>
              <a:t>May occur each year or every 2 years.</a:t>
            </a:r>
            <a:endParaRPr lang="en-US" sz="1800" b="0" dirty="0"/>
          </a:p>
        </p:txBody>
      </p:sp>
    </p:spTree>
    <p:extLst>
      <p:ext uri="{BB962C8B-B14F-4D97-AF65-F5344CB8AC3E}">
        <p14:creationId xmlns:p14="http://schemas.microsoft.com/office/powerpoint/2010/main" val="693725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I-A </a:t>
            </a:r>
            <a:endParaRPr lang="en-US" dirty="0"/>
          </a:p>
        </p:txBody>
      </p:sp>
      <p:sp>
        <p:nvSpPr>
          <p:cNvPr id="3" name="Text Placeholder 2"/>
          <p:cNvSpPr>
            <a:spLocks noGrp="1"/>
          </p:cNvSpPr>
          <p:nvPr>
            <p:ph type="body" sz="quarter" idx="14"/>
          </p:nvPr>
        </p:nvSpPr>
        <p:spPr>
          <a:xfrm>
            <a:off x="397982" y="1112157"/>
            <a:ext cx="8348035" cy="2661129"/>
          </a:xfrm>
        </p:spPr>
        <p:txBody>
          <a:bodyPr>
            <a:normAutofit fontScale="25000" lnSpcReduction="20000"/>
          </a:bodyPr>
          <a:lstStyle/>
          <a:p>
            <a:pPr lvl="0">
              <a:lnSpc>
                <a:spcPct val="100000"/>
              </a:lnSpc>
              <a:spcBef>
                <a:spcPts val="1000"/>
              </a:spcBef>
              <a:spcAft>
                <a:spcPts val="0"/>
              </a:spcAft>
              <a:buClr>
                <a:schemeClr val="dk1"/>
              </a:buClr>
              <a:buSzPct val="100000"/>
            </a:pPr>
            <a:r>
              <a:rPr lang="en-US" sz="6400" dirty="0">
                <a:solidFill>
                  <a:srgbClr val="0066CC"/>
                </a:solidFill>
                <a:latin typeface="Lato"/>
                <a:ea typeface="Lato"/>
                <a:cs typeface="Lato"/>
                <a:sym typeface="Lato"/>
              </a:rPr>
              <a:t>Allocation</a:t>
            </a:r>
            <a:r>
              <a:rPr lang="en-US" sz="6400" dirty="0">
                <a:solidFill>
                  <a:schemeClr val="dk1"/>
                </a:solidFill>
                <a:latin typeface="Lato"/>
                <a:ea typeface="Lato"/>
                <a:cs typeface="Lato"/>
                <a:sym typeface="Lato"/>
              </a:rPr>
              <a:t> </a:t>
            </a:r>
            <a:r>
              <a:rPr lang="en-US" sz="6400" b="0" dirty="0">
                <a:solidFill>
                  <a:schemeClr val="dk1"/>
                </a:solidFill>
                <a:latin typeface="Lato"/>
                <a:ea typeface="Lato"/>
                <a:cs typeface="Lato"/>
                <a:sym typeface="Lato"/>
              </a:rPr>
              <a:t>is generated by low-income </a:t>
            </a:r>
            <a:r>
              <a:rPr lang="en-US" sz="6400" b="0" dirty="0" smtClean="0">
                <a:solidFill>
                  <a:schemeClr val="dk1"/>
                </a:solidFill>
                <a:latin typeface="Lato"/>
                <a:ea typeface="Lato"/>
                <a:cs typeface="Lato"/>
                <a:sym typeface="Lato"/>
              </a:rPr>
              <a:t>students who by age and address would have attended a public Title I school.</a:t>
            </a:r>
          </a:p>
          <a:p>
            <a:pPr lvl="0">
              <a:lnSpc>
                <a:spcPct val="100000"/>
              </a:lnSpc>
              <a:spcBef>
                <a:spcPts val="1000"/>
              </a:spcBef>
              <a:spcAft>
                <a:spcPts val="0"/>
              </a:spcAft>
              <a:buClr>
                <a:schemeClr val="dk1"/>
              </a:buClr>
              <a:buSzPct val="100000"/>
            </a:pPr>
            <a:r>
              <a:rPr lang="en-US" sz="6400" b="0" dirty="0" smtClean="0">
                <a:solidFill>
                  <a:schemeClr val="dk1"/>
                </a:solidFill>
                <a:latin typeface="Lato"/>
                <a:ea typeface="Lato"/>
                <a:cs typeface="Lato"/>
                <a:sym typeface="Lato"/>
              </a:rPr>
              <a:t>All students who would have attended a Title I school in the district are </a:t>
            </a:r>
            <a:r>
              <a:rPr lang="en-US" sz="6400" dirty="0" smtClean="0">
                <a:solidFill>
                  <a:srgbClr val="0066CC"/>
                </a:solidFill>
                <a:latin typeface="Lato"/>
                <a:ea typeface="Lato"/>
                <a:cs typeface="Lato"/>
                <a:sym typeface="Lato"/>
              </a:rPr>
              <a:t>eligible</a:t>
            </a:r>
            <a:r>
              <a:rPr lang="en-US" sz="6400" b="0" dirty="0" smtClean="0">
                <a:solidFill>
                  <a:schemeClr val="dk1"/>
                </a:solidFill>
                <a:latin typeface="Lato"/>
                <a:ea typeface="Lato"/>
                <a:cs typeface="Lato"/>
                <a:sym typeface="Lato"/>
              </a:rPr>
              <a:t> for Title I services in the private school regardless of socio-economic status.</a:t>
            </a:r>
          </a:p>
          <a:p>
            <a:pPr lvl="0">
              <a:lnSpc>
                <a:spcPct val="100000"/>
              </a:lnSpc>
              <a:spcBef>
                <a:spcPts val="1000"/>
              </a:spcBef>
              <a:spcAft>
                <a:spcPts val="0"/>
              </a:spcAft>
              <a:buClr>
                <a:schemeClr val="dk1"/>
              </a:buClr>
              <a:buSzPct val="100000"/>
            </a:pPr>
            <a:r>
              <a:rPr lang="en-US" sz="6400" dirty="0" smtClean="0">
                <a:solidFill>
                  <a:srgbClr val="0066CC"/>
                </a:solidFill>
                <a:latin typeface="Lato"/>
                <a:ea typeface="Lato"/>
                <a:cs typeface="Lato"/>
                <a:sym typeface="Lato"/>
              </a:rPr>
              <a:t>Services </a:t>
            </a:r>
            <a:r>
              <a:rPr lang="en-US" sz="6400" b="0" dirty="0">
                <a:solidFill>
                  <a:schemeClr val="dk1"/>
                </a:solidFill>
                <a:latin typeface="Lato"/>
                <a:ea typeface="Lato"/>
                <a:cs typeface="Lato"/>
                <a:sym typeface="Lato"/>
              </a:rPr>
              <a:t>are </a:t>
            </a:r>
            <a:r>
              <a:rPr lang="en-US" sz="6400" b="0" dirty="0" smtClean="0">
                <a:solidFill>
                  <a:schemeClr val="dk1"/>
                </a:solidFill>
                <a:latin typeface="Lato"/>
                <a:ea typeface="Lato"/>
                <a:cs typeface="Lato"/>
                <a:sym typeface="Lato"/>
              </a:rPr>
              <a:t>provided to eligible </a:t>
            </a:r>
            <a:r>
              <a:rPr lang="en-US" sz="6400" b="0" dirty="0">
                <a:solidFill>
                  <a:schemeClr val="dk1"/>
                </a:solidFill>
                <a:latin typeface="Lato"/>
                <a:ea typeface="Lato"/>
                <a:cs typeface="Lato"/>
                <a:sym typeface="Lato"/>
              </a:rPr>
              <a:t>students identified </a:t>
            </a:r>
            <a:r>
              <a:rPr lang="en-US" sz="6400" b="0" dirty="0" smtClean="0">
                <a:solidFill>
                  <a:schemeClr val="dk1"/>
                </a:solidFill>
                <a:latin typeface="Lato"/>
                <a:ea typeface="Lato"/>
                <a:cs typeface="Lato"/>
                <a:sym typeface="Lato"/>
              </a:rPr>
              <a:t>as having the </a:t>
            </a:r>
            <a:r>
              <a:rPr lang="en-US" sz="6400" b="0" dirty="0">
                <a:solidFill>
                  <a:schemeClr val="dk1"/>
                </a:solidFill>
                <a:latin typeface="Lato"/>
                <a:ea typeface="Lato"/>
                <a:cs typeface="Lato"/>
                <a:sym typeface="Lato"/>
              </a:rPr>
              <a:t>greatest </a:t>
            </a:r>
            <a:r>
              <a:rPr lang="en-US" sz="6400" b="0" dirty="0" smtClean="0">
                <a:solidFill>
                  <a:schemeClr val="dk1"/>
                </a:solidFill>
                <a:latin typeface="Lato"/>
                <a:ea typeface="Lato"/>
                <a:cs typeface="Lato"/>
                <a:sym typeface="Lato"/>
              </a:rPr>
              <a:t>need.</a:t>
            </a:r>
            <a:endParaRPr lang="en-US" sz="6400" b="0" dirty="0">
              <a:solidFill>
                <a:schemeClr val="dk1"/>
              </a:solidFill>
              <a:latin typeface="Lato"/>
              <a:ea typeface="Lato"/>
              <a:cs typeface="Lato"/>
              <a:sym typeface="Lato"/>
            </a:endParaRPr>
          </a:p>
          <a:p>
            <a:pPr lvl="0">
              <a:lnSpc>
                <a:spcPct val="100000"/>
              </a:lnSpc>
              <a:spcBef>
                <a:spcPts val="1439"/>
              </a:spcBef>
              <a:spcAft>
                <a:spcPts val="0"/>
              </a:spcAft>
              <a:buClr>
                <a:schemeClr val="dk1"/>
              </a:buClr>
              <a:buSzPct val="100000"/>
            </a:pPr>
            <a:r>
              <a:rPr lang="en-US" sz="6400" b="0" dirty="0" smtClean="0">
                <a:solidFill>
                  <a:schemeClr val="dk1"/>
                </a:solidFill>
                <a:latin typeface="Lato"/>
                <a:ea typeface="Lato"/>
                <a:cs typeface="Lato"/>
                <a:sym typeface="Lato"/>
              </a:rPr>
              <a:t>Title I provides supplemental </a:t>
            </a:r>
            <a:r>
              <a:rPr lang="en-US" sz="6400" b="0" dirty="0">
                <a:solidFill>
                  <a:schemeClr val="dk1"/>
                </a:solidFill>
                <a:latin typeface="Lato"/>
                <a:ea typeface="Lato"/>
                <a:cs typeface="Lato"/>
                <a:sym typeface="Lato"/>
              </a:rPr>
              <a:t>instruction by </a:t>
            </a:r>
            <a:r>
              <a:rPr lang="en-US" sz="6400" dirty="0">
                <a:solidFill>
                  <a:srgbClr val="0066CC"/>
                </a:solidFill>
                <a:latin typeface="Lato"/>
                <a:ea typeface="Lato"/>
                <a:cs typeface="Lato"/>
                <a:sym typeface="Lato"/>
              </a:rPr>
              <a:t>appropriately licensed </a:t>
            </a:r>
            <a:r>
              <a:rPr lang="en-US" sz="6400" b="0" dirty="0" smtClean="0">
                <a:solidFill>
                  <a:schemeClr val="dk1"/>
                </a:solidFill>
                <a:latin typeface="Lato"/>
                <a:ea typeface="Lato"/>
                <a:cs typeface="Lato"/>
                <a:sym typeface="Lato"/>
              </a:rPr>
              <a:t>teachers.</a:t>
            </a:r>
            <a:endParaRPr lang="en-US" sz="6400" b="0" dirty="0">
              <a:solidFill>
                <a:schemeClr val="dk1"/>
              </a:solidFill>
              <a:latin typeface="Lato"/>
              <a:ea typeface="Lato"/>
              <a:cs typeface="Lato"/>
              <a:sym typeface="Lato"/>
            </a:endParaRPr>
          </a:p>
          <a:p>
            <a:pPr lvl="0">
              <a:lnSpc>
                <a:spcPct val="100000"/>
              </a:lnSpc>
              <a:spcBef>
                <a:spcPts val="1439"/>
              </a:spcBef>
              <a:spcAft>
                <a:spcPts val="0"/>
              </a:spcAft>
              <a:buClr>
                <a:schemeClr val="dk1"/>
              </a:buClr>
              <a:buSzPct val="100000"/>
            </a:pPr>
            <a:r>
              <a:rPr lang="en-US" sz="6400" b="0" dirty="0">
                <a:solidFill>
                  <a:schemeClr val="dk1"/>
                </a:solidFill>
                <a:latin typeface="Lato"/>
                <a:ea typeface="Lato"/>
                <a:cs typeface="Lato"/>
                <a:sym typeface="Lato"/>
              </a:rPr>
              <a:t>LEA maintains responsibility for Title I services and  </a:t>
            </a:r>
            <a:r>
              <a:rPr lang="en-US" sz="6400" b="0" dirty="0" smtClean="0">
                <a:solidFill>
                  <a:schemeClr val="dk1"/>
                </a:solidFill>
                <a:latin typeface="Lato"/>
                <a:ea typeface="Lato"/>
                <a:cs typeface="Lato"/>
                <a:sym typeface="Lato"/>
              </a:rPr>
              <a:t>resources.</a:t>
            </a:r>
            <a:endParaRPr lang="en-US" sz="6400" b="0" dirty="0">
              <a:solidFill>
                <a:schemeClr val="dk1"/>
              </a:solidFill>
              <a:latin typeface="Lato"/>
              <a:ea typeface="Lato"/>
              <a:cs typeface="Lato"/>
              <a:sym typeface="Lato"/>
            </a:endParaRPr>
          </a:p>
          <a:p>
            <a:pPr>
              <a:lnSpc>
                <a:spcPct val="100000"/>
              </a:lnSpc>
              <a:spcBef>
                <a:spcPts val="1439"/>
              </a:spcBef>
              <a:spcAft>
                <a:spcPts val="0"/>
              </a:spcAft>
            </a:pPr>
            <a:r>
              <a:rPr lang="en-US" sz="6400" b="0" dirty="0"/>
              <a:t>Services are secular, neutral, and non-ideological and address  the needs of the eligible private school </a:t>
            </a:r>
            <a:r>
              <a:rPr lang="en-US" sz="6400" b="0" dirty="0" smtClean="0"/>
              <a:t>students.</a:t>
            </a:r>
            <a:endParaRPr lang="en-US" sz="6400" b="0" dirty="0"/>
          </a:p>
          <a:p>
            <a:endParaRPr lang="en-US" dirty="0"/>
          </a:p>
        </p:txBody>
      </p:sp>
    </p:spTree>
    <p:extLst>
      <p:ext uri="{BB962C8B-B14F-4D97-AF65-F5344CB8AC3E}">
        <p14:creationId xmlns:p14="http://schemas.microsoft.com/office/powerpoint/2010/main" val="2396547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I-A</a:t>
            </a:r>
            <a:endParaRPr lang="en-US" dirty="0"/>
          </a:p>
        </p:txBody>
      </p:sp>
      <p:sp>
        <p:nvSpPr>
          <p:cNvPr id="3" name="Text Placeholder 2"/>
          <p:cNvSpPr txBox="1">
            <a:spLocks/>
          </p:cNvSpPr>
          <p:nvPr/>
        </p:nvSpPr>
        <p:spPr>
          <a:xfrm>
            <a:off x="397982" y="1162957"/>
            <a:ext cx="8348035" cy="3701143"/>
          </a:xfrm>
          <a:prstGeom prst="rect">
            <a:avLst/>
          </a:prstGeom>
        </p:spPr>
        <p:txBody>
          <a:bodyPr>
            <a:noAutofit/>
          </a:bodyPr>
          <a:lstStyle>
            <a:lvl1pPr marL="164592" indent="-164592" algn="l" defTabSz="685800" rtl="0" eaLnBrk="1" latinLnBrk="0" hangingPunct="1">
              <a:lnSpc>
                <a:spcPct val="100000"/>
              </a:lnSpc>
              <a:spcBef>
                <a:spcPts val="0"/>
              </a:spcBef>
              <a:spcAft>
                <a:spcPts val="3000"/>
              </a:spcAft>
              <a:buFont typeface="Arial"/>
              <a:buChar char="•"/>
              <a:defRPr sz="2400" b="1" kern="1200">
                <a:solidFill>
                  <a:schemeClr val="tx1"/>
                </a:solidFill>
                <a:latin typeface="Lato" panose="020F0502020204030203" pitchFamily="34" charset="0"/>
                <a:ea typeface="+mn-ea"/>
                <a:cs typeface="+mn-cs"/>
              </a:defRPr>
            </a:lvl1pPr>
            <a:lvl2pPr marL="342900" indent="0" algn="l" defTabSz="685800" rtl="0" eaLnBrk="1" latinLnBrk="0" hangingPunct="1">
              <a:lnSpc>
                <a:spcPct val="150000"/>
              </a:lnSpc>
              <a:spcBef>
                <a:spcPts val="375"/>
              </a:spcBef>
              <a:buFont typeface="Lato" panose="020F0502020204030203" pitchFamily="34" charset="0"/>
              <a:buNone/>
              <a:defRPr sz="2400" kern="1200">
                <a:solidFill>
                  <a:schemeClr val="tx1"/>
                </a:solidFill>
                <a:latin typeface="Lato" panose="020F0502020204030203"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10000"/>
              </a:lnSpc>
              <a:spcBef>
                <a:spcPts val="1000"/>
              </a:spcBef>
              <a:spcAft>
                <a:spcPts val="0"/>
              </a:spcAft>
              <a:buClr>
                <a:schemeClr val="dk1"/>
              </a:buClr>
              <a:buSzPct val="100000"/>
            </a:pPr>
            <a:r>
              <a:rPr lang="en-US" sz="1800" dirty="0" smtClean="0">
                <a:solidFill>
                  <a:srgbClr val="0066CC"/>
                </a:solidFill>
                <a:latin typeface="Lato"/>
                <a:ea typeface="Lato"/>
                <a:cs typeface="Lato"/>
                <a:sym typeface="Lato"/>
              </a:rPr>
              <a:t>Allocation</a:t>
            </a:r>
            <a:r>
              <a:rPr lang="en-US" sz="1800" dirty="0" smtClean="0">
                <a:solidFill>
                  <a:schemeClr val="dk1"/>
                </a:solidFill>
                <a:latin typeface="Lato"/>
                <a:ea typeface="Lato"/>
                <a:cs typeface="Lato"/>
                <a:sym typeface="Lato"/>
              </a:rPr>
              <a:t> </a:t>
            </a:r>
            <a:r>
              <a:rPr lang="en-US" sz="1800" b="0" dirty="0" smtClean="0">
                <a:solidFill>
                  <a:schemeClr val="dk1"/>
                </a:solidFill>
                <a:latin typeface="Lato"/>
                <a:ea typeface="Lato"/>
                <a:cs typeface="Lato"/>
                <a:sym typeface="Lato"/>
              </a:rPr>
              <a:t>is generated by low-income students, who by age and address would have attended a public Title I school.</a:t>
            </a:r>
          </a:p>
          <a:p>
            <a:pPr>
              <a:lnSpc>
                <a:spcPct val="110000"/>
              </a:lnSpc>
              <a:spcBef>
                <a:spcPts val="1000"/>
              </a:spcBef>
              <a:spcAft>
                <a:spcPts val="0"/>
              </a:spcAft>
              <a:buClr>
                <a:schemeClr val="dk1"/>
              </a:buClr>
              <a:buSzPct val="100000"/>
            </a:pPr>
            <a:r>
              <a:rPr lang="en-US" sz="1800" b="0" dirty="0" smtClean="0">
                <a:solidFill>
                  <a:schemeClr val="dk1"/>
                </a:solidFill>
                <a:latin typeface="Lato"/>
                <a:ea typeface="Lato"/>
                <a:cs typeface="Lato"/>
                <a:sym typeface="Lato"/>
              </a:rPr>
              <a:t>All students who would have attended a Title I school in the district are </a:t>
            </a:r>
            <a:r>
              <a:rPr lang="en-US" sz="1800" dirty="0" smtClean="0">
                <a:solidFill>
                  <a:srgbClr val="0066CC"/>
                </a:solidFill>
                <a:latin typeface="Lato"/>
                <a:ea typeface="Lato"/>
                <a:cs typeface="Lato"/>
                <a:sym typeface="Lato"/>
              </a:rPr>
              <a:t>eligible</a:t>
            </a:r>
            <a:r>
              <a:rPr lang="en-US" sz="1800" b="0" dirty="0" smtClean="0">
                <a:solidFill>
                  <a:schemeClr val="dk1"/>
                </a:solidFill>
                <a:latin typeface="Lato"/>
                <a:ea typeface="Lato"/>
                <a:cs typeface="Lato"/>
                <a:sym typeface="Lato"/>
              </a:rPr>
              <a:t> for Title I services in the private school regardless of socio-economic status.</a:t>
            </a:r>
          </a:p>
          <a:p>
            <a:pPr>
              <a:spcBef>
                <a:spcPts val="1000"/>
              </a:spcBef>
              <a:spcAft>
                <a:spcPts val="0"/>
              </a:spcAft>
              <a:buClr>
                <a:schemeClr val="dk1"/>
              </a:buClr>
              <a:buSzPct val="100000"/>
            </a:pPr>
            <a:r>
              <a:rPr lang="en-US" sz="1800" dirty="0" smtClean="0">
                <a:solidFill>
                  <a:srgbClr val="0066CC"/>
                </a:solidFill>
                <a:latin typeface="Lato"/>
                <a:ea typeface="Lato"/>
                <a:cs typeface="Lato"/>
                <a:sym typeface="Lato"/>
              </a:rPr>
              <a:t>Services </a:t>
            </a:r>
            <a:r>
              <a:rPr lang="en-US" sz="1800" b="0" dirty="0" smtClean="0">
                <a:solidFill>
                  <a:schemeClr val="dk1"/>
                </a:solidFill>
                <a:latin typeface="Lato"/>
                <a:ea typeface="Lato"/>
                <a:cs typeface="Lato"/>
                <a:sym typeface="Lato"/>
              </a:rPr>
              <a:t>are provided to eligible students identified as having the greatest need.</a:t>
            </a:r>
          </a:p>
          <a:p>
            <a:pPr>
              <a:spcBef>
                <a:spcPts val="1439"/>
              </a:spcBef>
              <a:spcAft>
                <a:spcPts val="0"/>
              </a:spcAft>
              <a:buClr>
                <a:schemeClr val="dk1"/>
              </a:buClr>
              <a:buSzPct val="100000"/>
            </a:pPr>
            <a:r>
              <a:rPr lang="en-US" sz="1800" b="0" dirty="0" smtClean="0">
                <a:solidFill>
                  <a:schemeClr val="dk1"/>
                </a:solidFill>
                <a:latin typeface="Lato"/>
                <a:ea typeface="Lato"/>
                <a:cs typeface="Lato"/>
                <a:sym typeface="Lato"/>
              </a:rPr>
              <a:t>Title I provides supplemental instruction by </a:t>
            </a:r>
            <a:r>
              <a:rPr lang="en-US" sz="1800" dirty="0" smtClean="0">
                <a:solidFill>
                  <a:srgbClr val="0066CC"/>
                </a:solidFill>
                <a:latin typeface="Lato"/>
                <a:ea typeface="Lato"/>
                <a:cs typeface="Lato"/>
                <a:sym typeface="Lato"/>
              </a:rPr>
              <a:t>appropriately licensed </a:t>
            </a:r>
            <a:r>
              <a:rPr lang="en-US" sz="1800" b="0" dirty="0" smtClean="0">
                <a:solidFill>
                  <a:schemeClr val="dk1"/>
                </a:solidFill>
                <a:latin typeface="Lato"/>
                <a:ea typeface="Lato"/>
                <a:cs typeface="Lato"/>
                <a:sym typeface="Lato"/>
              </a:rPr>
              <a:t>teachers.</a:t>
            </a:r>
          </a:p>
          <a:p>
            <a:pPr>
              <a:spcBef>
                <a:spcPts val="1439"/>
              </a:spcBef>
              <a:spcAft>
                <a:spcPts val="0"/>
              </a:spcAft>
              <a:buClr>
                <a:schemeClr val="dk1"/>
              </a:buClr>
              <a:buSzPct val="100000"/>
            </a:pPr>
            <a:r>
              <a:rPr lang="en-US" sz="1800" b="0" dirty="0" smtClean="0">
                <a:solidFill>
                  <a:schemeClr val="dk1"/>
                </a:solidFill>
                <a:latin typeface="Lato"/>
                <a:ea typeface="Lato"/>
                <a:cs typeface="Lato"/>
                <a:sym typeface="Lato"/>
              </a:rPr>
              <a:t>LEA maintains responsibility for Title I services and  resources.</a:t>
            </a:r>
          </a:p>
          <a:p>
            <a:pPr>
              <a:lnSpc>
                <a:spcPct val="110000"/>
              </a:lnSpc>
              <a:spcBef>
                <a:spcPts val="1439"/>
              </a:spcBef>
              <a:spcAft>
                <a:spcPts val="0"/>
              </a:spcAft>
            </a:pPr>
            <a:r>
              <a:rPr lang="en-US" sz="1800" b="0" dirty="0" smtClean="0"/>
              <a:t>Services are secular, neutral, and non-ideological and address the needs of the eligible private school students.</a:t>
            </a:r>
          </a:p>
          <a:p>
            <a:endParaRPr lang="en-US" sz="2000" dirty="0"/>
          </a:p>
        </p:txBody>
      </p:sp>
    </p:spTree>
    <p:extLst>
      <p:ext uri="{BB962C8B-B14F-4D97-AF65-F5344CB8AC3E}">
        <p14:creationId xmlns:p14="http://schemas.microsoft.com/office/powerpoint/2010/main" val="249016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I-A</a:t>
            </a:r>
            <a:endParaRPr lang="en-US" dirty="0"/>
          </a:p>
        </p:txBody>
      </p:sp>
      <p:sp>
        <p:nvSpPr>
          <p:cNvPr id="3" name="Text Placeholder 2"/>
          <p:cNvSpPr>
            <a:spLocks noGrp="1"/>
          </p:cNvSpPr>
          <p:nvPr>
            <p:ph type="body" sz="quarter" idx="14"/>
          </p:nvPr>
        </p:nvSpPr>
        <p:spPr>
          <a:xfrm>
            <a:off x="825500" y="1324429"/>
            <a:ext cx="7493000" cy="2512779"/>
          </a:xfrm>
        </p:spPr>
        <p:txBody>
          <a:bodyPr>
            <a:normAutofit/>
          </a:bodyPr>
          <a:lstStyle/>
          <a:p>
            <a:pPr lvl="0">
              <a:lnSpc>
                <a:spcPct val="110000"/>
              </a:lnSpc>
              <a:spcAft>
                <a:spcPts val="0"/>
              </a:spcAft>
            </a:pPr>
            <a:r>
              <a:rPr lang="en-US" sz="2000" b="0" dirty="0"/>
              <a:t>Under Title I, Part A local education agencies (LEAs) are required to provide services for eligible private school students, their families and </a:t>
            </a:r>
            <a:r>
              <a:rPr lang="en-US" sz="2000" b="0" dirty="0" smtClean="0"/>
              <a:t>teachers, </a:t>
            </a:r>
            <a:r>
              <a:rPr lang="en-US" sz="2000" b="0" dirty="0"/>
              <a:t>or other educational </a:t>
            </a:r>
            <a:r>
              <a:rPr lang="en-US" sz="2000" b="0" dirty="0" smtClean="0"/>
              <a:t>staff.</a:t>
            </a:r>
            <a:endParaRPr lang="en-US" sz="2000" b="0" dirty="0"/>
          </a:p>
          <a:p>
            <a:pPr lvl="0">
              <a:lnSpc>
                <a:spcPct val="100000"/>
              </a:lnSpc>
              <a:spcBef>
                <a:spcPts val="1439"/>
              </a:spcBef>
              <a:spcAft>
                <a:spcPts val="0"/>
              </a:spcAft>
              <a:buClr>
                <a:schemeClr val="dk1"/>
              </a:buClr>
              <a:buSzPct val="100000"/>
            </a:pPr>
            <a:r>
              <a:rPr lang="en-US" sz="2000" b="0" dirty="0" smtClean="0">
                <a:solidFill>
                  <a:schemeClr val="dk1"/>
                </a:solidFill>
                <a:latin typeface="Lato"/>
                <a:ea typeface="Lato"/>
                <a:cs typeface="Lato"/>
                <a:sym typeface="Lato"/>
              </a:rPr>
              <a:t>Services </a:t>
            </a:r>
            <a:r>
              <a:rPr lang="en-US" sz="2000" b="0" dirty="0">
                <a:solidFill>
                  <a:schemeClr val="dk1"/>
                </a:solidFill>
                <a:latin typeface="Lato"/>
                <a:ea typeface="Lato"/>
                <a:cs typeface="Lato"/>
                <a:sym typeface="Lato"/>
              </a:rPr>
              <a:t>are always targeted assistance. </a:t>
            </a:r>
          </a:p>
          <a:p>
            <a:pPr lvl="0">
              <a:lnSpc>
                <a:spcPct val="100000"/>
              </a:lnSpc>
              <a:spcBef>
                <a:spcPts val="1439"/>
              </a:spcBef>
              <a:spcAft>
                <a:spcPts val="0"/>
              </a:spcAft>
              <a:buClr>
                <a:schemeClr val="dk1"/>
              </a:buClr>
              <a:buSzPct val="100000"/>
            </a:pPr>
            <a:r>
              <a:rPr lang="en-US" sz="2000" b="0" dirty="0">
                <a:solidFill>
                  <a:schemeClr val="dk1"/>
                </a:solidFill>
                <a:latin typeface="Lato"/>
                <a:ea typeface="Lato"/>
                <a:cs typeface="Lato"/>
                <a:sym typeface="Lato"/>
              </a:rPr>
              <a:t>Services should begin when public school services begin.</a:t>
            </a:r>
          </a:p>
          <a:p>
            <a:endParaRPr lang="en-US" dirty="0"/>
          </a:p>
        </p:txBody>
      </p:sp>
    </p:spTree>
    <p:extLst>
      <p:ext uri="{BB962C8B-B14F-4D97-AF65-F5344CB8AC3E}">
        <p14:creationId xmlns:p14="http://schemas.microsoft.com/office/powerpoint/2010/main" val="3874747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Checkpoint</a:t>
            </a:r>
            <a:endParaRPr lang="en-US" dirty="0"/>
          </a:p>
        </p:txBody>
      </p:sp>
      <p:sp>
        <p:nvSpPr>
          <p:cNvPr id="3" name="Text Placeholder 2"/>
          <p:cNvSpPr>
            <a:spLocks noGrp="1"/>
          </p:cNvSpPr>
          <p:nvPr>
            <p:ph type="body" sz="quarter" idx="14"/>
          </p:nvPr>
        </p:nvSpPr>
        <p:spPr>
          <a:xfrm>
            <a:off x="2048561" y="1807029"/>
            <a:ext cx="5046877" cy="2512779"/>
          </a:xfrm>
        </p:spPr>
        <p:txBody>
          <a:bodyPr>
            <a:normAutofit/>
          </a:bodyPr>
          <a:lstStyle/>
          <a:p>
            <a:pPr marL="0" indent="0" algn="ctr">
              <a:buNone/>
            </a:pPr>
            <a:r>
              <a:rPr lang="en-US" sz="3600" dirty="0" smtClean="0"/>
              <a:t>Any questions?</a:t>
            </a:r>
            <a:endParaRPr lang="en-US" sz="3600" dirty="0"/>
          </a:p>
        </p:txBody>
      </p:sp>
    </p:spTree>
    <p:extLst>
      <p:ext uri="{BB962C8B-B14F-4D97-AF65-F5344CB8AC3E}">
        <p14:creationId xmlns:p14="http://schemas.microsoft.com/office/powerpoint/2010/main" val="1293030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Private School Responsibilities</a:t>
            </a:r>
            <a:endParaRPr lang="en-US" dirty="0"/>
          </a:p>
        </p:txBody>
      </p:sp>
      <p:sp>
        <p:nvSpPr>
          <p:cNvPr id="3" name="Text Placeholder 2"/>
          <p:cNvSpPr>
            <a:spLocks noGrp="1"/>
          </p:cNvSpPr>
          <p:nvPr>
            <p:ph type="body" sz="quarter" idx="14"/>
          </p:nvPr>
        </p:nvSpPr>
        <p:spPr>
          <a:xfrm>
            <a:off x="431357" y="1124857"/>
            <a:ext cx="8281286" cy="3072219"/>
          </a:xfrm>
        </p:spPr>
        <p:txBody>
          <a:bodyPr>
            <a:normAutofit/>
          </a:bodyPr>
          <a:lstStyle/>
          <a:p>
            <a:pPr>
              <a:lnSpc>
                <a:spcPct val="110000"/>
              </a:lnSpc>
              <a:spcAft>
                <a:spcPts val="1000"/>
              </a:spcAft>
            </a:pPr>
            <a:r>
              <a:rPr lang="en-US" sz="1700" b="0" dirty="0" smtClean="0"/>
              <a:t>Provide LEA with grade and address for each private school student so that LEA can determine if student is eligible for Title I services.</a:t>
            </a:r>
          </a:p>
          <a:p>
            <a:pPr>
              <a:lnSpc>
                <a:spcPct val="110000"/>
              </a:lnSpc>
              <a:spcAft>
                <a:spcPts val="1000"/>
              </a:spcAft>
            </a:pPr>
            <a:r>
              <a:rPr lang="en-US" sz="1700" b="0" dirty="0" smtClean="0"/>
              <a:t>Provide LEA with student’s socio-economic status so that LEA can determine if the student generates Title I funds. </a:t>
            </a:r>
          </a:p>
          <a:p>
            <a:pPr>
              <a:lnSpc>
                <a:spcPct val="110000"/>
              </a:lnSpc>
              <a:spcAft>
                <a:spcPts val="1000"/>
              </a:spcAft>
            </a:pPr>
            <a:r>
              <a:rPr lang="en-US" sz="1700" b="0" dirty="0" smtClean="0"/>
              <a:t>Conduct a needs assessment to determine Title I services to request.</a:t>
            </a:r>
          </a:p>
          <a:p>
            <a:pPr>
              <a:lnSpc>
                <a:spcPct val="110000"/>
              </a:lnSpc>
              <a:spcAft>
                <a:spcPts val="1000"/>
              </a:spcAft>
            </a:pPr>
            <a:r>
              <a:rPr lang="en-US" sz="1700" b="0" dirty="0" smtClean="0"/>
              <a:t>Using multiple assessments, determine students in greatest need of Title I services.</a:t>
            </a:r>
          </a:p>
          <a:p>
            <a:pPr>
              <a:lnSpc>
                <a:spcPct val="110000"/>
              </a:lnSpc>
            </a:pPr>
            <a:r>
              <a:rPr lang="en-US" sz="1700" b="0" dirty="0" smtClean="0"/>
              <a:t>Rank order students by greatest need for Title I services.</a:t>
            </a:r>
          </a:p>
          <a:p>
            <a:pPr>
              <a:lnSpc>
                <a:spcPct val="100000"/>
              </a:lnSpc>
            </a:pPr>
            <a:endParaRPr lang="en-US" sz="1800" dirty="0"/>
          </a:p>
        </p:txBody>
      </p:sp>
    </p:spTree>
    <p:extLst>
      <p:ext uri="{BB962C8B-B14F-4D97-AF65-F5344CB8AC3E}">
        <p14:creationId xmlns:p14="http://schemas.microsoft.com/office/powerpoint/2010/main" val="1419454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II-A</a:t>
            </a:r>
            <a:endParaRPr lang="en-US" dirty="0"/>
          </a:p>
        </p:txBody>
      </p:sp>
      <p:sp>
        <p:nvSpPr>
          <p:cNvPr id="3" name="Text Placeholder 2"/>
          <p:cNvSpPr>
            <a:spLocks noGrp="1"/>
          </p:cNvSpPr>
          <p:nvPr>
            <p:ph type="body" sz="quarter" idx="14"/>
          </p:nvPr>
        </p:nvSpPr>
        <p:spPr>
          <a:xfrm>
            <a:off x="2019300" y="1197430"/>
            <a:ext cx="5383582" cy="2715352"/>
          </a:xfrm>
        </p:spPr>
        <p:txBody>
          <a:bodyPr>
            <a:normAutofit/>
          </a:bodyPr>
          <a:lstStyle/>
          <a:p>
            <a:pPr marL="0" indent="0">
              <a:lnSpc>
                <a:spcPct val="100000"/>
              </a:lnSpc>
              <a:spcAft>
                <a:spcPts val="0"/>
              </a:spcAft>
              <a:buNone/>
            </a:pPr>
            <a:r>
              <a:rPr lang="en-US" sz="1800" dirty="0" smtClean="0"/>
              <a:t>Purpose:</a:t>
            </a:r>
            <a:endParaRPr lang="en-US" sz="1800" dirty="0"/>
          </a:p>
          <a:p>
            <a:pPr marL="0" indent="0">
              <a:lnSpc>
                <a:spcPct val="100000"/>
              </a:lnSpc>
              <a:spcAft>
                <a:spcPts val="0"/>
              </a:spcAft>
              <a:buNone/>
            </a:pPr>
            <a:r>
              <a:rPr lang="en-US" sz="1800" b="0" dirty="0"/>
              <a:t>Provide all Wisconsin students equitable access to expertise and resources by supporting educator and principal preparation and professional growth. </a:t>
            </a:r>
            <a:endParaRPr lang="en-US" sz="1800" b="0" dirty="0" smtClean="0"/>
          </a:p>
          <a:p>
            <a:pPr marL="0" indent="0">
              <a:lnSpc>
                <a:spcPct val="100000"/>
              </a:lnSpc>
              <a:spcAft>
                <a:spcPts val="0"/>
              </a:spcAft>
              <a:buNone/>
            </a:pPr>
            <a:endParaRPr lang="en-US" sz="1800" b="0" dirty="0"/>
          </a:p>
          <a:p>
            <a:pPr marL="0" indent="0">
              <a:lnSpc>
                <a:spcPct val="100000"/>
              </a:lnSpc>
              <a:spcAft>
                <a:spcPts val="0"/>
              </a:spcAft>
              <a:buNone/>
            </a:pPr>
            <a:r>
              <a:rPr lang="en-US" sz="1800" dirty="0" smtClean="0"/>
              <a:t>Private School:</a:t>
            </a:r>
          </a:p>
          <a:p>
            <a:pPr marL="0" indent="0">
              <a:lnSpc>
                <a:spcPct val="100000"/>
              </a:lnSpc>
              <a:spcAft>
                <a:spcPts val="0"/>
              </a:spcAft>
              <a:buNone/>
            </a:pPr>
            <a:r>
              <a:rPr lang="en-US" sz="1800" b="0" dirty="0" smtClean="0"/>
              <a:t>Provide total </a:t>
            </a:r>
            <a:r>
              <a:rPr lang="en-US" sz="1800" b="0" dirty="0"/>
              <a:t>number of </a:t>
            </a:r>
            <a:r>
              <a:rPr lang="en-US" sz="1800" b="0" dirty="0" smtClean="0"/>
              <a:t>K-12 students </a:t>
            </a:r>
            <a:r>
              <a:rPr lang="en-US" sz="1800" b="0" dirty="0"/>
              <a:t>attending the private school regardless of socio-economic status or residency. </a:t>
            </a:r>
          </a:p>
          <a:p>
            <a:pPr marL="0" indent="0">
              <a:lnSpc>
                <a:spcPct val="100000"/>
              </a:lnSpc>
              <a:spcAft>
                <a:spcPts val="0"/>
              </a:spcAft>
              <a:buNone/>
            </a:pPr>
            <a:endParaRPr lang="en-US" sz="7200" b="0" dirty="0"/>
          </a:p>
          <a:p>
            <a:endParaRPr lang="en-US" dirty="0"/>
          </a:p>
        </p:txBody>
      </p:sp>
    </p:spTree>
    <p:extLst>
      <p:ext uri="{BB962C8B-B14F-4D97-AF65-F5344CB8AC3E}">
        <p14:creationId xmlns:p14="http://schemas.microsoft.com/office/powerpoint/2010/main" val="2570526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Today’s Topics</a:t>
            </a:r>
            <a:endParaRPr lang="en-US" dirty="0"/>
          </a:p>
        </p:txBody>
      </p:sp>
      <p:sp>
        <p:nvSpPr>
          <p:cNvPr id="3" name="Text Placeholder 2"/>
          <p:cNvSpPr>
            <a:spLocks noGrp="1"/>
          </p:cNvSpPr>
          <p:nvPr>
            <p:ph type="body" sz="quarter" idx="14"/>
          </p:nvPr>
        </p:nvSpPr>
        <p:spPr>
          <a:xfrm>
            <a:off x="1435100" y="1286329"/>
            <a:ext cx="6466986" cy="2512779"/>
          </a:xfrm>
        </p:spPr>
        <p:txBody>
          <a:bodyPr>
            <a:normAutofit/>
          </a:bodyPr>
          <a:lstStyle/>
          <a:p>
            <a:pPr>
              <a:lnSpc>
                <a:spcPct val="120000"/>
              </a:lnSpc>
            </a:pPr>
            <a:r>
              <a:rPr lang="en-US" sz="2000" b="0" dirty="0"/>
              <a:t>C</a:t>
            </a:r>
            <a:r>
              <a:rPr lang="en-US" sz="2000" b="0" dirty="0" smtClean="0"/>
              <a:t>onsultation process for Title I, II, III and IV services to private schools</a:t>
            </a:r>
          </a:p>
          <a:p>
            <a:r>
              <a:rPr lang="en-US" sz="2000" b="0" dirty="0" smtClean="0"/>
              <a:t>Private school responsibilities</a:t>
            </a:r>
          </a:p>
          <a:p>
            <a:r>
              <a:rPr lang="en-US" sz="2000" b="0" dirty="0"/>
              <a:t>R</a:t>
            </a:r>
            <a:r>
              <a:rPr lang="en-US" sz="2000" b="0" dirty="0" smtClean="0"/>
              <a:t>ole of the ombudsman</a:t>
            </a:r>
          </a:p>
          <a:p>
            <a:r>
              <a:rPr lang="en-US" sz="2000" b="0" dirty="0"/>
              <a:t>C</a:t>
            </a:r>
            <a:r>
              <a:rPr lang="en-US" sz="2000" b="0" dirty="0" smtClean="0"/>
              <a:t>omplaint process</a:t>
            </a:r>
            <a:endParaRPr lang="en-US" sz="2000" b="0" dirty="0"/>
          </a:p>
        </p:txBody>
      </p:sp>
    </p:spTree>
    <p:extLst>
      <p:ext uri="{BB962C8B-B14F-4D97-AF65-F5344CB8AC3E}">
        <p14:creationId xmlns:p14="http://schemas.microsoft.com/office/powerpoint/2010/main" val="13225104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I-A &amp; II-A</a:t>
            </a:r>
            <a:endParaRPr lang="en-US" dirty="0"/>
          </a:p>
        </p:txBody>
      </p:sp>
      <p:sp>
        <p:nvSpPr>
          <p:cNvPr id="3" name="Text Placeholder 2"/>
          <p:cNvSpPr>
            <a:spLocks noGrp="1"/>
          </p:cNvSpPr>
          <p:nvPr>
            <p:ph type="body" sz="quarter" idx="14"/>
          </p:nvPr>
        </p:nvSpPr>
        <p:spPr>
          <a:xfrm>
            <a:off x="482010" y="1112157"/>
            <a:ext cx="8179980" cy="3005301"/>
          </a:xfrm>
        </p:spPr>
        <p:txBody>
          <a:bodyPr>
            <a:normAutofit fontScale="25000" lnSpcReduction="20000"/>
          </a:bodyPr>
          <a:lstStyle/>
          <a:p>
            <a:pPr>
              <a:lnSpc>
                <a:spcPct val="120000"/>
              </a:lnSpc>
              <a:spcAft>
                <a:spcPts val="1200"/>
              </a:spcAft>
            </a:pPr>
            <a:r>
              <a:rPr lang="en-US" sz="7200" dirty="0" smtClean="0"/>
              <a:t>Title I-A </a:t>
            </a:r>
            <a:r>
              <a:rPr lang="en-US" sz="7200" b="0" dirty="0" smtClean="0"/>
              <a:t>can provide professional </a:t>
            </a:r>
            <a:r>
              <a:rPr lang="en-US" sz="7200" b="0" dirty="0"/>
              <a:t>development </a:t>
            </a:r>
            <a:r>
              <a:rPr lang="en-US" sz="7200" b="0" dirty="0" smtClean="0"/>
              <a:t>for </a:t>
            </a:r>
            <a:r>
              <a:rPr lang="en-US" sz="7200" b="0" dirty="0"/>
              <a:t>teachers working directly with Title I </a:t>
            </a:r>
            <a:r>
              <a:rPr lang="en-US" sz="7200" b="0" dirty="0" smtClean="0"/>
              <a:t>students.</a:t>
            </a:r>
            <a:endParaRPr lang="en-US" sz="7200" b="0" dirty="0"/>
          </a:p>
          <a:p>
            <a:pPr>
              <a:lnSpc>
                <a:spcPct val="120000"/>
              </a:lnSpc>
              <a:spcAft>
                <a:spcPts val="1200"/>
              </a:spcAft>
            </a:pPr>
            <a:r>
              <a:rPr lang="en-US" sz="7200" dirty="0" smtClean="0"/>
              <a:t>Title II-A </a:t>
            </a:r>
            <a:r>
              <a:rPr lang="en-US" sz="7200" b="0" dirty="0" smtClean="0"/>
              <a:t>can provide professional development </a:t>
            </a:r>
            <a:r>
              <a:rPr lang="en-US" sz="7200" b="0" dirty="0"/>
              <a:t>to all </a:t>
            </a:r>
            <a:r>
              <a:rPr lang="en-US" sz="7200" b="0" dirty="0" smtClean="0"/>
              <a:t>teachers for the purpose of </a:t>
            </a:r>
            <a:r>
              <a:rPr lang="en-US" sz="7200" b="0" dirty="0"/>
              <a:t>increasing </a:t>
            </a:r>
            <a:r>
              <a:rPr lang="en-US" sz="7200" b="0" dirty="0" smtClean="0"/>
              <a:t>student academic achievement.</a:t>
            </a:r>
          </a:p>
          <a:p>
            <a:pPr>
              <a:lnSpc>
                <a:spcPct val="120000"/>
              </a:lnSpc>
              <a:spcAft>
                <a:spcPts val="1200"/>
              </a:spcAft>
            </a:pPr>
            <a:r>
              <a:rPr lang="en-US" sz="7200" b="0" dirty="0" smtClean="0"/>
              <a:t>Professional development </a:t>
            </a:r>
            <a:r>
              <a:rPr lang="en-US" sz="7200" b="0" dirty="0"/>
              <a:t>must be </a:t>
            </a:r>
            <a:r>
              <a:rPr lang="en-US" sz="7200" b="0" dirty="0" smtClean="0"/>
              <a:t>secular. The LEA is responsible for reviewing and approving requests prior to event.</a:t>
            </a:r>
            <a:endParaRPr lang="en-US" sz="7200" b="0" dirty="0"/>
          </a:p>
          <a:p>
            <a:pPr>
              <a:lnSpc>
                <a:spcPct val="120000"/>
              </a:lnSpc>
            </a:pPr>
            <a:r>
              <a:rPr lang="en-US" sz="7200" b="0" dirty="0" smtClean="0"/>
              <a:t>Allowable professional development includes training provided by the LEA, conferences, and book studies.</a:t>
            </a:r>
            <a:endParaRPr lang="en-US" sz="7200" b="0" dirty="0"/>
          </a:p>
          <a:p>
            <a:pPr marL="0" indent="0">
              <a:buNone/>
            </a:pPr>
            <a:endParaRPr lang="en-US" dirty="0"/>
          </a:p>
        </p:txBody>
      </p:sp>
    </p:spTree>
    <p:extLst>
      <p:ext uri="{BB962C8B-B14F-4D97-AF65-F5344CB8AC3E}">
        <p14:creationId xmlns:p14="http://schemas.microsoft.com/office/powerpoint/2010/main" val="509564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III-A</a:t>
            </a:r>
            <a:endParaRPr lang="en-US" dirty="0"/>
          </a:p>
        </p:txBody>
      </p:sp>
      <p:sp>
        <p:nvSpPr>
          <p:cNvPr id="3" name="Text Placeholder 2"/>
          <p:cNvSpPr>
            <a:spLocks noGrp="1"/>
          </p:cNvSpPr>
          <p:nvPr>
            <p:ph type="body" sz="quarter" idx="14"/>
          </p:nvPr>
        </p:nvSpPr>
        <p:spPr/>
        <p:txBody>
          <a:bodyPr>
            <a:normAutofit lnSpcReduction="10000"/>
          </a:bodyPr>
          <a:lstStyle/>
          <a:p>
            <a:pPr marL="0" indent="0">
              <a:lnSpc>
                <a:spcPct val="100000"/>
              </a:lnSpc>
              <a:spcAft>
                <a:spcPts val="0"/>
              </a:spcAft>
              <a:buNone/>
            </a:pPr>
            <a:r>
              <a:rPr lang="en-US" sz="1800" dirty="0" smtClean="0"/>
              <a:t>Purpose:</a:t>
            </a:r>
            <a:endParaRPr lang="en-US" sz="1800" dirty="0"/>
          </a:p>
          <a:p>
            <a:pPr marL="0" indent="0">
              <a:lnSpc>
                <a:spcPct val="100000"/>
              </a:lnSpc>
              <a:spcAft>
                <a:spcPts val="0"/>
              </a:spcAft>
              <a:buNone/>
            </a:pPr>
            <a:r>
              <a:rPr lang="en-US" sz="1800" b="0" dirty="0"/>
              <a:t>To help ensure that English Learners, including immigrant children and youth, attain English language proficiency and meet the same standards that all children are expected to meet</a:t>
            </a:r>
            <a:r>
              <a:rPr lang="en-US" sz="1800" b="0" dirty="0" smtClean="0"/>
              <a:t>.</a:t>
            </a:r>
          </a:p>
          <a:p>
            <a:pPr marL="0" indent="0">
              <a:lnSpc>
                <a:spcPct val="100000"/>
              </a:lnSpc>
              <a:spcAft>
                <a:spcPts val="0"/>
              </a:spcAft>
              <a:buNone/>
            </a:pPr>
            <a:endParaRPr lang="en-US" sz="1800" b="0" dirty="0"/>
          </a:p>
          <a:p>
            <a:pPr marL="0" indent="0">
              <a:lnSpc>
                <a:spcPct val="100000"/>
              </a:lnSpc>
              <a:spcAft>
                <a:spcPts val="0"/>
              </a:spcAft>
              <a:buNone/>
            </a:pPr>
            <a:r>
              <a:rPr lang="en-US" sz="1800" dirty="0" smtClean="0"/>
              <a:t>Private School:</a:t>
            </a:r>
          </a:p>
          <a:p>
            <a:pPr marL="0" indent="0">
              <a:lnSpc>
                <a:spcPct val="100000"/>
              </a:lnSpc>
              <a:spcAft>
                <a:spcPts val="0"/>
              </a:spcAft>
              <a:buNone/>
            </a:pPr>
            <a:r>
              <a:rPr lang="en-US" sz="1800" b="0" dirty="0" smtClean="0"/>
              <a:t>Provide grade and native language for English Learners (EL)</a:t>
            </a:r>
            <a:endParaRPr lang="en-US" sz="1800" b="0" dirty="0"/>
          </a:p>
        </p:txBody>
      </p:sp>
    </p:spTree>
    <p:extLst>
      <p:ext uri="{BB962C8B-B14F-4D97-AF65-F5344CB8AC3E}">
        <p14:creationId xmlns:p14="http://schemas.microsoft.com/office/powerpoint/2010/main" val="3506874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n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500" y="1887435"/>
            <a:ext cx="466963" cy="264821"/>
          </a:xfrm>
          <a:prstGeom prst="rect">
            <a:avLst/>
          </a:prstGeom>
          <a:noFill/>
          <a:extLst>
            <a:ext uri="{909E8E84-426E-40DD-AFC4-6F175D3DCCD1}">
              <a14:hiddenFill xmlns:a14="http://schemas.microsoft.com/office/drawing/2010/main">
                <a:solidFill>
                  <a:srgbClr val="FFFFFF"/>
                </a:solidFill>
              </a14:hiddenFill>
            </a:ext>
          </a:extLst>
        </p:spPr>
      </p:pic>
      <p:sp>
        <p:nvSpPr>
          <p:cNvPr id="2" name="Text Placeholder 1"/>
          <p:cNvSpPr>
            <a:spLocks noGrp="1"/>
          </p:cNvSpPr>
          <p:nvPr>
            <p:ph type="body" sz="quarter" idx="13"/>
          </p:nvPr>
        </p:nvSpPr>
        <p:spPr/>
        <p:txBody>
          <a:bodyPr/>
          <a:lstStyle/>
          <a:p>
            <a:r>
              <a:rPr lang="en-US" dirty="0" smtClean="0"/>
              <a:t>Title III-A</a:t>
            </a:r>
            <a:endParaRPr lang="en-US" dirty="0"/>
          </a:p>
        </p:txBody>
      </p:sp>
      <p:sp>
        <p:nvSpPr>
          <p:cNvPr id="3" name="Text Placeholder 2"/>
          <p:cNvSpPr>
            <a:spLocks noGrp="1"/>
          </p:cNvSpPr>
          <p:nvPr>
            <p:ph type="body" sz="quarter" idx="14"/>
          </p:nvPr>
        </p:nvSpPr>
        <p:spPr>
          <a:xfrm>
            <a:off x="698500" y="1100035"/>
            <a:ext cx="7747000" cy="2729529"/>
          </a:xfrm>
        </p:spPr>
        <p:txBody>
          <a:bodyPr>
            <a:normAutofit fontScale="92500"/>
          </a:bodyPr>
          <a:lstStyle/>
          <a:p>
            <a:pPr>
              <a:lnSpc>
                <a:spcPct val="100000"/>
              </a:lnSpc>
              <a:spcAft>
                <a:spcPts val="1200"/>
              </a:spcAft>
            </a:pPr>
            <a:r>
              <a:rPr lang="en-US" sz="2100" b="0" dirty="0" smtClean="0"/>
              <a:t>Providing professional </a:t>
            </a:r>
            <a:r>
              <a:rPr lang="en-US" sz="2100" b="0" dirty="0"/>
              <a:t>development</a:t>
            </a:r>
          </a:p>
          <a:p>
            <a:pPr>
              <a:lnSpc>
                <a:spcPct val="100000"/>
              </a:lnSpc>
              <a:spcAft>
                <a:spcPts val="1200"/>
              </a:spcAft>
            </a:pPr>
            <a:r>
              <a:rPr lang="en-US" sz="2100" b="0" dirty="0"/>
              <a:t>Providing a Language Instruction Educational Program (LIEP</a:t>
            </a:r>
            <a:r>
              <a:rPr lang="en-US" sz="2100" b="0" dirty="0" smtClean="0"/>
              <a:t>)</a:t>
            </a:r>
          </a:p>
          <a:p>
            <a:pPr>
              <a:lnSpc>
                <a:spcPct val="110000"/>
              </a:lnSpc>
              <a:spcAft>
                <a:spcPts val="600"/>
              </a:spcAft>
            </a:pPr>
            <a:r>
              <a:rPr lang="en-US" sz="2100" b="0" dirty="0"/>
              <a:t>Providing and implementing other activities and strategies for     Language Instruction Educational Program for English Learners (EL)</a:t>
            </a:r>
          </a:p>
          <a:p>
            <a:pPr marL="342789" lvl="2" indent="-111">
              <a:lnSpc>
                <a:spcPct val="110000"/>
              </a:lnSpc>
            </a:pPr>
            <a:r>
              <a:rPr lang="en-US" sz="1700" b="0" dirty="0" smtClean="0">
                <a:latin typeface="Lato" panose="020F0502020204030203" pitchFamily="34" charset="0"/>
              </a:rPr>
              <a:t>Examples</a:t>
            </a:r>
            <a:r>
              <a:rPr lang="en-US" sz="1700" b="0" dirty="0">
                <a:latin typeface="Lato" panose="020F0502020204030203" pitchFamily="34" charset="0"/>
              </a:rPr>
              <a:t>: parent, family, and community engagement activities; </a:t>
            </a:r>
            <a:r>
              <a:rPr lang="en-US" sz="1700" b="0" dirty="0" smtClean="0">
                <a:latin typeface="Lato" panose="020F0502020204030203" pitchFamily="34" charset="0"/>
              </a:rPr>
              <a:t>coordinating services</a:t>
            </a:r>
            <a:r>
              <a:rPr lang="en-US" sz="1700" b="0" dirty="0">
                <a:latin typeface="Lato" panose="020F0502020204030203" pitchFamily="34" charset="0"/>
              </a:rPr>
              <a:t>; </a:t>
            </a:r>
            <a:r>
              <a:rPr lang="en-US" sz="1700" b="0" dirty="0" smtClean="0">
                <a:latin typeface="Lato" panose="020F0502020204030203" pitchFamily="34" charset="0"/>
              </a:rPr>
              <a:t>offering </a:t>
            </a:r>
            <a:r>
              <a:rPr lang="en-US" sz="1700" b="0" dirty="0">
                <a:latin typeface="Lato" panose="020F0502020204030203" pitchFamily="34" charset="0"/>
              </a:rPr>
              <a:t>early college, high school, or dual or concurrent enrollment </a:t>
            </a:r>
            <a:r>
              <a:rPr lang="en-US" sz="1700" b="0" dirty="0" smtClean="0">
                <a:latin typeface="Lato" panose="020F0502020204030203" pitchFamily="34" charset="0"/>
              </a:rPr>
              <a:t>programs </a:t>
            </a:r>
            <a:r>
              <a:rPr lang="en-US" sz="1700" b="0" dirty="0">
                <a:latin typeface="Lato" panose="020F0502020204030203" pitchFamily="34" charset="0"/>
              </a:rPr>
              <a:t>for ELs.</a:t>
            </a:r>
            <a:endParaRPr lang="en-US" sz="1700" dirty="0">
              <a:latin typeface="Lato" panose="020F0502020204030203" pitchFamily="34" charset="0"/>
            </a:endParaRPr>
          </a:p>
        </p:txBody>
      </p:sp>
    </p:spTree>
    <p:extLst>
      <p:ext uri="{BB962C8B-B14F-4D97-AF65-F5344CB8AC3E}">
        <p14:creationId xmlns:p14="http://schemas.microsoft.com/office/powerpoint/2010/main" val="1424491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IV-A</a:t>
            </a:r>
            <a:endParaRPr lang="en-US" dirty="0"/>
          </a:p>
        </p:txBody>
      </p:sp>
      <p:sp>
        <p:nvSpPr>
          <p:cNvPr id="3" name="Text Placeholder 2"/>
          <p:cNvSpPr>
            <a:spLocks noGrp="1"/>
          </p:cNvSpPr>
          <p:nvPr>
            <p:ph type="body" sz="quarter" idx="14"/>
          </p:nvPr>
        </p:nvSpPr>
        <p:spPr>
          <a:xfrm>
            <a:off x="1078318" y="1070429"/>
            <a:ext cx="6987363" cy="2841171"/>
          </a:xfrm>
        </p:spPr>
        <p:txBody>
          <a:bodyPr>
            <a:noAutofit/>
          </a:bodyPr>
          <a:lstStyle/>
          <a:p>
            <a:pPr marL="0" indent="0">
              <a:lnSpc>
                <a:spcPct val="100000"/>
              </a:lnSpc>
              <a:spcAft>
                <a:spcPts val="200"/>
              </a:spcAft>
              <a:buNone/>
            </a:pPr>
            <a:r>
              <a:rPr lang="en-US" sz="1600" dirty="0" smtClean="0"/>
              <a:t>Purpose:</a:t>
            </a:r>
          </a:p>
          <a:p>
            <a:pPr marL="0" indent="0">
              <a:lnSpc>
                <a:spcPct val="110000"/>
              </a:lnSpc>
              <a:spcAft>
                <a:spcPts val="0"/>
              </a:spcAft>
              <a:buNone/>
            </a:pPr>
            <a:r>
              <a:rPr lang="en-US" sz="1600" b="0" dirty="0" smtClean="0"/>
              <a:t>Title </a:t>
            </a:r>
            <a:r>
              <a:rPr lang="en-US" sz="1600" b="0" dirty="0"/>
              <a:t>IV, Part A is a newly enacted grant for 2017-2018, known as the Student Support and Academic Enrichment (SSAE) Grant. Title IV-A authorizes activities in three broad areas: access to a well-rounded education, improving school conditions for learning to ensure safe and healthy students, and improving the use of technology to improve academic achievement and digital literacy</a:t>
            </a:r>
            <a:r>
              <a:rPr lang="en-US" sz="1600" b="0" dirty="0" smtClean="0"/>
              <a:t>.</a:t>
            </a:r>
          </a:p>
          <a:p>
            <a:pPr marL="0" indent="0">
              <a:lnSpc>
                <a:spcPct val="100000"/>
              </a:lnSpc>
              <a:spcAft>
                <a:spcPts val="0"/>
              </a:spcAft>
              <a:buNone/>
            </a:pPr>
            <a:endParaRPr lang="en-US" sz="1600" b="0" dirty="0"/>
          </a:p>
          <a:p>
            <a:pPr marL="0" indent="0">
              <a:lnSpc>
                <a:spcPct val="100000"/>
              </a:lnSpc>
              <a:spcAft>
                <a:spcPts val="200"/>
              </a:spcAft>
              <a:buNone/>
            </a:pPr>
            <a:r>
              <a:rPr lang="en-US" sz="1600" dirty="0" smtClean="0"/>
              <a:t>Private School:</a:t>
            </a:r>
          </a:p>
          <a:p>
            <a:pPr marL="0" indent="0">
              <a:lnSpc>
                <a:spcPct val="100000"/>
              </a:lnSpc>
              <a:spcAft>
                <a:spcPts val="0"/>
              </a:spcAft>
              <a:buNone/>
            </a:pPr>
            <a:r>
              <a:rPr lang="en-US" sz="1600" b="0" dirty="0" smtClean="0"/>
              <a:t>Propose activity within one or more of the three areas.</a:t>
            </a:r>
            <a:endParaRPr lang="en-US" sz="1600" dirty="0"/>
          </a:p>
        </p:txBody>
      </p:sp>
    </p:spTree>
    <p:extLst>
      <p:ext uri="{BB962C8B-B14F-4D97-AF65-F5344CB8AC3E}">
        <p14:creationId xmlns:p14="http://schemas.microsoft.com/office/powerpoint/2010/main" val="2290877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Title IV-A Possibilities</a:t>
            </a:r>
            <a:endParaRPr lang="en-US" dirty="0"/>
          </a:p>
        </p:txBody>
      </p:sp>
      <p:sp>
        <p:nvSpPr>
          <p:cNvPr id="3" name="Text Placeholder 2"/>
          <p:cNvSpPr>
            <a:spLocks noGrp="1"/>
          </p:cNvSpPr>
          <p:nvPr>
            <p:ph type="body" sz="quarter" idx="14"/>
          </p:nvPr>
        </p:nvSpPr>
        <p:spPr>
          <a:xfrm>
            <a:off x="726558" y="1124985"/>
            <a:ext cx="7690884" cy="2724924"/>
          </a:xfrm>
        </p:spPr>
        <p:txBody>
          <a:bodyPr>
            <a:noAutofit/>
          </a:bodyPr>
          <a:lstStyle/>
          <a:p>
            <a:pPr>
              <a:lnSpc>
                <a:spcPct val="120000"/>
              </a:lnSpc>
              <a:spcAft>
                <a:spcPts val="1000"/>
              </a:spcAft>
            </a:pPr>
            <a:r>
              <a:rPr lang="en-US" sz="1800" dirty="0" smtClean="0"/>
              <a:t>Well-Rounded </a:t>
            </a:r>
            <a:r>
              <a:rPr lang="en-US" sz="1800" dirty="0"/>
              <a:t>E</a:t>
            </a:r>
            <a:r>
              <a:rPr lang="en-US" sz="1800" dirty="0" smtClean="0"/>
              <a:t>ducation: </a:t>
            </a:r>
            <a:r>
              <a:rPr lang="en-US" sz="1800" b="0" dirty="0" smtClean="0"/>
              <a:t>Providing access to fine arts, improving STEM programs, strengthening instruction in </a:t>
            </a:r>
            <a:r>
              <a:rPr lang="en-US" sz="1800" b="0" dirty="0"/>
              <a:t>A</a:t>
            </a:r>
            <a:r>
              <a:rPr lang="en-US" sz="1800" b="0" dirty="0" smtClean="0"/>
              <a:t>merican history, civics, geography, etc.</a:t>
            </a:r>
          </a:p>
          <a:p>
            <a:pPr>
              <a:lnSpc>
                <a:spcPct val="120000"/>
              </a:lnSpc>
              <a:spcAft>
                <a:spcPts val="1000"/>
              </a:spcAft>
            </a:pPr>
            <a:r>
              <a:rPr lang="en-US" sz="1800" dirty="0" smtClean="0"/>
              <a:t>Safe and Healthy Students: </a:t>
            </a:r>
            <a:r>
              <a:rPr lang="en-US" sz="1800" b="0" dirty="0" smtClean="0"/>
              <a:t>Tobacco, alcohol and drug abuse prevention, anti-bullying programming, drop-out prevention, etc.</a:t>
            </a:r>
          </a:p>
          <a:p>
            <a:pPr>
              <a:lnSpc>
                <a:spcPct val="120000"/>
              </a:lnSpc>
            </a:pPr>
            <a:r>
              <a:rPr lang="en-US" sz="1800" dirty="0" smtClean="0"/>
              <a:t>Effective Use of Technology: </a:t>
            </a:r>
            <a:r>
              <a:rPr lang="en-US" sz="1800" b="0" dirty="0" smtClean="0"/>
              <a:t>Providing high quality professional development, developing courses using technology, etc.</a:t>
            </a:r>
            <a:endParaRPr lang="en-US" sz="1800" dirty="0"/>
          </a:p>
        </p:txBody>
      </p:sp>
    </p:spTree>
    <p:extLst>
      <p:ext uri="{BB962C8B-B14F-4D97-AF65-F5344CB8AC3E}">
        <p14:creationId xmlns:p14="http://schemas.microsoft.com/office/powerpoint/2010/main" val="22206529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Checkpoint</a:t>
            </a:r>
            <a:endParaRPr lang="en-US" dirty="0"/>
          </a:p>
        </p:txBody>
      </p:sp>
      <p:sp>
        <p:nvSpPr>
          <p:cNvPr id="3" name="Text Placeholder 2"/>
          <p:cNvSpPr>
            <a:spLocks noGrp="1"/>
          </p:cNvSpPr>
          <p:nvPr>
            <p:ph type="body" sz="quarter" idx="14"/>
          </p:nvPr>
        </p:nvSpPr>
        <p:spPr>
          <a:xfrm>
            <a:off x="2048561" y="1794329"/>
            <a:ext cx="5046877" cy="2512779"/>
          </a:xfrm>
        </p:spPr>
        <p:txBody>
          <a:bodyPr>
            <a:normAutofit/>
          </a:bodyPr>
          <a:lstStyle/>
          <a:p>
            <a:pPr marL="0" indent="0" algn="ctr">
              <a:buNone/>
            </a:pPr>
            <a:r>
              <a:rPr lang="en-US" sz="3600" dirty="0" smtClean="0"/>
              <a:t>Any questions?</a:t>
            </a:r>
            <a:endParaRPr lang="en-US" sz="3600" dirty="0"/>
          </a:p>
        </p:txBody>
      </p:sp>
    </p:spTree>
    <p:extLst>
      <p:ext uri="{BB962C8B-B14F-4D97-AF65-F5344CB8AC3E}">
        <p14:creationId xmlns:p14="http://schemas.microsoft.com/office/powerpoint/2010/main" val="3222818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Ombudsman</a:t>
            </a:r>
            <a:endParaRPr lang="en-US" dirty="0"/>
          </a:p>
        </p:txBody>
      </p:sp>
      <p:sp>
        <p:nvSpPr>
          <p:cNvPr id="3" name="Text Placeholder 2"/>
          <p:cNvSpPr>
            <a:spLocks noGrp="1"/>
          </p:cNvSpPr>
          <p:nvPr>
            <p:ph type="body" sz="quarter" idx="14"/>
          </p:nvPr>
        </p:nvSpPr>
        <p:spPr/>
        <p:txBody>
          <a:bodyPr>
            <a:normAutofit fontScale="85000" lnSpcReduction="20000"/>
          </a:bodyPr>
          <a:lstStyle/>
          <a:p>
            <a:pPr marL="0" indent="0">
              <a:buNone/>
            </a:pPr>
            <a:r>
              <a:rPr lang="en-US" b="0" dirty="0" smtClean="0"/>
              <a:t>To help ensure such equity for such private school children, teachers, and other educational personnel, the State agency involved shall designate an ombudsman to monitor and enforce the requirements of this part.</a:t>
            </a:r>
            <a:endParaRPr lang="en-US" b="0" dirty="0"/>
          </a:p>
        </p:txBody>
      </p:sp>
      <p:sp>
        <p:nvSpPr>
          <p:cNvPr id="4" name="TextBox 3"/>
          <p:cNvSpPr txBox="1"/>
          <p:nvPr/>
        </p:nvSpPr>
        <p:spPr>
          <a:xfrm>
            <a:off x="388307" y="4384110"/>
            <a:ext cx="2793030" cy="339645"/>
          </a:xfrm>
          <a:prstGeom prst="rect">
            <a:avLst/>
          </a:prstGeom>
          <a:noFill/>
        </p:spPr>
        <p:txBody>
          <a:bodyPr wrap="square" rtlCol="0">
            <a:spAutoFit/>
          </a:bodyPr>
          <a:lstStyle/>
          <a:p>
            <a:r>
              <a:rPr lang="en-US" dirty="0" smtClean="0">
                <a:solidFill>
                  <a:schemeClr val="bg1"/>
                </a:solidFill>
              </a:rPr>
              <a:t>Section 1117(a)(3)(B)</a:t>
            </a:r>
            <a:endParaRPr lang="en-US" dirty="0">
              <a:solidFill>
                <a:schemeClr val="bg1"/>
              </a:solidFill>
            </a:endParaRPr>
          </a:p>
        </p:txBody>
      </p:sp>
    </p:spTree>
    <p:extLst>
      <p:ext uri="{BB962C8B-B14F-4D97-AF65-F5344CB8AC3E}">
        <p14:creationId xmlns:p14="http://schemas.microsoft.com/office/powerpoint/2010/main" val="34797557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Ombudsman</a:t>
            </a:r>
            <a:endParaRPr lang="en-US" dirty="0"/>
          </a:p>
        </p:txBody>
      </p:sp>
      <p:sp>
        <p:nvSpPr>
          <p:cNvPr id="3" name="Text Placeholder 2"/>
          <p:cNvSpPr>
            <a:spLocks noGrp="1"/>
          </p:cNvSpPr>
          <p:nvPr>
            <p:ph type="body" sz="quarter" idx="14"/>
          </p:nvPr>
        </p:nvSpPr>
        <p:spPr>
          <a:xfrm>
            <a:off x="2052029" y="1197429"/>
            <a:ext cx="4717072" cy="2512779"/>
          </a:xfrm>
        </p:spPr>
        <p:txBody>
          <a:bodyPr/>
          <a:lstStyle/>
          <a:p>
            <a:pPr marL="0" indent="0">
              <a:buNone/>
            </a:pPr>
            <a:r>
              <a:rPr lang="en-US" sz="2000" b="0" dirty="0"/>
              <a:t>The results of the agreements between public and private school officials made during consultation shall be transmitted to the ombudsman.</a:t>
            </a:r>
          </a:p>
          <a:p>
            <a:pPr marL="0" indent="0">
              <a:buNone/>
            </a:pPr>
            <a:endParaRPr lang="en-US" dirty="0"/>
          </a:p>
        </p:txBody>
      </p:sp>
      <p:sp>
        <p:nvSpPr>
          <p:cNvPr id="4" name="TextBox 3"/>
          <p:cNvSpPr txBox="1"/>
          <p:nvPr/>
        </p:nvSpPr>
        <p:spPr>
          <a:xfrm>
            <a:off x="746234" y="4656083"/>
            <a:ext cx="1729961" cy="339645"/>
          </a:xfrm>
          <a:prstGeom prst="rect">
            <a:avLst/>
          </a:prstGeom>
          <a:noFill/>
        </p:spPr>
        <p:txBody>
          <a:bodyPr wrap="none" rtlCol="0">
            <a:spAutoFit/>
          </a:bodyPr>
          <a:lstStyle/>
          <a:p>
            <a:r>
              <a:rPr lang="en-US" dirty="0" smtClean="0">
                <a:solidFill>
                  <a:schemeClr val="bg1"/>
                </a:solidFill>
              </a:rPr>
              <a:t>Section 1117(b)(1)</a:t>
            </a:r>
            <a:endParaRPr lang="en-US" dirty="0">
              <a:solidFill>
                <a:schemeClr val="bg1"/>
              </a:solidFill>
            </a:endParaRPr>
          </a:p>
        </p:txBody>
      </p:sp>
    </p:spTree>
    <p:extLst>
      <p:ext uri="{BB962C8B-B14F-4D97-AF65-F5344CB8AC3E}">
        <p14:creationId xmlns:p14="http://schemas.microsoft.com/office/powerpoint/2010/main" val="3427621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Checkpoint</a:t>
            </a:r>
            <a:endParaRPr lang="en-US" dirty="0"/>
          </a:p>
        </p:txBody>
      </p:sp>
      <p:sp>
        <p:nvSpPr>
          <p:cNvPr id="3" name="Text Placeholder 2"/>
          <p:cNvSpPr>
            <a:spLocks noGrp="1"/>
          </p:cNvSpPr>
          <p:nvPr>
            <p:ph type="body" sz="quarter" idx="14"/>
          </p:nvPr>
        </p:nvSpPr>
        <p:spPr>
          <a:xfrm>
            <a:off x="2048561" y="1781629"/>
            <a:ext cx="5046877" cy="2512779"/>
          </a:xfrm>
        </p:spPr>
        <p:txBody>
          <a:bodyPr>
            <a:normAutofit/>
          </a:bodyPr>
          <a:lstStyle/>
          <a:p>
            <a:pPr marL="0" indent="0" algn="ctr">
              <a:buNone/>
            </a:pPr>
            <a:r>
              <a:rPr lang="en-US" sz="3600" dirty="0" smtClean="0"/>
              <a:t>Any questions?</a:t>
            </a:r>
            <a:endParaRPr lang="en-US" sz="3600" dirty="0"/>
          </a:p>
        </p:txBody>
      </p:sp>
    </p:spTree>
    <p:extLst>
      <p:ext uri="{BB962C8B-B14F-4D97-AF65-F5344CB8AC3E}">
        <p14:creationId xmlns:p14="http://schemas.microsoft.com/office/powerpoint/2010/main" val="27995516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r>
              <a:rPr lang="en-US" dirty="0" smtClean="0"/>
              <a:t>Resources</a:t>
            </a:r>
            <a:endParaRPr lang="en-US" dirty="0"/>
          </a:p>
        </p:txBody>
      </p:sp>
      <p:sp>
        <p:nvSpPr>
          <p:cNvPr id="3" name="Text Placeholder 2"/>
          <p:cNvSpPr>
            <a:spLocks noGrp="1"/>
          </p:cNvSpPr>
          <p:nvPr>
            <p:ph type="body" sz="quarter" idx="14"/>
          </p:nvPr>
        </p:nvSpPr>
        <p:spPr>
          <a:xfrm>
            <a:off x="749300" y="1578429"/>
            <a:ext cx="7645400" cy="2512779"/>
          </a:xfrm>
        </p:spPr>
        <p:txBody>
          <a:bodyPr/>
          <a:lstStyle/>
          <a:p>
            <a:pPr lvl="1"/>
            <a:r>
              <a:rPr lang="en-US" sz="2400" u="sng" dirty="0">
                <a:hlinkClick r:id="rId2"/>
              </a:rPr>
              <a:t>ESSA TI-A Private School </a:t>
            </a:r>
            <a:r>
              <a:rPr lang="en-US" sz="2400" b="1" u="sng" dirty="0">
                <a:hlinkClick r:id="rId2"/>
              </a:rPr>
              <a:t>Equitable</a:t>
            </a:r>
            <a:r>
              <a:rPr lang="en-US" sz="2400" u="sng" dirty="0">
                <a:hlinkClick r:id="rId2"/>
              </a:rPr>
              <a:t> Share </a:t>
            </a:r>
            <a:r>
              <a:rPr lang="en-US" sz="2400" b="1" u="sng" dirty="0">
                <a:hlinkClick r:id="rId2"/>
              </a:rPr>
              <a:t>Calculator</a:t>
            </a:r>
            <a:endParaRPr lang="en-US" sz="2400" dirty="0"/>
          </a:p>
          <a:p>
            <a:pPr lvl="1"/>
            <a:r>
              <a:rPr lang="en-US" sz="2400" u="sng" dirty="0">
                <a:hlinkClick r:id="rId3"/>
              </a:rPr>
              <a:t>ESSA Title </a:t>
            </a:r>
            <a:r>
              <a:rPr lang="en-US" sz="2400" u="sng" dirty="0" smtClean="0">
                <a:hlinkClick r:id="rId3"/>
              </a:rPr>
              <a:t>II-A</a:t>
            </a:r>
            <a:r>
              <a:rPr lang="en-US" sz="2400" u="sng" dirty="0">
                <a:hlinkClick r:id="rId3"/>
              </a:rPr>
              <a:t> </a:t>
            </a:r>
            <a:r>
              <a:rPr lang="en-US" sz="2400" b="1" u="sng" dirty="0">
                <a:hlinkClick r:id="rId3"/>
              </a:rPr>
              <a:t>Equitable</a:t>
            </a:r>
            <a:r>
              <a:rPr lang="en-US" sz="2400" u="sng" dirty="0">
                <a:hlinkClick r:id="rId3"/>
              </a:rPr>
              <a:t> Share </a:t>
            </a:r>
            <a:r>
              <a:rPr lang="en-US" sz="2400" b="1" u="sng" dirty="0">
                <a:hlinkClick r:id="rId3"/>
              </a:rPr>
              <a:t>Calculator</a:t>
            </a:r>
            <a:endParaRPr lang="en-US" sz="2400" dirty="0"/>
          </a:p>
          <a:p>
            <a:endParaRPr lang="en-US" dirty="0"/>
          </a:p>
        </p:txBody>
      </p:sp>
    </p:spTree>
    <p:extLst>
      <p:ext uri="{BB962C8B-B14F-4D97-AF65-F5344CB8AC3E}">
        <p14:creationId xmlns:p14="http://schemas.microsoft.com/office/powerpoint/2010/main" val="232008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r>
              <a:rPr lang="en-US" dirty="0" smtClean="0"/>
              <a:t>LEA and Private Schools’ </a:t>
            </a:r>
            <a:r>
              <a:rPr lang="en-US" dirty="0"/>
              <a:t>Consultation</a:t>
            </a:r>
          </a:p>
        </p:txBody>
      </p:sp>
      <p:sp>
        <p:nvSpPr>
          <p:cNvPr id="3" name="Text Placeholder 2"/>
          <p:cNvSpPr>
            <a:spLocks noGrp="1"/>
          </p:cNvSpPr>
          <p:nvPr>
            <p:ph type="body" sz="quarter" idx="14"/>
          </p:nvPr>
        </p:nvSpPr>
        <p:spPr>
          <a:xfrm>
            <a:off x="851770" y="1334681"/>
            <a:ext cx="7487684" cy="2540628"/>
          </a:xfrm>
        </p:spPr>
        <p:txBody>
          <a:bodyPr>
            <a:noAutofit/>
          </a:bodyPr>
          <a:lstStyle/>
          <a:p>
            <a:pPr>
              <a:spcAft>
                <a:spcPts val="1200"/>
              </a:spcAft>
            </a:pPr>
            <a:r>
              <a:rPr lang="en-US" sz="2000" b="0" dirty="0" smtClean="0"/>
              <a:t>Must occur during </a:t>
            </a:r>
            <a:r>
              <a:rPr lang="en-US" sz="2000" b="0" dirty="0"/>
              <a:t>the design &amp; development of </a:t>
            </a:r>
            <a:r>
              <a:rPr lang="en-US" sz="2000" b="0" dirty="0" smtClean="0"/>
              <a:t>programming</a:t>
            </a:r>
          </a:p>
          <a:p>
            <a:r>
              <a:rPr lang="en-US" sz="2000" b="0" dirty="0" smtClean="0"/>
              <a:t>The LEA and private school officials shall both have the goal of reaching agreement on how to provide equitable and effective programs for eligible private school children</a:t>
            </a:r>
            <a:endParaRPr lang="en-US" sz="2000" b="0" dirty="0" smtClean="0">
              <a:effectLst>
                <a:outerShdw blurRad="38100" dist="38100" dir="2700000" algn="tl">
                  <a:srgbClr val="000000">
                    <a:alpha val="43137"/>
                  </a:srgbClr>
                </a:outerShdw>
              </a:effectLst>
            </a:endParaRPr>
          </a:p>
        </p:txBody>
      </p:sp>
      <p:sp>
        <p:nvSpPr>
          <p:cNvPr id="4" name="TextBox 3"/>
          <p:cNvSpPr txBox="1"/>
          <p:nvPr/>
        </p:nvSpPr>
        <p:spPr>
          <a:xfrm>
            <a:off x="851770" y="4559474"/>
            <a:ext cx="2323596" cy="339645"/>
          </a:xfrm>
          <a:prstGeom prst="rect">
            <a:avLst/>
          </a:prstGeom>
          <a:noFill/>
        </p:spPr>
        <p:txBody>
          <a:bodyPr wrap="square" rtlCol="0">
            <a:spAutoFit/>
          </a:bodyPr>
          <a:lstStyle/>
          <a:p>
            <a:r>
              <a:rPr lang="en-US" dirty="0" smtClean="0">
                <a:solidFill>
                  <a:schemeClr val="bg1"/>
                </a:solidFill>
              </a:rPr>
              <a:t>Section 1117(D)(5)(b)(1)</a:t>
            </a:r>
            <a:endParaRPr lang="en-US" dirty="0">
              <a:solidFill>
                <a:schemeClr val="bg1"/>
              </a:solidFill>
            </a:endParaRPr>
          </a:p>
        </p:txBody>
      </p:sp>
    </p:spTree>
    <p:extLst>
      <p:ext uri="{BB962C8B-B14F-4D97-AF65-F5344CB8AC3E}">
        <p14:creationId xmlns:p14="http://schemas.microsoft.com/office/powerpoint/2010/main" val="1344211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ESEA Consultants</a:t>
            </a:r>
            <a:endParaRPr lang="en-US" dirty="0"/>
          </a:p>
        </p:txBody>
      </p:sp>
      <p:sp>
        <p:nvSpPr>
          <p:cNvPr id="3" name="Text Placeholder 2"/>
          <p:cNvSpPr>
            <a:spLocks noGrp="1"/>
          </p:cNvSpPr>
          <p:nvPr>
            <p:ph type="body" sz="quarter" idx="14"/>
          </p:nvPr>
        </p:nvSpPr>
        <p:spPr>
          <a:xfrm>
            <a:off x="974650" y="1293923"/>
            <a:ext cx="7194699" cy="2828261"/>
          </a:xfrm>
        </p:spPr>
        <p:txBody>
          <a:bodyPr>
            <a:normAutofit/>
          </a:bodyPr>
          <a:lstStyle/>
          <a:p>
            <a:pPr marL="0" indent="0">
              <a:lnSpc>
                <a:spcPct val="110000"/>
              </a:lnSpc>
              <a:spcAft>
                <a:spcPts val="1200"/>
              </a:spcAft>
              <a:buNone/>
            </a:pPr>
            <a:r>
              <a:rPr lang="en-US" sz="2000" dirty="0" smtClean="0"/>
              <a:t>Title I Directory:</a:t>
            </a:r>
            <a:r>
              <a:rPr lang="en-US" sz="2000" b="0" dirty="0"/>
              <a:t> </a:t>
            </a:r>
            <a:r>
              <a:rPr lang="en-US" sz="2000" b="0" dirty="0">
                <a:hlinkClick r:id="rId2"/>
              </a:rPr>
              <a:t>https://</a:t>
            </a:r>
            <a:r>
              <a:rPr lang="en-US" sz="2000" b="0" dirty="0" smtClean="0">
                <a:hlinkClick r:id="rId2"/>
              </a:rPr>
              <a:t>dpi.wi.gov/title-i/consultant-directory</a:t>
            </a:r>
            <a:endParaRPr lang="en-US" sz="2000" b="0" dirty="0" smtClean="0"/>
          </a:p>
          <a:p>
            <a:pPr marL="0" indent="0">
              <a:spcAft>
                <a:spcPts val="1200"/>
              </a:spcAft>
              <a:buNone/>
            </a:pPr>
            <a:r>
              <a:rPr lang="en-US" sz="2000" dirty="0" smtClean="0"/>
              <a:t>Title II: </a:t>
            </a:r>
            <a:r>
              <a:rPr lang="en-US" sz="2000" b="0" dirty="0" smtClean="0"/>
              <a:t>Jacqueline Abel, </a:t>
            </a:r>
            <a:r>
              <a:rPr lang="en-US" sz="2000" b="0" dirty="0" smtClean="0">
                <a:hlinkClick r:id="rId3"/>
              </a:rPr>
              <a:t>jacqueline.abel@dpi.wi.gov</a:t>
            </a:r>
            <a:endParaRPr lang="en-US" sz="2000" b="0" dirty="0"/>
          </a:p>
          <a:p>
            <a:pPr marL="0" indent="0">
              <a:spcAft>
                <a:spcPts val="1200"/>
              </a:spcAft>
              <a:buNone/>
            </a:pPr>
            <a:r>
              <a:rPr lang="en-US" sz="2000" dirty="0" smtClean="0"/>
              <a:t>Title III: </a:t>
            </a:r>
            <a:r>
              <a:rPr lang="en-US" sz="2000" b="0" dirty="0" smtClean="0"/>
              <a:t>Audrey Lesondak</a:t>
            </a:r>
            <a:r>
              <a:rPr lang="en-US" sz="2000" dirty="0" smtClean="0"/>
              <a:t>, </a:t>
            </a:r>
            <a:r>
              <a:rPr lang="en-US" sz="2000" b="0" dirty="0" smtClean="0">
                <a:hlinkClick r:id="rId4"/>
              </a:rPr>
              <a:t>audrey.lesondak@dpi.wi.gov</a:t>
            </a:r>
            <a:endParaRPr lang="en-US" sz="2000" b="0" dirty="0" smtClean="0"/>
          </a:p>
          <a:p>
            <a:pPr marL="0" indent="0">
              <a:buNone/>
            </a:pPr>
            <a:r>
              <a:rPr lang="en-US" sz="2000" dirty="0" smtClean="0"/>
              <a:t>Title IV: </a:t>
            </a:r>
            <a:r>
              <a:rPr lang="en-US" sz="2000" b="0" dirty="0" smtClean="0"/>
              <a:t>Emily Holder</a:t>
            </a:r>
            <a:r>
              <a:rPr lang="en-US" sz="2000" dirty="0" smtClean="0"/>
              <a:t>, </a:t>
            </a:r>
            <a:r>
              <a:rPr lang="en-US" sz="2000" b="0" dirty="0" smtClean="0">
                <a:hlinkClick r:id="rId5"/>
              </a:rPr>
              <a:t>emily.holder@dpi.wi.gov</a:t>
            </a:r>
            <a:endParaRPr lang="en-US" sz="2000" b="0" dirty="0" smtClean="0"/>
          </a:p>
          <a:p>
            <a:pPr marL="0" indent="0">
              <a:buNone/>
            </a:pPr>
            <a:endParaRPr lang="en-US" sz="2000" dirty="0"/>
          </a:p>
        </p:txBody>
      </p:sp>
    </p:spTree>
    <p:extLst>
      <p:ext uri="{BB962C8B-B14F-4D97-AF65-F5344CB8AC3E}">
        <p14:creationId xmlns:p14="http://schemas.microsoft.com/office/powerpoint/2010/main" val="3062227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Thank you for attending!</a:t>
            </a:r>
            <a:endParaRPr lang="en-US" dirty="0"/>
          </a:p>
        </p:txBody>
      </p:sp>
      <p:sp>
        <p:nvSpPr>
          <p:cNvPr id="3" name="Text Placeholder 2"/>
          <p:cNvSpPr>
            <a:spLocks noGrp="1"/>
          </p:cNvSpPr>
          <p:nvPr>
            <p:ph type="body" sz="quarter" idx="14"/>
          </p:nvPr>
        </p:nvSpPr>
        <p:spPr>
          <a:xfrm>
            <a:off x="1910407" y="1177142"/>
            <a:ext cx="5247261" cy="2702807"/>
          </a:xfrm>
        </p:spPr>
        <p:txBody>
          <a:bodyPr>
            <a:noAutofit/>
          </a:bodyPr>
          <a:lstStyle/>
          <a:p>
            <a:pPr marL="0" indent="0" algn="ctr">
              <a:lnSpc>
                <a:spcPct val="100000"/>
              </a:lnSpc>
              <a:buNone/>
            </a:pPr>
            <a:r>
              <a:rPr lang="en-US" sz="1800" dirty="0"/>
              <a:t>Title I</a:t>
            </a:r>
          </a:p>
          <a:p>
            <a:pPr marL="0" indent="0" algn="ctr">
              <a:lnSpc>
                <a:spcPct val="100000"/>
              </a:lnSpc>
              <a:buNone/>
            </a:pPr>
            <a:r>
              <a:rPr lang="en-US" sz="1800" dirty="0"/>
              <a:t>Sharon Suchla</a:t>
            </a:r>
          </a:p>
          <a:p>
            <a:pPr marL="0" indent="0" algn="ctr">
              <a:lnSpc>
                <a:spcPct val="100000"/>
              </a:lnSpc>
              <a:buNone/>
            </a:pPr>
            <a:r>
              <a:rPr lang="en-US" sz="1800" dirty="0">
                <a:hlinkClick r:id="rId2"/>
              </a:rPr>
              <a:t>sharon.suchla@dpi.wi.gov</a:t>
            </a:r>
            <a:endParaRPr lang="en-US" sz="1800" dirty="0"/>
          </a:p>
          <a:p>
            <a:pPr marL="0" indent="0" algn="ctr">
              <a:lnSpc>
                <a:spcPct val="100000"/>
              </a:lnSpc>
              <a:buNone/>
            </a:pPr>
            <a:r>
              <a:rPr lang="en-US" sz="1800" dirty="0"/>
              <a:t>(608) </a:t>
            </a:r>
            <a:r>
              <a:rPr lang="en-US" sz="1800" dirty="0" smtClean="0"/>
              <a:t>266-3983</a:t>
            </a:r>
          </a:p>
          <a:p>
            <a:pPr marL="0" indent="0" algn="ctr">
              <a:lnSpc>
                <a:spcPct val="100000"/>
              </a:lnSpc>
              <a:buNone/>
            </a:pPr>
            <a:endParaRPr lang="en-US" sz="1800" dirty="0" smtClean="0"/>
          </a:p>
          <a:p>
            <a:pPr marL="0" indent="0" algn="ctr">
              <a:lnSpc>
                <a:spcPct val="100000"/>
              </a:lnSpc>
              <a:buNone/>
            </a:pPr>
            <a:r>
              <a:rPr lang="en-US" sz="1800" dirty="0" smtClean="0"/>
              <a:t>ESSA Ombudsman</a:t>
            </a:r>
            <a:endParaRPr lang="en-US" sz="1800" dirty="0"/>
          </a:p>
          <a:p>
            <a:pPr marL="0" indent="0" algn="ctr">
              <a:lnSpc>
                <a:spcPct val="100000"/>
              </a:lnSpc>
              <a:buNone/>
            </a:pPr>
            <a:r>
              <a:rPr lang="en-US" sz="1800" dirty="0" smtClean="0"/>
              <a:t>Abigail </a:t>
            </a:r>
            <a:r>
              <a:rPr lang="en-US" sz="1800" dirty="0" err="1" smtClean="0"/>
              <a:t>Pavela</a:t>
            </a:r>
            <a:endParaRPr lang="en-US" sz="1800" dirty="0" smtClean="0"/>
          </a:p>
          <a:p>
            <a:pPr marL="0" indent="0" algn="ctr">
              <a:lnSpc>
                <a:spcPct val="100000"/>
              </a:lnSpc>
              <a:buNone/>
            </a:pPr>
            <a:r>
              <a:rPr lang="en-US" sz="1800" dirty="0" smtClean="0">
                <a:hlinkClick r:id="rId3"/>
              </a:rPr>
              <a:t>essaombudsman@dpi.wi.gov</a:t>
            </a:r>
            <a:r>
              <a:rPr lang="en-US" sz="1800" dirty="0" smtClean="0"/>
              <a:t> </a:t>
            </a:r>
          </a:p>
          <a:p>
            <a:pPr marL="0" indent="0" algn="ctr">
              <a:lnSpc>
                <a:spcPct val="100000"/>
              </a:lnSpc>
              <a:buNone/>
            </a:pPr>
            <a:r>
              <a:rPr lang="en-US" sz="1800" dirty="0" smtClean="0"/>
              <a:t>(608) 287-1224</a:t>
            </a:r>
            <a:endParaRPr lang="en-US" sz="1800" dirty="0"/>
          </a:p>
          <a:p>
            <a:pPr marL="0" indent="0">
              <a:lnSpc>
                <a:spcPct val="100000"/>
              </a:lnSpc>
              <a:spcAft>
                <a:spcPts val="1800"/>
              </a:spcAft>
              <a:buNone/>
            </a:pPr>
            <a:endParaRPr lang="en-US" sz="1800" dirty="0"/>
          </a:p>
        </p:txBody>
      </p:sp>
    </p:spTree>
    <p:extLst>
      <p:ext uri="{BB962C8B-B14F-4D97-AF65-F5344CB8AC3E}">
        <p14:creationId xmlns:p14="http://schemas.microsoft.com/office/powerpoint/2010/main" val="835893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18" y="2886217"/>
            <a:ext cx="935664" cy="583143"/>
          </a:xfrm>
          <a:prstGeom prst="rect">
            <a:avLst/>
          </a:prstGeom>
        </p:spPr>
      </p:pic>
      <p:sp>
        <p:nvSpPr>
          <p:cNvPr id="2" name="Text Placeholder 1"/>
          <p:cNvSpPr>
            <a:spLocks noGrp="1"/>
          </p:cNvSpPr>
          <p:nvPr>
            <p:ph type="body" sz="quarter" idx="13"/>
          </p:nvPr>
        </p:nvSpPr>
        <p:spPr/>
        <p:txBody>
          <a:bodyPr/>
          <a:lstStyle/>
          <a:p>
            <a:r>
              <a:rPr lang="en-US" dirty="0" smtClean="0"/>
              <a:t>Consultation</a:t>
            </a:r>
            <a:endParaRPr lang="en-US" dirty="0"/>
          </a:p>
        </p:txBody>
      </p:sp>
      <p:sp>
        <p:nvSpPr>
          <p:cNvPr id="3" name="Text Placeholder 2"/>
          <p:cNvSpPr>
            <a:spLocks noGrp="1"/>
          </p:cNvSpPr>
          <p:nvPr>
            <p:ph type="body" sz="quarter" idx="14"/>
          </p:nvPr>
        </p:nvSpPr>
        <p:spPr>
          <a:xfrm>
            <a:off x="781050" y="1125309"/>
            <a:ext cx="7835900" cy="2788551"/>
          </a:xfrm>
        </p:spPr>
        <p:txBody>
          <a:bodyPr>
            <a:noAutofit/>
          </a:bodyPr>
          <a:lstStyle/>
          <a:p>
            <a:pPr marL="0" indent="0">
              <a:lnSpc>
                <a:spcPct val="100000"/>
              </a:lnSpc>
              <a:spcAft>
                <a:spcPts val="600"/>
              </a:spcAft>
              <a:buClr>
                <a:schemeClr val="dk1"/>
              </a:buClr>
              <a:buSzPct val="25000"/>
              <a:buNone/>
            </a:pPr>
            <a:r>
              <a:rPr lang="en-US" sz="1800" b="0" dirty="0" smtClean="0">
                <a:solidFill>
                  <a:schemeClr val="dk1"/>
                </a:solidFill>
                <a:latin typeface="Lato"/>
                <a:ea typeface="Lato"/>
                <a:cs typeface="Lato"/>
                <a:sym typeface="Lato"/>
              </a:rPr>
              <a:t>Private School Affirmation form certifies that the consultation was:</a:t>
            </a:r>
          </a:p>
          <a:p>
            <a:pPr marL="685570" lvl="2" indent="-304793">
              <a:lnSpc>
                <a:spcPct val="100000"/>
              </a:lnSpc>
              <a:spcAft>
                <a:spcPts val="600"/>
              </a:spcAft>
              <a:buClr>
                <a:schemeClr val="dk1"/>
              </a:buClr>
              <a:buSzPct val="100000"/>
              <a:buFont typeface="Arial" panose="020B0604020202020204" pitchFamily="34" charset="0"/>
              <a:buChar char="•"/>
            </a:pPr>
            <a:r>
              <a:rPr lang="en-US" sz="1800" b="0" dirty="0" smtClean="0">
                <a:solidFill>
                  <a:schemeClr val="dk1"/>
                </a:solidFill>
                <a:latin typeface="Lato"/>
                <a:ea typeface="Lato"/>
                <a:cs typeface="Lato"/>
                <a:sym typeface="Lato"/>
              </a:rPr>
              <a:t>timely, </a:t>
            </a:r>
          </a:p>
          <a:p>
            <a:pPr marL="685570" lvl="2" indent="-304793">
              <a:lnSpc>
                <a:spcPct val="100000"/>
              </a:lnSpc>
              <a:spcAft>
                <a:spcPts val="600"/>
              </a:spcAft>
              <a:buClr>
                <a:schemeClr val="dk1"/>
              </a:buClr>
              <a:buSzPct val="100000"/>
              <a:buFont typeface="Arial" panose="020B0604020202020204" pitchFamily="34" charset="0"/>
              <a:buChar char="•"/>
            </a:pPr>
            <a:r>
              <a:rPr lang="en-US" sz="1800" dirty="0">
                <a:solidFill>
                  <a:schemeClr val="dk1"/>
                </a:solidFill>
                <a:latin typeface="Lato"/>
                <a:ea typeface="Lato"/>
                <a:cs typeface="Lato"/>
                <a:sym typeface="Lato"/>
              </a:rPr>
              <a:t>m</a:t>
            </a:r>
            <a:r>
              <a:rPr lang="en-US" sz="1800" b="0" dirty="0" smtClean="0">
                <a:solidFill>
                  <a:schemeClr val="dk1"/>
                </a:solidFill>
                <a:latin typeface="Lato"/>
                <a:ea typeface="Lato"/>
                <a:cs typeface="Lato"/>
                <a:sym typeface="Lato"/>
              </a:rPr>
              <a:t>eaningful, and</a:t>
            </a:r>
          </a:p>
          <a:p>
            <a:pPr marL="685570" lvl="2" indent="-304793">
              <a:lnSpc>
                <a:spcPct val="120000"/>
              </a:lnSpc>
              <a:spcAft>
                <a:spcPts val="1200"/>
              </a:spcAft>
              <a:buClr>
                <a:schemeClr val="dk1"/>
              </a:buClr>
              <a:buSzPct val="100000"/>
              <a:buFont typeface="Arial" panose="020B0604020202020204" pitchFamily="34" charset="0"/>
              <a:buChar char="•"/>
            </a:pPr>
            <a:r>
              <a:rPr lang="en-US" sz="1800" b="0" dirty="0" smtClean="0">
                <a:solidFill>
                  <a:schemeClr val="dk1"/>
                </a:solidFill>
                <a:latin typeface="Lato"/>
                <a:ea typeface="Lato"/>
                <a:cs typeface="Lato"/>
                <a:sym typeface="Lato"/>
              </a:rPr>
              <a:t>the program design is equitable with respect to private school students.</a:t>
            </a:r>
          </a:p>
          <a:p>
            <a:pPr marL="38099" indent="0">
              <a:lnSpc>
                <a:spcPct val="120000"/>
              </a:lnSpc>
              <a:spcAft>
                <a:spcPts val="600"/>
              </a:spcAft>
              <a:buClr>
                <a:schemeClr val="dk1"/>
              </a:buClr>
              <a:buSzPct val="100000"/>
              <a:buNone/>
            </a:pPr>
            <a:r>
              <a:rPr lang="en-US" sz="1800" b="0" dirty="0" smtClean="0">
                <a:solidFill>
                  <a:schemeClr val="dk1"/>
                </a:solidFill>
                <a:latin typeface="Lato"/>
                <a:ea typeface="Lato"/>
                <a:cs typeface="Lato"/>
                <a:sym typeface="Lato"/>
              </a:rPr>
              <a:t>Districts are advised to review the form before it is uploaded to WISEgrants.</a:t>
            </a:r>
            <a:endParaRPr lang="en-US" sz="1800" b="0" dirty="0">
              <a:solidFill>
                <a:schemeClr val="dk1"/>
              </a:solidFill>
              <a:latin typeface="Lato"/>
              <a:ea typeface="Lato"/>
              <a:cs typeface="Lato"/>
              <a:sym typeface="Lato"/>
            </a:endParaRPr>
          </a:p>
        </p:txBody>
      </p:sp>
    </p:spTree>
    <p:extLst>
      <p:ext uri="{BB962C8B-B14F-4D97-AF65-F5344CB8AC3E}">
        <p14:creationId xmlns:p14="http://schemas.microsoft.com/office/powerpoint/2010/main" val="2830062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PI-9580-AC</a:t>
            </a:r>
            <a:endParaRPr lang="en-US" dirty="0"/>
          </a:p>
        </p:txBody>
      </p:sp>
      <p:pic>
        <p:nvPicPr>
          <p:cNvPr id="4" name="Picture 3"/>
          <p:cNvPicPr>
            <a:picLocks noChangeAspect="1"/>
          </p:cNvPicPr>
          <p:nvPr/>
        </p:nvPicPr>
        <p:blipFill>
          <a:blip r:embed="rId2"/>
          <a:stretch>
            <a:fillRect/>
          </a:stretch>
        </p:blipFill>
        <p:spPr>
          <a:xfrm>
            <a:off x="903890" y="921657"/>
            <a:ext cx="7173310" cy="3077349"/>
          </a:xfrm>
          <a:prstGeom prst="rect">
            <a:avLst/>
          </a:prstGeom>
        </p:spPr>
      </p:pic>
    </p:spTree>
    <p:extLst>
      <p:ext uri="{BB962C8B-B14F-4D97-AF65-F5344CB8AC3E}">
        <p14:creationId xmlns:p14="http://schemas.microsoft.com/office/powerpoint/2010/main" val="538773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ESEA Consultation</a:t>
            </a:r>
            <a:endParaRPr lang="en-US" dirty="0"/>
          </a:p>
        </p:txBody>
      </p:sp>
      <p:sp>
        <p:nvSpPr>
          <p:cNvPr id="3" name="Text Placeholder 2"/>
          <p:cNvSpPr>
            <a:spLocks noGrp="1"/>
          </p:cNvSpPr>
          <p:nvPr>
            <p:ph type="body" sz="quarter" idx="14"/>
          </p:nvPr>
        </p:nvSpPr>
        <p:spPr>
          <a:xfrm>
            <a:off x="567559" y="1175657"/>
            <a:ext cx="8145517" cy="2788551"/>
          </a:xfrm>
        </p:spPr>
        <p:txBody>
          <a:bodyPr>
            <a:noAutofit/>
          </a:bodyPr>
          <a:lstStyle/>
          <a:p>
            <a:pPr>
              <a:lnSpc>
                <a:spcPct val="100000"/>
              </a:lnSpc>
              <a:spcAft>
                <a:spcPts val="1000"/>
              </a:spcAft>
            </a:pPr>
            <a:r>
              <a:rPr lang="en-US" sz="1800" b="0" dirty="0" smtClean="0"/>
              <a:t>How children’s needs will be identified</a:t>
            </a:r>
          </a:p>
          <a:p>
            <a:pPr>
              <a:lnSpc>
                <a:spcPct val="100000"/>
              </a:lnSpc>
              <a:spcAft>
                <a:spcPts val="1000"/>
              </a:spcAft>
            </a:pPr>
            <a:r>
              <a:rPr lang="en-US" sz="1800" b="0" dirty="0" smtClean="0"/>
              <a:t>What services will be offered</a:t>
            </a:r>
          </a:p>
          <a:p>
            <a:pPr>
              <a:lnSpc>
                <a:spcPct val="100000"/>
              </a:lnSpc>
              <a:spcAft>
                <a:spcPts val="1000"/>
              </a:spcAft>
            </a:pPr>
            <a:r>
              <a:rPr lang="en-US" sz="1800" b="0" dirty="0" smtClean="0"/>
              <a:t>How, where and by whom</a:t>
            </a:r>
          </a:p>
          <a:p>
            <a:pPr>
              <a:lnSpc>
                <a:spcPct val="100000"/>
              </a:lnSpc>
              <a:spcAft>
                <a:spcPts val="1000"/>
              </a:spcAft>
            </a:pPr>
            <a:r>
              <a:rPr lang="en-US" sz="1800" b="0" dirty="0" smtClean="0"/>
              <a:t>How the services will be academically assessed and how the results will be used to improve those services</a:t>
            </a:r>
          </a:p>
          <a:p>
            <a:pPr>
              <a:lnSpc>
                <a:spcPct val="100000"/>
              </a:lnSpc>
            </a:pPr>
            <a:r>
              <a:rPr lang="en-US" sz="1800" b="0" dirty="0"/>
              <a:t>The size and scope of the equitable services, the proportion of funds that is allocated for such </a:t>
            </a:r>
            <a:r>
              <a:rPr lang="en-US" sz="1800" b="0" dirty="0" smtClean="0"/>
              <a:t>services, and </a:t>
            </a:r>
            <a:r>
              <a:rPr lang="en-US" sz="1800" b="0" dirty="0"/>
              <a:t>how that proportion is determined</a:t>
            </a:r>
          </a:p>
          <a:p>
            <a:endParaRPr lang="en-US" sz="1800" dirty="0"/>
          </a:p>
        </p:txBody>
      </p:sp>
      <p:sp>
        <p:nvSpPr>
          <p:cNvPr id="4" name="TextBox 3"/>
          <p:cNvSpPr txBox="1"/>
          <p:nvPr/>
        </p:nvSpPr>
        <p:spPr>
          <a:xfrm>
            <a:off x="567559" y="4582512"/>
            <a:ext cx="2785241" cy="339645"/>
          </a:xfrm>
          <a:prstGeom prst="rect">
            <a:avLst/>
          </a:prstGeom>
          <a:noFill/>
        </p:spPr>
        <p:txBody>
          <a:bodyPr wrap="square" rtlCol="0">
            <a:spAutoFit/>
          </a:bodyPr>
          <a:lstStyle/>
          <a:p>
            <a:r>
              <a:rPr lang="en-US" dirty="0" smtClean="0">
                <a:solidFill>
                  <a:schemeClr val="bg1"/>
                </a:solidFill>
              </a:rPr>
              <a:t>Section 1117(b)(1)(A-E)</a:t>
            </a:r>
            <a:endParaRPr lang="en-US" dirty="0">
              <a:solidFill>
                <a:schemeClr val="bg1"/>
              </a:solidFill>
            </a:endParaRPr>
          </a:p>
        </p:txBody>
      </p:sp>
    </p:spTree>
    <p:extLst>
      <p:ext uri="{BB962C8B-B14F-4D97-AF65-F5344CB8AC3E}">
        <p14:creationId xmlns:p14="http://schemas.microsoft.com/office/powerpoint/2010/main" val="22392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ESEA Consultation</a:t>
            </a:r>
            <a:endParaRPr lang="en-US" dirty="0"/>
          </a:p>
        </p:txBody>
      </p:sp>
      <p:sp>
        <p:nvSpPr>
          <p:cNvPr id="3" name="Text Placeholder 2"/>
          <p:cNvSpPr>
            <a:spLocks noGrp="1"/>
          </p:cNvSpPr>
          <p:nvPr>
            <p:ph type="body" sz="quarter" idx="14"/>
          </p:nvPr>
        </p:nvSpPr>
        <p:spPr>
          <a:xfrm>
            <a:off x="630621" y="1166647"/>
            <a:ext cx="7882757" cy="2718983"/>
          </a:xfrm>
        </p:spPr>
        <p:txBody>
          <a:bodyPr>
            <a:noAutofit/>
          </a:bodyPr>
          <a:lstStyle/>
          <a:p>
            <a:r>
              <a:rPr lang="en-US" sz="1800" b="0" dirty="0" smtClean="0"/>
              <a:t>The method or sources of data that are used to determine the number of children from low-income families in participating school attendance areas who attend private schools</a:t>
            </a:r>
          </a:p>
          <a:p>
            <a:r>
              <a:rPr lang="en-US" sz="1800" b="0" dirty="0" smtClean="0"/>
              <a:t>How and when the LEA will make decisions about the delivery of services to such children, including consideration and analysis of the views of the private school officials on potential third-party providers</a:t>
            </a:r>
          </a:p>
        </p:txBody>
      </p:sp>
      <p:sp>
        <p:nvSpPr>
          <p:cNvPr id="5" name="TextBox 4"/>
          <p:cNvSpPr txBox="1"/>
          <p:nvPr/>
        </p:nvSpPr>
        <p:spPr>
          <a:xfrm>
            <a:off x="567559" y="4582512"/>
            <a:ext cx="2785241" cy="339645"/>
          </a:xfrm>
          <a:prstGeom prst="rect">
            <a:avLst/>
          </a:prstGeom>
          <a:noFill/>
        </p:spPr>
        <p:txBody>
          <a:bodyPr wrap="square" rtlCol="0">
            <a:spAutoFit/>
          </a:bodyPr>
          <a:lstStyle/>
          <a:p>
            <a:r>
              <a:rPr lang="en-US" dirty="0" smtClean="0">
                <a:solidFill>
                  <a:schemeClr val="bg1"/>
                </a:solidFill>
              </a:rPr>
              <a:t>Section 1117(b)(1)(F-G)</a:t>
            </a:r>
            <a:endParaRPr lang="en-US" dirty="0">
              <a:solidFill>
                <a:schemeClr val="bg1"/>
              </a:solidFill>
            </a:endParaRPr>
          </a:p>
        </p:txBody>
      </p:sp>
    </p:spTree>
    <p:extLst>
      <p:ext uri="{BB962C8B-B14F-4D97-AF65-F5344CB8AC3E}">
        <p14:creationId xmlns:p14="http://schemas.microsoft.com/office/powerpoint/2010/main" val="3656584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ESEA Consultation</a:t>
            </a:r>
            <a:endParaRPr lang="en-US" dirty="0"/>
          </a:p>
        </p:txBody>
      </p:sp>
      <p:sp>
        <p:nvSpPr>
          <p:cNvPr id="3" name="Text Placeholder 2"/>
          <p:cNvSpPr>
            <a:spLocks noGrp="1"/>
          </p:cNvSpPr>
          <p:nvPr>
            <p:ph type="body" sz="quarter" idx="14"/>
          </p:nvPr>
        </p:nvSpPr>
        <p:spPr>
          <a:xfrm>
            <a:off x="719765" y="1299029"/>
            <a:ext cx="7704469" cy="2512779"/>
          </a:xfrm>
        </p:spPr>
        <p:txBody>
          <a:bodyPr>
            <a:normAutofit fontScale="70000" lnSpcReduction="20000"/>
          </a:bodyPr>
          <a:lstStyle/>
          <a:p>
            <a:pPr>
              <a:spcAft>
                <a:spcPts val="1000"/>
              </a:spcAft>
            </a:pPr>
            <a:r>
              <a:rPr lang="en-US" sz="2600" b="0" dirty="0"/>
              <a:t>I</a:t>
            </a:r>
            <a:r>
              <a:rPr lang="en-US" sz="2600" b="0" dirty="0" smtClean="0"/>
              <a:t>f </a:t>
            </a:r>
            <a:r>
              <a:rPr lang="en-US" sz="2600" b="0" dirty="0"/>
              <a:t>the LEA disagrees with contracting with a third-party provider, the LEA will provide an analysis of the reasons in </a:t>
            </a:r>
            <a:r>
              <a:rPr lang="en-US" sz="2600" b="0" dirty="0" smtClean="0"/>
              <a:t>writing</a:t>
            </a:r>
          </a:p>
          <a:p>
            <a:pPr>
              <a:spcAft>
                <a:spcPts val="1000"/>
              </a:spcAft>
            </a:pPr>
            <a:r>
              <a:rPr lang="en-US" sz="2600" b="0" dirty="0" smtClean="0"/>
              <a:t>Whether the LEA will provide services directly or through another party</a:t>
            </a:r>
          </a:p>
          <a:p>
            <a:r>
              <a:rPr lang="en-US" sz="2600" b="0" dirty="0" smtClean="0"/>
              <a:t>Whether to provide equitable services by the funds allocated to each private school or to pool funds </a:t>
            </a:r>
          </a:p>
          <a:p>
            <a:endParaRPr lang="en-US" dirty="0"/>
          </a:p>
        </p:txBody>
      </p:sp>
      <p:sp>
        <p:nvSpPr>
          <p:cNvPr id="4" name="TextBox 3"/>
          <p:cNvSpPr txBox="1"/>
          <p:nvPr/>
        </p:nvSpPr>
        <p:spPr>
          <a:xfrm>
            <a:off x="567559" y="4582512"/>
            <a:ext cx="2785241" cy="339645"/>
          </a:xfrm>
          <a:prstGeom prst="rect">
            <a:avLst/>
          </a:prstGeom>
          <a:noFill/>
        </p:spPr>
        <p:txBody>
          <a:bodyPr wrap="square" rtlCol="0">
            <a:spAutoFit/>
          </a:bodyPr>
          <a:lstStyle/>
          <a:p>
            <a:r>
              <a:rPr lang="en-US" dirty="0" smtClean="0">
                <a:solidFill>
                  <a:schemeClr val="bg1"/>
                </a:solidFill>
              </a:rPr>
              <a:t>Section 1117(b)(1)(H-J)</a:t>
            </a:r>
            <a:endParaRPr lang="en-US" dirty="0">
              <a:solidFill>
                <a:schemeClr val="bg1"/>
              </a:solidFill>
            </a:endParaRPr>
          </a:p>
        </p:txBody>
      </p:sp>
    </p:spTree>
    <p:extLst>
      <p:ext uri="{BB962C8B-B14F-4D97-AF65-F5344CB8AC3E}">
        <p14:creationId xmlns:p14="http://schemas.microsoft.com/office/powerpoint/2010/main" val="3439730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ESEA Consultation</a:t>
            </a:r>
            <a:endParaRPr lang="en-US" dirty="0"/>
          </a:p>
        </p:txBody>
      </p:sp>
      <p:sp>
        <p:nvSpPr>
          <p:cNvPr id="3" name="Text Placeholder 2"/>
          <p:cNvSpPr>
            <a:spLocks noGrp="1"/>
          </p:cNvSpPr>
          <p:nvPr>
            <p:ph type="body" sz="quarter" idx="14"/>
          </p:nvPr>
        </p:nvSpPr>
        <p:spPr>
          <a:xfrm>
            <a:off x="749300" y="1260491"/>
            <a:ext cx="7645399" cy="2512779"/>
          </a:xfrm>
        </p:spPr>
        <p:txBody>
          <a:bodyPr>
            <a:normAutofit/>
          </a:bodyPr>
          <a:lstStyle/>
          <a:p>
            <a:pPr>
              <a:lnSpc>
                <a:spcPct val="130000"/>
              </a:lnSpc>
              <a:spcAft>
                <a:spcPts val="1200"/>
              </a:spcAft>
            </a:pPr>
            <a:r>
              <a:rPr lang="en-US" sz="2000" b="0" dirty="0" smtClean="0"/>
              <a:t>When, including approximate time of day, services will be provided</a:t>
            </a:r>
          </a:p>
          <a:p>
            <a:pPr>
              <a:lnSpc>
                <a:spcPct val="130000"/>
              </a:lnSpc>
              <a:spcAft>
                <a:spcPts val="0"/>
              </a:spcAft>
            </a:pPr>
            <a:r>
              <a:rPr lang="en-US" sz="2000" b="0" dirty="0" smtClean="0"/>
              <a:t>Whether to consolidate and use funds provided under Title I-C, II-A, III-A and IV-A and IV-B to provide services to eligible private school students participating in programs</a:t>
            </a:r>
          </a:p>
          <a:p>
            <a:endParaRPr lang="en-US" sz="2000" dirty="0" smtClean="0"/>
          </a:p>
          <a:p>
            <a:endParaRPr lang="en-US" dirty="0"/>
          </a:p>
        </p:txBody>
      </p:sp>
      <p:sp>
        <p:nvSpPr>
          <p:cNvPr id="4" name="TextBox 3"/>
          <p:cNvSpPr txBox="1"/>
          <p:nvPr/>
        </p:nvSpPr>
        <p:spPr>
          <a:xfrm>
            <a:off x="567559" y="4582512"/>
            <a:ext cx="2785241" cy="339645"/>
          </a:xfrm>
          <a:prstGeom prst="rect">
            <a:avLst/>
          </a:prstGeom>
          <a:noFill/>
        </p:spPr>
        <p:txBody>
          <a:bodyPr wrap="square" rtlCol="0">
            <a:spAutoFit/>
          </a:bodyPr>
          <a:lstStyle/>
          <a:p>
            <a:r>
              <a:rPr lang="en-US" dirty="0" smtClean="0">
                <a:solidFill>
                  <a:schemeClr val="bg1"/>
                </a:solidFill>
              </a:rPr>
              <a:t>Section 1117(b)(1)(K-L)</a:t>
            </a:r>
            <a:endParaRPr lang="en-US" dirty="0">
              <a:solidFill>
                <a:schemeClr val="bg1"/>
              </a:solidFill>
            </a:endParaRPr>
          </a:p>
        </p:txBody>
      </p:sp>
    </p:spTree>
    <p:extLst>
      <p:ext uri="{BB962C8B-B14F-4D97-AF65-F5344CB8AC3E}">
        <p14:creationId xmlns:p14="http://schemas.microsoft.com/office/powerpoint/2010/main" val="28597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9072</TotalTime>
  <Words>1413</Words>
  <Application>Microsoft Office PowerPoint</Application>
  <PresentationFormat>On-screen Show (16:9)</PresentationFormat>
  <Paragraphs>144</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Gadget</vt:lpstr>
      <vt:lpstr>Lato</vt:lpstr>
      <vt:lpstr>Lato 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Public Instruction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Ransley, Tawny M.  DPI</dc:creator>
  <cp:lastModifiedBy>Suchla, Sharon R.   DPI</cp:lastModifiedBy>
  <cp:revision>196</cp:revision>
  <dcterms:created xsi:type="dcterms:W3CDTF">2016-02-23T19:34:17Z</dcterms:created>
  <dcterms:modified xsi:type="dcterms:W3CDTF">2018-02-13T16:16:40Z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-531217627</vt:i4>
  </property>
  <property fmtid="{D5CDD505-2E9C-101B-9397-08002B2CF9AE}" pid="3" name="_NewReviewCycle">
    <vt:lpwstr/>
  </property>
  <property fmtid="{D5CDD505-2E9C-101B-9397-08002B2CF9AE}" pid="4" name="_EmailSubject">
    <vt:lpwstr>WASBO Federal Funding Conference</vt:lpwstr>
  </property>
  <property fmtid="{D5CDD505-2E9C-101B-9397-08002B2CF9AE}" pid="5" name="_AuthorEmail">
    <vt:lpwstr>Sharon.Suchla@dpi.wi.gov</vt:lpwstr>
  </property>
  <property fmtid="{D5CDD505-2E9C-101B-9397-08002B2CF9AE}" pid="6" name="_AuthorEmailDisplayName">
    <vt:lpwstr>Suchla, Sharon R.   DPI</vt:lpwstr>
  </property>
  <property fmtid="{D5CDD505-2E9C-101B-9397-08002B2CF9AE}" pid="7" name="_PreviousAdHocReviewCycleID">
    <vt:i4>-1863333424</vt:i4>
  </property>
</Properties>
</file>