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handoutMasterIdLst>
    <p:handoutMasterId r:id="rId46"/>
  </p:handoutMasterIdLst>
  <p:sldIdLst>
    <p:sldId id="301" r:id="rId3"/>
    <p:sldId id="328" r:id="rId4"/>
    <p:sldId id="329" r:id="rId5"/>
    <p:sldId id="302" r:id="rId6"/>
    <p:sldId id="303" r:id="rId7"/>
    <p:sldId id="278" r:id="rId8"/>
    <p:sldId id="304" r:id="rId9"/>
    <p:sldId id="282" r:id="rId10"/>
    <p:sldId id="279" r:id="rId11"/>
    <p:sldId id="280" r:id="rId12"/>
    <p:sldId id="281" r:id="rId13"/>
    <p:sldId id="283" r:id="rId14"/>
    <p:sldId id="305" r:id="rId15"/>
    <p:sldId id="312" r:id="rId16"/>
    <p:sldId id="263" r:id="rId17"/>
    <p:sldId id="264" r:id="rId18"/>
    <p:sldId id="265" r:id="rId19"/>
    <p:sldId id="266" r:id="rId20"/>
    <p:sldId id="330" r:id="rId21"/>
    <p:sldId id="331" r:id="rId22"/>
    <p:sldId id="262" r:id="rId23"/>
    <p:sldId id="269" r:id="rId24"/>
    <p:sldId id="273" r:id="rId25"/>
    <p:sldId id="257" r:id="rId26"/>
    <p:sldId id="290" r:id="rId27"/>
    <p:sldId id="291" r:id="rId28"/>
    <p:sldId id="292" r:id="rId29"/>
    <p:sldId id="293" r:id="rId30"/>
    <p:sldId id="294" r:id="rId31"/>
    <p:sldId id="295" r:id="rId32"/>
    <p:sldId id="296" r:id="rId33"/>
    <p:sldId id="297" r:id="rId34"/>
    <p:sldId id="298" r:id="rId35"/>
    <p:sldId id="320" r:id="rId36"/>
    <p:sldId id="318" r:id="rId37"/>
    <p:sldId id="323" r:id="rId38"/>
    <p:sldId id="322" r:id="rId39"/>
    <p:sldId id="324" r:id="rId40"/>
    <p:sldId id="325" r:id="rId41"/>
    <p:sldId id="327" r:id="rId42"/>
    <p:sldId id="321" r:id="rId43"/>
    <p:sldId id="300"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2437"/>
  </p:normalViewPr>
  <p:slideViewPr>
    <p:cSldViewPr snapToGrid="0">
      <p:cViewPr varScale="1">
        <p:scale>
          <a:sx n="53" d="100"/>
          <a:sy n="53" d="100"/>
        </p:scale>
        <p:origin x="672" y="184"/>
      </p:cViewPr>
      <p:guideLst/>
    </p:cSldViewPr>
  </p:slideViewPr>
  <p:notesTextViewPr>
    <p:cViewPr>
      <p:scale>
        <a:sx n="1" d="1"/>
        <a:sy n="1" d="1"/>
      </p:scale>
      <p:origin x="0" y="0"/>
    </p:cViewPr>
  </p:notesTextViewPr>
  <p:sorterViewPr>
    <p:cViewPr>
      <p:scale>
        <a:sx n="100" d="100"/>
        <a:sy n="100" d="100"/>
      </p:scale>
      <p:origin x="0" y="-1081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47DEF3-DE0A-4054-AD8E-AF7ED868E97D}" type="datetimeFigureOut">
              <a:rPr lang="en-US" smtClean="0"/>
              <a:t>11/16/17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093214-846D-4FBE-B8CF-A8511B09ED89}" type="slidenum">
              <a:rPr lang="en-US" smtClean="0"/>
              <a:t>‹#›</a:t>
            </a:fld>
            <a:endParaRPr lang="en-US"/>
          </a:p>
        </p:txBody>
      </p:sp>
    </p:spTree>
    <p:extLst>
      <p:ext uri="{BB962C8B-B14F-4D97-AF65-F5344CB8AC3E}">
        <p14:creationId xmlns:p14="http://schemas.microsoft.com/office/powerpoint/2010/main" val="102877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8118FD-38BF-42CD-81E1-1D862F31A2F6}" type="datetimeFigureOut">
              <a:rPr lang="en-US" smtClean="0"/>
              <a:t>11/16/17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46DEA8-0C97-4EB1-B0DC-0958863AB469}" type="slidenum">
              <a:rPr lang="en-US" smtClean="0"/>
              <a:t>‹#›</a:t>
            </a:fld>
            <a:endParaRPr lang="en-US"/>
          </a:p>
        </p:txBody>
      </p:sp>
    </p:spTree>
    <p:extLst>
      <p:ext uri="{BB962C8B-B14F-4D97-AF65-F5344CB8AC3E}">
        <p14:creationId xmlns:p14="http://schemas.microsoft.com/office/powerpoint/2010/main" val="428596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49568">
              <a:defRPr/>
            </a:pPr>
            <a:fld id="{0C907F14-A8A3-485C-8A67-108D399FA86D}" type="slidenum">
              <a:rPr lang="en-US">
                <a:solidFill>
                  <a:prstClr val="black"/>
                </a:solidFill>
                <a:latin typeface="Calibri"/>
              </a:rPr>
              <a:pPr defTabSz="949568">
                <a:defRPr/>
              </a:pPr>
              <a:t>1</a:t>
            </a:fld>
            <a:endParaRPr lang="en-US" dirty="0">
              <a:solidFill>
                <a:prstClr val="black"/>
              </a:solidFill>
              <a:latin typeface="Calibri"/>
            </a:endParaRPr>
          </a:p>
        </p:txBody>
      </p:sp>
      <p:sp>
        <p:nvSpPr>
          <p:cNvPr id="54275" name="Rectangle 2"/>
          <p:cNvSpPr>
            <a:spLocks noGrp="1" noRot="1" noChangeAspect="1" noChangeArrowheads="1" noTextEdit="1"/>
          </p:cNvSpPr>
          <p:nvPr>
            <p:ph type="sldImg"/>
          </p:nvPr>
        </p:nvSpPr>
        <p:spPr>
          <a:xfrm>
            <a:off x="512763" y="708025"/>
            <a:ext cx="6300787" cy="3544888"/>
          </a:xfrm>
          <a:ln/>
        </p:spPr>
      </p:sp>
      <p:sp>
        <p:nvSpPr>
          <p:cNvPr id="5427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8753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12</a:t>
            </a:fld>
            <a:endParaRPr lang="en-US"/>
          </a:p>
        </p:txBody>
      </p:sp>
    </p:spTree>
    <p:extLst>
      <p:ext uri="{BB962C8B-B14F-4D97-AF65-F5344CB8AC3E}">
        <p14:creationId xmlns:p14="http://schemas.microsoft.com/office/powerpoint/2010/main" val="378245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13</a:t>
            </a:fld>
            <a:endParaRPr lang="en-US"/>
          </a:p>
        </p:txBody>
      </p:sp>
    </p:spTree>
    <p:extLst>
      <p:ext uri="{BB962C8B-B14F-4D97-AF65-F5344CB8AC3E}">
        <p14:creationId xmlns:p14="http://schemas.microsoft.com/office/powerpoint/2010/main" val="147760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98B40-525A-4F2A-905C-860E30372AF0}" type="slidenum">
              <a:rPr lang="en-US" smtClean="0"/>
              <a:t>14</a:t>
            </a:fld>
            <a:endParaRPr lang="en-US" dirty="0"/>
          </a:p>
        </p:txBody>
      </p:sp>
    </p:spTree>
    <p:extLst>
      <p:ext uri="{BB962C8B-B14F-4D97-AF65-F5344CB8AC3E}">
        <p14:creationId xmlns:p14="http://schemas.microsoft.com/office/powerpoint/2010/main" val="156704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15</a:t>
            </a:fld>
            <a:endParaRPr lang="en-US"/>
          </a:p>
        </p:txBody>
      </p:sp>
    </p:spTree>
    <p:extLst>
      <p:ext uri="{BB962C8B-B14F-4D97-AF65-F5344CB8AC3E}">
        <p14:creationId xmlns:p14="http://schemas.microsoft.com/office/powerpoint/2010/main" val="77464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135646">
              <a:defRPr/>
            </a:pPr>
            <a:fld id="{E7018E2D-F390-4F62-9485-DB1F5BAC5683}" type="slidenum">
              <a:rPr lang="en-US">
                <a:solidFill>
                  <a:prstClr val="black"/>
                </a:solidFill>
                <a:latin typeface="Calibri" panose="020F0502020204030204"/>
              </a:rPr>
              <a:pPr defTabSz="1135646">
                <a:defRPr/>
              </a:pPr>
              <a:t>16</a:t>
            </a:fld>
            <a:endParaRPr lang="en-US" dirty="0">
              <a:solidFill>
                <a:prstClr val="black"/>
              </a:solidFill>
              <a:latin typeface="Calibri" panose="020F0502020204030204"/>
            </a:endParaRPr>
          </a:p>
        </p:txBody>
      </p:sp>
      <p:sp>
        <p:nvSpPr>
          <p:cNvPr id="5" name="Header Placeholder 4"/>
          <p:cNvSpPr>
            <a:spLocks noGrp="1"/>
          </p:cNvSpPr>
          <p:nvPr>
            <p:ph type="hdr" sz="quarter" idx="11"/>
          </p:nvPr>
        </p:nvSpPr>
        <p:spPr/>
        <p:txBody>
          <a:bodyPr/>
          <a:lstStyle/>
          <a:p>
            <a:pPr defTabSz="1135646">
              <a:defRPr/>
            </a:pPr>
            <a:r>
              <a:rPr lang="en-US" dirty="0">
                <a:solidFill>
                  <a:prstClr val="black"/>
                </a:solidFill>
                <a:latin typeface="Calibri" panose="020F0502020204030204"/>
              </a:rPr>
              <a:t>2017-18 Choice Budget Training</a:t>
            </a:r>
          </a:p>
        </p:txBody>
      </p:sp>
      <p:sp>
        <p:nvSpPr>
          <p:cNvPr id="6" name="Date Placeholder 5"/>
          <p:cNvSpPr>
            <a:spLocks noGrp="1"/>
          </p:cNvSpPr>
          <p:nvPr>
            <p:ph type="dt" idx="12"/>
          </p:nvPr>
        </p:nvSpPr>
        <p:spPr/>
        <p:txBody>
          <a:bodyPr/>
          <a:lstStyle/>
          <a:p>
            <a:pPr defTabSz="1135646">
              <a:defRPr/>
            </a:pPr>
            <a:r>
              <a:rPr lang="en-US" dirty="0">
                <a:solidFill>
                  <a:prstClr val="black"/>
                </a:solidFill>
                <a:latin typeface="Calibri" panose="020F0502020204030204"/>
              </a:rPr>
              <a:t>February &amp; March 2017</a:t>
            </a:r>
          </a:p>
        </p:txBody>
      </p:sp>
    </p:spTree>
    <p:extLst>
      <p:ext uri="{BB962C8B-B14F-4D97-AF65-F5344CB8AC3E}">
        <p14:creationId xmlns:p14="http://schemas.microsoft.com/office/powerpoint/2010/main" val="390116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17</a:t>
            </a:fld>
            <a:endParaRPr lang="en-US"/>
          </a:p>
        </p:txBody>
      </p:sp>
    </p:spTree>
    <p:extLst>
      <p:ext uri="{BB962C8B-B14F-4D97-AF65-F5344CB8AC3E}">
        <p14:creationId xmlns:p14="http://schemas.microsoft.com/office/powerpoint/2010/main" val="2592248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18</a:t>
            </a:fld>
            <a:endParaRPr lang="en-US"/>
          </a:p>
        </p:txBody>
      </p:sp>
    </p:spTree>
    <p:extLst>
      <p:ext uri="{BB962C8B-B14F-4D97-AF65-F5344CB8AC3E}">
        <p14:creationId xmlns:p14="http://schemas.microsoft.com/office/powerpoint/2010/main" val="123076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DA98B40-525A-4F2A-905C-860E30372AF0}" type="slidenum">
              <a:rPr lang="en-US" smtClean="0"/>
              <a:t>19</a:t>
            </a:fld>
            <a:endParaRPr lang="en-US"/>
          </a:p>
        </p:txBody>
      </p:sp>
    </p:spTree>
    <p:extLst>
      <p:ext uri="{BB962C8B-B14F-4D97-AF65-F5344CB8AC3E}">
        <p14:creationId xmlns:p14="http://schemas.microsoft.com/office/powerpoint/2010/main" val="299826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DA98B40-525A-4F2A-905C-860E30372AF0}" type="slidenum">
              <a:rPr lang="en-US" smtClean="0"/>
              <a:t>20</a:t>
            </a:fld>
            <a:endParaRPr lang="en-US"/>
          </a:p>
        </p:txBody>
      </p:sp>
    </p:spTree>
    <p:extLst>
      <p:ext uri="{BB962C8B-B14F-4D97-AF65-F5344CB8AC3E}">
        <p14:creationId xmlns:p14="http://schemas.microsoft.com/office/powerpoint/2010/main" val="227928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474739"/>
            <a:endParaRPr lang="en-US" dirty="0"/>
          </a:p>
        </p:txBody>
      </p:sp>
      <p:sp>
        <p:nvSpPr>
          <p:cNvPr id="4" name="Slide Number Placeholder 3"/>
          <p:cNvSpPr>
            <a:spLocks noGrp="1"/>
          </p:cNvSpPr>
          <p:nvPr>
            <p:ph type="sldNum" sz="quarter" idx="10"/>
          </p:nvPr>
        </p:nvSpPr>
        <p:spPr/>
        <p:txBody>
          <a:bodyPr/>
          <a:lstStyle/>
          <a:p>
            <a:pPr defTabSz="1135646">
              <a:defRPr/>
            </a:pPr>
            <a:fld id="{7DA98B40-525A-4F2A-905C-860E30372AF0}" type="slidenum">
              <a:rPr lang="en-US">
                <a:solidFill>
                  <a:prstClr val="black"/>
                </a:solidFill>
                <a:latin typeface="Calibri" panose="020F0502020204030204"/>
              </a:rPr>
              <a:pPr defTabSz="1135646">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0917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4</a:t>
            </a:fld>
            <a:endParaRPr lang="en-US"/>
          </a:p>
        </p:txBody>
      </p:sp>
    </p:spTree>
    <p:extLst>
      <p:ext uri="{BB962C8B-B14F-4D97-AF65-F5344CB8AC3E}">
        <p14:creationId xmlns:p14="http://schemas.microsoft.com/office/powerpoint/2010/main" val="66133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22</a:t>
            </a:fld>
            <a:endParaRPr lang="en-US"/>
          </a:p>
        </p:txBody>
      </p:sp>
    </p:spTree>
    <p:extLst>
      <p:ext uri="{BB962C8B-B14F-4D97-AF65-F5344CB8AC3E}">
        <p14:creationId xmlns:p14="http://schemas.microsoft.com/office/powerpoint/2010/main" val="140659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1135646">
              <a:defRPr/>
            </a:pPr>
            <a:r>
              <a:rPr lang="en-US" dirty="0">
                <a:solidFill>
                  <a:prstClr val="black"/>
                </a:solidFill>
                <a:latin typeface="Calibri" panose="020F0502020204030204"/>
              </a:rPr>
              <a:t>September 2017 Auditor In Depth Training</a:t>
            </a:r>
          </a:p>
        </p:txBody>
      </p:sp>
      <p:sp>
        <p:nvSpPr>
          <p:cNvPr id="5" name="Slide Number Placeholder 4"/>
          <p:cNvSpPr>
            <a:spLocks noGrp="1"/>
          </p:cNvSpPr>
          <p:nvPr>
            <p:ph type="sldNum" sz="quarter" idx="11"/>
          </p:nvPr>
        </p:nvSpPr>
        <p:spPr/>
        <p:txBody>
          <a:bodyPr/>
          <a:lstStyle/>
          <a:p>
            <a:pPr defTabSz="1135646">
              <a:defRPr/>
            </a:pPr>
            <a:fld id="{E7018E2D-F390-4F62-9485-DB1F5BAC5683}" type="slidenum">
              <a:rPr lang="en-US">
                <a:solidFill>
                  <a:prstClr val="black"/>
                </a:solidFill>
                <a:latin typeface="Calibri" panose="020F0502020204030204"/>
              </a:rPr>
              <a:pPr defTabSz="1135646">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1766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defTabSz="931774">
              <a:defRPr/>
            </a:pPr>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31774">
              <a:defRPr/>
            </a:pPr>
            <a:fld id="{E7018E2D-F390-4F62-9485-DB1F5BAC5683}" type="slidenum">
              <a:rPr lang="en-US">
                <a:solidFill>
                  <a:prstClr val="black"/>
                </a:solidFill>
                <a:latin typeface="Calibri"/>
              </a:rPr>
              <a:pPr defTabSz="931774">
                <a:defRPr/>
              </a:pPr>
              <a:t>24</a:t>
            </a:fld>
            <a:endParaRPr lang="en-US" dirty="0">
              <a:solidFill>
                <a:prstClr val="black"/>
              </a:solidFill>
              <a:latin typeface="Calibri"/>
            </a:endParaRPr>
          </a:p>
        </p:txBody>
      </p:sp>
    </p:spTree>
    <p:extLst>
      <p:ext uri="{BB962C8B-B14F-4D97-AF65-F5344CB8AC3E}">
        <p14:creationId xmlns:p14="http://schemas.microsoft.com/office/powerpoint/2010/main" val="384525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35646">
              <a:defRPr/>
            </a:pPr>
            <a:fld id="{7DA98B40-525A-4F2A-905C-860E30372AF0}" type="slidenum">
              <a:rPr lang="en-US">
                <a:solidFill>
                  <a:prstClr val="black"/>
                </a:solidFill>
                <a:latin typeface="Calibri" panose="020F0502020204030204"/>
              </a:rPr>
              <a:pPr defTabSz="1135646">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0896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1135646">
              <a:defRPr/>
            </a:pPr>
            <a:r>
              <a:rPr lang="en-US" dirty="0">
                <a:solidFill>
                  <a:prstClr val="black"/>
                </a:solidFill>
                <a:latin typeface="Calibri" panose="020F0502020204030204"/>
              </a:rPr>
              <a:t>September 2017 Auditor In Depth</a:t>
            </a:r>
          </a:p>
        </p:txBody>
      </p:sp>
    </p:spTree>
    <p:extLst>
      <p:ext uri="{BB962C8B-B14F-4D97-AF65-F5344CB8AC3E}">
        <p14:creationId xmlns:p14="http://schemas.microsoft.com/office/powerpoint/2010/main" val="2314598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27</a:t>
            </a:fld>
            <a:endParaRPr lang="en-US"/>
          </a:p>
        </p:txBody>
      </p:sp>
    </p:spTree>
    <p:extLst>
      <p:ext uri="{BB962C8B-B14F-4D97-AF65-F5344CB8AC3E}">
        <p14:creationId xmlns:p14="http://schemas.microsoft.com/office/powerpoint/2010/main" val="351744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28</a:t>
            </a:fld>
            <a:endParaRPr lang="en-US"/>
          </a:p>
        </p:txBody>
      </p:sp>
    </p:spTree>
    <p:extLst>
      <p:ext uri="{BB962C8B-B14F-4D97-AF65-F5344CB8AC3E}">
        <p14:creationId xmlns:p14="http://schemas.microsoft.com/office/powerpoint/2010/main" val="3976017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29</a:t>
            </a:fld>
            <a:endParaRPr lang="en-US"/>
          </a:p>
        </p:txBody>
      </p:sp>
    </p:spTree>
    <p:extLst>
      <p:ext uri="{BB962C8B-B14F-4D97-AF65-F5344CB8AC3E}">
        <p14:creationId xmlns:p14="http://schemas.microsoft.com/office/powerpoint/2010/main" val="519148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30</a:t>
            </a:fld>
            <a:endParaRPr lang="en-US"/>
          </a:p>
        </p:txBody>
      </p:sp>
    </p:spTree>
    <p:extLst>
      <p:ext uri="{BB962C8B-B14F-4D97-AF65-F5344CB8AC3E}">
        <p14:creationId xmlns:p14="http://schemas.microsoft.com/office/powerpoint/2010/main" val="2415325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31</a:t>
            </a:fld>
            <a:endParaRPr lang="en-US"/>
          </a:p>
        </p:txBody>
      </p:sp>
    </p:spTree>
    <p:extLst>
      <p:ext uri="{BB962C8B-B14F-4D97-AF65-F5344CB8AC3E}">
        <p14:creationId xmlns:p14="http://schemas.microsoft.com/office/powerpoint/2010/main" val="410876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5</a:t>
            </a:fld>
            <a:endParaRPr lang="en-US"/>
          </a:p>
        </p:txBody>
      </p:sp>
    </p:spTree>
    <p:extLst>
      <p:ext uri="{BB962C8B-B14F-4D97-AF65-F5344CB8AC3E}">
        <p14:creationId xmlns:p14="http://schemas.microsoft.com/office/powerpoint/2010/main" val="1947777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32</a:t>
            </a:fld>
            <a:endParaRPr lang="en-US"/>
          </a:p>
        </p:txBody>
      </p:sp>
    </p:spTree>
    <p:extLst>
      <p:ext uri="{BB962C8B-B14F-4D97-AF65-F5344CB8AC3E}">
        <p14:creationId xmlns:p14="http://schemas.microsoft.com/office/powerpoint/2010/main" val="401572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33</a:t>
            </a:fld>
            <a:endParaRPr lang="en-US"/>
          </a:p>
        </p:txBody>
      </p:sp>
    </p:spTree>
    <p:extLst>
      <p:ext uri="{BB962C8B-B14F-4D97-AF65-F5344CB8AC3E}">
        <p14:creationId xmlns:p14="http://schemas.microsoft.com/office/powerpoint/2010/main" val="2429243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34</a:t>
            </a:fld>
            <a:endParaRPr lang="en-US"/>
          </a:p>
        </p:txBody>
      </p:sp>
    </p:spTree>
    <p:extLst>
      <p:ext uri="{BB962C8B-B14F-4D97-AF65-F5344CB8AC3E}">
        <p14:creationId xmlns:p14="http://schemas.microsoft.com/office/powerpoint/2010/main" val="2637975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35</a:t>
            </a:fld>
            <a:endParaRPr lang="en-US"/>
          </a:p>
        </p:txBody>
      </p:sp>
    </p:spTree>
    <p:extLst>
      <p:ext uri="{BB962C8B-B14F-4D97-AF65-F5344CB8AC3E}">
        <p14:creationId xmlns:p14="http://schemas.microsoft.com/office/powerpoint/2010/main" val="1278592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36</a:t>
            </a:fld>
            <a:endParaRPr lang="en-US"/>
          </a:p>
        </p:txBody>
      </p:sp>
    </p:spTree>
    <p:extLst>
      <p:ext uri="{BB962C8B-B14F-4D97-AF65-F5344CB8AC3E}">
        <p14:creationId xmlns:p14="http://schemas.microsoft.com/office/powerpoint/2010/main" val="3127612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37</a:t>
            </a:fld>
            <a:endParaRPr lang="en-US"/>
          </a:p>
        </p:txBody>
      </p:sp>
    </p:spTree>
    <p:extLst>
      <p:ext uri="{BB962C8B-B14F-4D97-AF65-F5344CB8AC3E}">
        <p14:creationId xmlns:p14="http://schemas.microsoft.com/office/powerpoint/2010/main" val="1732731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38</a:t>
            </a:fld>
            <a:endParaRPr lang="en-US"/>
          </a:p>
        </p:txBody>
      </p:sp>
    </p:spTree>
    <p:extLst>
      <p:ext uri="{BB962C8B-B14F-4D97-AF65-F5344CB8AC3E}">
        <p14:creationId xmlns:p14="http://schemas.microsoft.com/office/powerpoint/2010/main" val="262509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39</a:t>
            </a:fld>
            <a:endParaRPr lang="en-US"/>
          </a:p>
        </p:txBody>
      </p:sp>
    </p:spTree>
    <p:extLst>
      <p:ext uri="{BB962C8B-B14F-4D97-AF65-F5344CB8AC3E}">
        <p14:creationId xmlns:p14="http://schemas.microsoft.com/office/powerpoint/2010/main" val="2507345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40</a:t>
            </a:fld>
            <a:endParaRPr lang="en-US"/>
          </a:p>
        </p:txBody>
      </p:sp>
    </p:spTree>
    <p:extLst>
      <p:ext uri="{BB962C8B-B14F-4D97-AF65-F5344CB8AC3E}">
        <p14:creationId xmlns:p14="http://schemas.microsoft.com/office/powerpoint/2010/main" val="2676271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41</a:t>
            </a:fld>
            <a:endParaRPr lang="en-US"/>
          </a:p>
        </p:txBody>
      </p:sp>
    </p:spTree>
    <p:extLst>
      <p:ext uri="{BB962C8B-B14F-4D97-AF65-F5344CB8AC3E}">
        <p14:creationId xmlns:p14="http://schemas.microsoft.com/office/powerpoint/2010/main" val="299636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35646">
              <a:defRPr/>
            </a:pPr>
            <a:fld id="{7DA98B40-525A-4F2A-905C-860E30372AF0}" type="slidenum">
              <a:rPr lang="en-US">
                <a:solidFill>
                  <a:prstClr val="black"/>
                </a:solidFill>
                <a:latin typeface="Calibri" panose="020F0502020204030204"/>
              </a:rPr>
              <a:pPr defTabSz="1135646">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62854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135646">
              <a:defRPr/>
            </a:pPr>
            <a:fld id="{7DA98B40-525A-4F2A-905C-860E30372AF0}" type="slidenum">
              <a:rPr lang="en-US">
                <a:solidFill>
                  <a:prstClr val="black"/>
                </a:solidFill>
                <a:latin typeface="Calibri" panose="020F0502020204030204"/>
              </a:rPr>
              <a:pPr defTabSz="1135646">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062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7</a:t>
            </a:fld>
            <a:endParaRPr lang="en-US"/>
          </a:p>
        </p:txBody>
      </p:sp>
    </p:spTree>
    <p:extLst>
      <p:ext uri="{BB962C8B-B14F-4D97-AF65-F5344CB8AC3E}">
        <p14:creationId xmlns:p14="http://schemas.microsoft.com/office/powerpoint/2010/main" val="424146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6DEA8-0C97-4EB1-B0DC-0958863AB469}" type="slidenum">
              <a:rPr lang="en-US" smtClean="0"/>
              <a:t>8</a:t>
            </a:fld>
            <a:endParaRPr lang="en-US"/>
          </a:p>
        </p:txBody>
      </p:sp>
    </p:spTree>
    <p:extLst>
      <p:ext uri="{BB962C8B-B14F-4D97-AF65-F5344CB8AC3E}">
        <p14:creationId xmlns:p14="http://schemas.microsoft.com/office/powerpoint/2010/main" val="361159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1135646">
              <a:defRPr/>
            </a:pPr>
            <a:fld id="{D65B22BF-D6D3-4ACB-9FED-9C18703D979D}" type="slidenum">
              <a:rPr lang="en-US">
                <a:solidFill>
                  <a:prstClr val="black"/>
                </a:solidFill>
                <a:latin typeface="Calibri" panose="020F0502020204030204"/>
              </a:rPr>
              <a:pPr defTabSz="1135646">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01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pPr defTabSz="1135646">
              <a:defRPr/>
            </a:pPr>
            <a:fld id="{D65B22BF-D6D3-4ACB-9FED-9C18703D979D}" type="slidenum">
              <a:rPr lang="en-US">
                <a:solidFill>
                  <a:prstClr val="black"/>
                </a:solidFill>
                <a:latin typeface="Calibri" panose="020F0502020204030204"/>
              </a:rPr>
              <a:pPr defTabSz="1135646">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081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pPr defTabSz="1135646">
              <a:defRPr/>
            </a:pPr>
            <a:fld id="{D65B22BF-D6D3-4ACB-9FED-9C18703D979D}" type="slidenum">
              <a:rPr lang="en-US">
                <a:solidFill>
                  <a:prstClr val="black"/>
                </a:solidFill>
                <a:latin typeface="Calibri" panose="020F0502020204030204"/>
              </a:rPr>
              <a:pPr defTabSz="1135646">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7330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1562"/>
            <a:ext cx="9144000" cy="2387600"/>
          </a:xfrm>
        </p:spPr>
        <p:txBody>
          <a:bodyPr anchor="ctr">
            <a:normAutofit/>
          </a:bodyPr>
          <a:lstStyle>
            <a:lvl1pPr algn="ctr">
              <a:defRPr sz="4835">
                <a:solidFill>
                  <a:srgbClr val="333399"/>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6" name="Slide Number Placeholder 5"/>
          <p:cNvSpPr>
            <a:spLocks noGrp="1"/>
          </p:cNvSpPr>
          <p:nvPr>
            <p:ph type="sldNum" sz="quarter" idx="12"/>
          </p:nvPr>
        </p:nvSpPr>
        <p:spPr/>
        <p:txBody>
          <a:bodyPr/>
          <a:lstStyle/>
          <a:p>
            <a:fld id="{217DB12F-0E3E-4749-A183-DAE509AF163D}" type="slidenum">
              <a:rPr lang="en-US" smtClean="0"/>
              <a:pPr/>
              <a:t>‹#›</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49471"/>
          <a:stretch/>
        </p:blipFill>
        <p:spPr>
          <a:xfrm>
            <a:off x="0" y="5642389"/>
            <a:ext cx="12192000" cy="1310863"/>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90" r="2388" b="40514"/>
          <a:stretch/>
        </p:blipFill>
        <p:spPr>
          <a:xfrm rot="10800000">
            <a:off x="-19006" y="-104489"/>
            <a:ext cx="12229681" cy="239627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707" r="2455" b="40168"/>
          <a:stretch/>
        </p:blipFill>
        <p:spPr>
          <a:xfrm>
            <a:off x="-19004" y="4434757"/>
            <a:ext cx="12239181" cy="2433006"/>
          </a:xfrm>
          <a:prstGeom prst="rect">
            <a:avLst/>
          </a:prstGeom>
        </p:spPr>
      </p:pic>
    </p:spTree>
    <p:extLst>
      <p:ext uri="{BB962C8B-B14F-4D97-AF65-F5344CB8AC3E}">
        <p14:creationId xmlns:p14="http://schemas.microsoft.com/office/powerpoint/2010/main" val="3968579609"/>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Content Placeholder 4"/>
          <p:cNvSpPr>
            <a:spLocks noGrp="1"/>
          </p:cNvSpPr>
          <p:nvPr>
            <p:ph sz="quarter" idx="14"/>
          </p:nvPr>
        </p:nvSpPr>
        <p:spPr>
          <a:xfrm>
            <a:off x="609600" y="22860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5"/>
          <p:cNvSpPr>
            <a:spLocks noGrp="1"/>
          </p:cNvSpPr>
          <p:nvPr>
            <p:ph sz="quarter" idx="15"/>
          </p:nvPr>
        </p:nvSpPr>
        <p:spPr>
          <a:xfrm>
            <a:off x="6193368" y="22860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13832" y="14478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9" name="Text Placeholder 3"/>
          <p:cNvSpPr>
            <a:spLocks noGrp="1"/>
          </p:cNvSpPr>
          <p:nvPr>
            <p:ph type="body" sz="half" idx="3"/>
          </p:nvPr>
        </p:nvSpPr>
        <p:spPr>
          <a:xfrm>
            <a:off x="6197601" y="14478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10" name="Date Placeholder 3"/>
          <p:cNvSpPr>
            <a:spLocks noGrp="1"/>
          </p:cNvSpPr>
          <p:nvPr>
            <p:ph type="dt" sz="half" idx="16"/>
          </p:nvPr>
        </p:nvSpPr>
        <p:spPr>
          <a:xfrm>
            <a:off x="7721600" y="6404984"/>
            <a:ext cx="4059936" cy="365760"/>
          </a:xfrm>
          <a:prstGeom prst="rect">
            <a:avLst/>
          </a:prstGeom>
        </p:spPr>
        <p:txBody>
          <a:bodyPr/>
          <a:lstStyle>
            <a:lvl1pPr>
              <a:defRPr/>
            </a:lvl1pPr>
            <a:extLst/>
          </a:lstStyle>
          <a:p>
            <a:pPr>
              <a:defRPr/>
            </a:pPr>
            <a:fld id="{18F91B38-DE5C-4B6F-B389-7177FD5FB989}" type="datetime1">
              <a:rPr lang="en-US" smtClean="0"/>
              <a:pPr>
                <a:defRPr/>
              </a:pPr>
              <a:t>11/16/17</a:t>
            </a:fld>
            <a:endParaRPr lang="en-US" dirty="0"/>
          </a:p>
        </p:txBody>
      </p:sp>
      <p:sp>
        <p:nvSpPr>
          <p:cNvPr id="11" name="Footer Placeholder 4"/>
          <p:cNvSpPr>
            <a:spLocks noGrp="1"/>
          </p:cNvSpPr>
          <p:nvPr>
            <p:ph type="ftr" sz="quarter" idx="17"/>
          </p:nvPr>
        </p:nvSpPr>
        <p:spPr>
          <a:xfrm>
            <a:off x="406400" y="6410848"/>
            <a:ext cx="4775200" cy="365760"/>
          </a:xfrm>
          <a:prstGeom prst="rect">
            <a:avLst/>
          </a:prstGeom>
        </p:spPr>
        <p:txBody>
          <a:bodyPr/>
          <a:lstStyle>
            <a:lvl1pPr>
              <a:defRPr/>
            </a:lvl1pPr>
            <a:extLst/>
          </a:lstStyle>
          <a:p>
            <a:pPr>
              <a:defRPr/>
            </a:pPr>
            <a:endParaRPr lang="en-US" dirty="0"/>
          </a:p>
        </p:txBody>
      </p:sp>
      <p:sp>
        <p:nvSpPr>
          <p:cNvPr id="14" name="Slide Number Placeholder 5"/>
          <p:cNvSpPr>
            <a:spLocks noGrp="1"/>
          </p:cNvSpPr>
          <p:nvPr>
            <p:ph type="sldNum" sz="quarter" idx="18"/>
          </p:nvPr>
        </p:nvSpPr>
        <p:spPr>
          <a:xfrm>
            <a:off x="5791200" y="1040175"/>
            <a:ext cx="609600" cy="441325"/>
          </a:xfrm>
          <a:prstGeom prst="rect">
            <a:avLst/>
          </a:prstGeom>
        </p:spPr>
        <p:txBody>
          <a:bodyPr/>
          <a:lstStyle>
            <a:lvl1pPr>
              <a:defRPr/>
            </a:lvl1pPr>
            <a:extLst/>
          </a:lstStyle>
          <a:p>
            <a:pPr>
              <a:defRPr/>
            </a:pPr>
            <a:fld id="{AE4BB671-9FF8-40D7-8094-CE7E35F54420}" type="slidenum">
              <a:rPr lang="en-US"/>
              <a:pPr>
                <a:defRPr/>
              </a:pPr>
              <a:t>‹#›</a:t>
            </a:fld>
            <a:endParaRPr lang="en-US" dirty="0"/>
          </a:p>
        </p:txBody>
      </p:sp>
    </p:spTree>
    <p:extLst>
      <p:ext uri="{BB962C8B-B14F-4D97-AF65-F5344CB8AC3E}">
        <p14:creationId xmlns:p14="http://schemas.microsoft.com/office/powerpoint/2010/main" val="162916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Content Placeholder 4"/>
          <p:cNvSpPr>
            <a:spLocks noGrp="1"/>
          </p:cNvSpPr>
          <p:nvPr>
            <p:ph sz="quarter" idx="14"/>
          </p:nvPr>
        </p:nvSpPr>
        <p:spPr>
          <a:xfrm>
            <a:off x="609600" y="22860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5"/>
          <p:cNvSpPr>
            <a:spLocks noGrp="1"/>
          </p:cNvSpPr>
          <p:nvPr>
            <p:ph sz="quarter" idx="15"/>
          </p:nvPr>
        </p:nvSpPr>
        <p:spPr>
          <a:xfrm>
            <a:off x="6193368" y="22860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13832" y="14478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9" name="Text Placeholder 3"/>
          <p:cNvSpPr>
            <a:spLocks noGrp="1"/>
          </p:cNvSpPr>
          <p:nvPr>
            <p:ph type="body" sz="half" idx="3"/>
          </p:nvPr>
        </p:nvSpPr>
        <p:spPr>
          <a:xfrm>
            <a:off x="6197601" y="14478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10" name="Date Placeholder 3"/>
          <p:cNvSpPr>
            <a:spLocks noGrp="1"/>
          </p:cNvSpPr>
          <p:nvPr>
            <p:ph type="dt" sz="half" idx="16"/>
          </p:nvPr>
        </p:nvSpPr>
        <p:spPr>
          <a:xfrm>
            <a:off x="7721600" y="6404984"/>
            <a:ext cx="4059936" cy="365760"/>
          </a:xfrm>
          <a:prstGeom prst="rect">
            <a:avLst/>
          </a:prstGeom>
        </p:spPr>
        <p:txBody>
          <a:bodyPr/>
          <a:lstStyle>
            <a:lvl1pPr>
              <a:defRPr/>
            </a:lvl1pPr>
            <a:extLst/>
          </a:lstStyle>
          <a:p>
            <a:pPr>
              <a:defRPr/>
            </a:pPr>
            <a:fld id="{1854F01D-038A-4AD0-BB30-FCFF24B1F3C9}" type="datetime1">
              <a:rPr lang="en-US" smtClean="0"/>
              <a:pPr>
                <a:defRPr/>
              </a:pPr>
              <a:t>11/16/17</a:t>
            </a:fld>
            <a:endParaRPr lang="en-US" dirty="0"/>
          </a:p>
        </p:txBody>
      </p:sp>
      <p:sp>
        <p:nvSpPr>
          <p:cNvPr id="11" name="Footer Placeholder 4"/>
          <p:cNvSpPr>
            <a:spLocks noGrp="1"/>
          </p:cNvSpPr>
          <p:nvPr>
            <p:ph type="ftr" sz="quarter" idx="17"/>
          </p:nvPr>
        </p:nvSpPr>
        <p:spPr>
          <a:xfrm>
            <a:off x="406400" y="6410848"/>
            <a:ext cx="4775200" cy="365760"/>
          </a:xfrm>
          <a:prstGeom prst="rect">
            <a:avLst/>
          </a:prstGeom>
        </p:spPr>
        <p:txBody>
          <a:bodyPr/>
          <a:lstStyle>
            <a:lvl1pPr>
              <a:defRPr/>
            </a:lvl1pPr>
            <a:extLst/>
          </a:lstStyle>
          <a:p>
            <a:pPr>
              <a:defRPr/>
            </a:pPr>
            <a:endParaRPr lang="en-US" dirty="0"/>
          </a:p>
        </p:txBody>
      </p:sp>
      <p:sp>
        <p:nvSpPr>
          <p:cNvPr id="14" name="Slide Number Placeholder 5"/>
          <p:cNvSpPr>
            <a:spLocks noGrp="1"/>
          </p:cNvSpPr>
          <p:nvPr>
            <p:ph type="sldNum" sz="quarter" idx="18"/>
          </p:nvPr>
        </p:nvSpPr>
        <p:spPr>
          <a:xfrm>
            <a:off x="5791200" y="1040175"/>
            <a:ext cx="609600" cy="441325"/>
          </a:xfrm>
          <a:prstGeom prst="rect">
            <a:avLst/>
          </a:prstGeom>
        </p:spPr>
        <p:txBody>
          <a:bodyPr/>
          <a:lstStyle>
            <a:lvl1pPr>
              <a:defRPr/>
            </a:lvl1pPr>
            <a:extLst/>
          </a:lstStyle>
          <a:p>
            <a:pPr>
              <a:defRPr/>
            </a:pPr>
            <a:fld id="{AE4BB671-9FF8-40D7-8094-CE7E35F54420}" type="slidenum">
              <a:rPr lang="en-US"/>
              <a:pPr>
                <a:defRPr/>
              </a:pPr>
              <a:t>‹#›</a:t>
            </a:fld>
            <a:endParaRPr lang="en-US" dirty="0"/>
          </a:p>
        </p:txBody>
      </p:sp>
    </p:spTree>
    <p:extLst>
      <p:ext uri="{BB962C8B-B14F-4D97-AF65-F5344CB8AC3E}">
        <p14:creationId xmlns:p14="http://schemas.microsoft.com/office/powerpoint/2010/main" val="393132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1562"/>
            <a:ext cx="9144000" cy="2387600"/>
          </a:xfrm>
        </p:spPr>
        <p:txBody>
          <a:bodyPr anchor="ctr">
            <a:normAutofit/>
          </a:bodyPr>
          <a:lstStyle>
            <a:lvl1pPr algn="ctr">
              <a:defRPr sz="6445">
                <a:solidFill>
                  <a:srgbClr val="333399"/>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6" name="Slide Number Placeholder 5"/>
          <p:cNvSpPr>
            <a:spLocks noGrp="1"/>
          </p:cNvSpPr>
          <p:nvPr>
            <p:ph type="sldNum" sz="quarter" idx="12"/>
          </p:nvPr>
        </p:nvSpPr>
        <p:spPr/>
        <p:txBody>
          <a:bodyPr/>
          <a:lstStyle/>
          <a:p>
            <a:fld id="{217DB12F-0E3E-4749-A183-DAE509AF163D}" type="slidenum">
              <a:rPr lang="en-US" smtClean="0"/>
              <a:pPr/>
              <a:t>‹#›</a:t>
            </a:fld>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49471"/>
          <a:stretch/>
        </p:blipFill>
        <p:spPr>
          <a:xfrm>
            <a:off x="0" y="5642388"/>
            <a:ext cx="12192000" cy="131086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90" r="2388" b="40514"/>
          <a:stretch/>
        </p:blipFill>
        <p:spPr>
          <a:xfrm rot="10800000">
            <a:off x="-19007" y="-104489"/>
            <a:ext cx="12229681" cy="2396275"/>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7" r="2455" b="40168"/>
          <a:stretch/>
        </p:blipFill>
        <p:spPr>
          <a:xfrm>
            <a:off x="-19004" y="4434757"/>
            <a:ext cx="12239182" cy="2433006"/>
          </a:xfrm>
          <a:prstGeom prst="rect">
            <a:avLst/>
          </a:prstGeom>
        </p:spPr>
      </p:pic>
    </p:spTree>
    <p:extLst>
      <p:ext uri="{BB962C8B-B14F-4D97-AF65-F5344CB8AC3E}">
        <p14:creationId xmlns:p14="http://schemas.microsoft.com/office/powerpoint/2010/main" val="41704859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00140"/>
            <a:ext cx="10515601" cy="4442916"/>
          </a:xfrm>
        </p:spPr>
        <p:txBody>
          <a:bodyPr/>
          <a:lstStyle>
            <a:lvl1pPr>
              <a:lnSpc>
                <a:spcPct val="150000"/>
              </a:lnSpc>
              <a:defRPr sz="2539"/>
            </a:lvl1pPr>
            <a:lvl2pPr>
              <a:lnSpc>
                <a:spcPct val="150000"/>
              </a:lnSpc>
              <a:defRPr sz="2344"/>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6" name="Slide Number Placeholder 5"/>
          <p:cNvSpPr>
            <a:spLocks noGrp="1"/>
          </p:cNvSpPr>
          <p:nvPr>
            <p:ph type="sldNum" sz="quarter" idx="12"/>
          </p:nvPr>
        </p:nvSpPr>
        <p:spPr/>
        <p:txBody>
          <a:bodyPr/>
          <a:lstStyle/>
          <a:p>
            <a:fld id="{217DB12F-0E3E-4749-A183-DAE509AF163D}" type="slidenum">
              <a:rPr lang="en-US" smtClean="0"/>
              <a:pPr/>
              <a:t>‹#›</a:t>
            </a:fld>
            <a:endParaRPr lang="en-US" dirty="0"/>
          </a:p>
        </p:txBody>
      </p:sp>
      <p:sp>
        <p:nvSpPr>
          <p:cNvPr id="7" name="Title 1"/>
          <p:cNvSpPr>
            <a:spLocks noGrp="1"/>
          </p:cNvSpPr>
          <p:nvPr>
            <p:ph type="title"/>
          </p:nvPr>
        </p:nvSpPr>
        <p:spPr>
          <a:xfrm>
            <a:off x="838199" y="113290"/>
            <a:ext cx="10515601" cy="1004517"/>
          </a:xfrm>
        </p:spPr>
        <p:txBody>
          <a:bodyPr>
            <a:normAutofit/>
          </a:bodyPr>
          <a:lstStyle>
            <a:lvl1pPr>
              <a:defRPr sz="3906">
                <a:solidFill>
                  <a:srgbClr val="3333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60493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07679"/>
            <a:ext cx="5080193" cy="4297102"/>
          </a:xfrm>
        </p:spPr>
        <p:txBody>
          <a:bodyPr/>
          <a:lstStyle>
            <a:lvl1pPr>
              <a:lnSpc>
                <a:spcPct val="150000"/>
              </a:lnSpc>
              <a:defRPr sz="2539"/>
            </a:lvl1pPr>
            <a:lvl2pPr>
              <a:lnSpc>
                <a:spcPct val="150000"/>
              </a:lnSpc>
              <a:defRPr/>
            </a:lvl2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6248772" y="1707678"/>
            <a:ext cx="5105028" cy="4297103"/>
          </a:xfrm>
        </p:spPr>
        <p:txBody>
          <a:bodyPr/>
          <a:lstStyle>
            <a:lvl1pPr>
              <a:lnSpc>
                <a:spcPct val="150000"/>
              </a:lnSpc>
              <a:defRPr sz="2539"/>
            </a:lvl1pPr>
            <a:lvl2pPr>
              <a:lnSpc>
                <a:spcPct val="150000"/>
              </a:lnSpc>
              <a:defRPr/>
            </a:lvl2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7" name="Slide Number Placeholder 6"/>
          <p:cNvSpPr>
            <a:spLocks noGrp="1"/>
          </p:cNvSpPr>
          <p:nvPr>
            <p:ph type="sldNum" sz="quarter" idx="12"/>
          </p:nvPr>
        </p:nvSpPr>
        <p:spPr/>
        <p:txBody>
          <a:bodyPr/>
          <a:lstStyle/>
          <a:p>
            <a:fld id="{217DB12F-0E3E-4749-A183-DAE509AF163D}" type="slidenum">
              <a:rPr lang="en-US" smtClean="0"/>
              <a:pPr/>
              <a:t>‹#›</a:t>
            </a:fld>
            <a:endParaRPr lang="en-US" dirty="0"/>
          </a:p>
        </p:txBody>
      </p:sp>
      <p:sp>
        <p:nvSpPr>
          <p:cNvPr id="8" name="Title 1"/>
          <p:cNvSpPr>
            <a:spLocks noGrp="1"/>
          </p:cNvSpPr>
          <p:nvPr>
            <p:ph type="title"/>
          </p:nvPr>
        </p:nvSpPr>
        <p:spPr>
          <a:xfrm>
            <a:off x="838199" y="535744"/>
            <a:ext cx="10515601" cy="1004517"/>
          </a:xfrm>
        </p:spPr>
        <p:txBody>
          <a:bodyPr>
            <a:normAutofit/>
          </a:bodyPr>
          <a:lstStyle>
            <a:lvl1pPr>
              <a:defRPr sz="3906">
                <a:solidFill>
                  <a:srgbClr val="3333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852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917" y="1685357"/>
            <a:ext cx="5260659" cy="708105"/>
          </a:xfrm>
        </p:spPr>
        <p:txBody>
          <a:bodyPr anchor="ctr">
            <a:normAutofit/>
          </a:bodyPr>
          <a:lstStyle>
            <a:lvl1pPr marL="0" indent="0">
              <a:buNone/>
              <a:defRPr sz="2734" b="1"/>
            </a:lvl1pPr>
            <a:lvl2pPr marL="457037" indent="0">
              <a:buNone/>
              <a:defRPr sz="1999" b="1"/>
            </a:lvl2pPr>
            <a:lvl3pPr marL="914073" indent="0">
              <a:buNone/>
              <a:defRPr sz="1800" b="1"/>
            </a:lvl3pPr>
            <a:lvl4pPr marL="1371110" indent="0">
              <a:buNone/>
              <a:defRPr sz="1600" b="1"/>
            </a:lvl4pPr>
            <a:lvl5pPr marL="1828148" indent="0">
              <a:buNone/>
              <a:defRPr sz="1600" b="1"/>
            </a:lvl5pPr>
            <a:lvl6pPr marL="2285184" indent="0">
              <a:buNone/>
              <a:defRPr sz="1600" b="1"/>
            </a:lvl6pPr>
            <a:lvl7pPr marL="2742221" indent="0">
              <a:buNone/>
              <a:defRPr sz="1600" b="1"/>
            </a:lvl7pPr>
            <a:lvl8pPr marL="3199257" indent="0">
              <a:buNone/>
              <a:defRPr sz="1600" b="1"/>
            </a:lvl8pPr>
            <a:lvl9pPr marL="365629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6917" y="2533616"/>
            <a:ext cx="5260659" cy="3504649"/>
          </a:xfrm>
        </p:spPr>
        <p:txBody>
          <a:bodyPr/>
          <a:lstStyle>
            <a:lvl1pPr>
              <a:lnSpc>
                <a:spcPct val="150000"/>
              </a:lnSpc>
              <a:defRPr sz="2539"/>
            </a:lvl1pPr>
            <a:lvl2pPr>
              <a:lnSpc>
                <a:spcPct val="150000"/>
              </a:lnSpc>
              <a:defRPr/>
            </a:lvl2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6172200" y="1685357"/>
            <a:ext cx="5283504" cy="708105"/>
          </a:xfrm>
        </p:spPr>
        <p:txBody>
          <a:bodyPr anchor="ctr">
            <a:normAutofit/>
          </a:bodyPr>
          <a:lstStyle>
            <a:lvl1pPr marL="0" indent="0">
              <a:buNone/>
              <a:defRPr sz="2734" b="1"/>
            </a:lvl1pPr>
            <a:lvl2pPr marL="457037" indent="0">
              <a:buNone/>
              <a:defRPr sz="1999" b="1"/>
            </a:lvl2pPr>
            <a:lvl3pPr marL="914073" indent="0">
              <a:buNone/>
              <a:defRPr sz="1800" b="1"/>
            </a:lvl3pPr>
            <a:lvl4pPr marL="1371110" indent="0">
              <a:buNone/>
              <a:defRPr sz="1600" b="1"/>
            </a:lvl4pPr>
            <a:lvl5pPr marL="1828148" indent="0">
              <a:buNone/>
              <a:defRPr sz="1600" b="1"/>
            </a:lvl5pPr>
            <a:lvl6pPr marL="2285184" indent="0">
              <a:buNone/>
              <a:defRPr sz="1600" b="1"/>
            </a:lvl6pPr>
            <a:lvl7pPr marL="2742221" indent="0">
              <a:buNone/>
              <a:defRPr sz="1600" b="1"/>
            </a:lvl7pPr>
            <a:lvl8pPr marL="3199257" indent="0">
              <a:buNone/>
              <a:defRPr sz="1600" b="1"/>
            </a:lvl8pPr>
            <a:lvl9pPr marL="365629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33616"/>
            <a:ext cx="5283504" cy="3504650"/>
          </a:xfrm>
        </p:spPr>
        <p:txBody>
          <a:bodyPr/>
          <a:lstStyle>
            <a:lvl1pPr>
              <a:lnSpc>
                <a:spcPct val="150000"/>
              </a:lnSpc>
              <a:defRPr sz="2539"/>
            </a:lvl1pPr>
            <a:lvl2pPr>
              <a:lnSpc>
                <a:spcPct val="150000"/>
              </a:lnSpc>
              <a:defRPr/>
            </a:lvl2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9" name="Slide Number Placeholder 8"/>
          <p:cNvSpPr>
            <a:spLocks noGrp="1"/>
          </p:cNvSpPr>
          <p:nvPr>
            <p:ph type="sldNum" sz="quarter" idx="12"/>
          </p:nvPr>
        </p:nvSpPr>
        <p:spPr/>
        <p:txBody>
          <a:bodyPr/>
          <a:lstStyle/>
          <a:p>
            <a:fld id="{217DB12F-0E3E-4749-A183-DAE509AF163D}" type="slidenum">
              <a:rPr lang="en-US" smtClean="0"/>
              <a:pPr/>
              <a:t>‹#›</a:t>
            </a:fld>
            <a:endParaRPr lang="en-US" dirty="0"/>
          </a:p>
        </p:txBody>
      </p:sp>
      <p:sp>
        <p:nvSpPr>
          <p:cNvPr id="11" name="Title 1"/>
          <p:cNvSpPr>
            <a:spLocks noGrp="1"/>
          </p:cNvSpPr>
          <p:nvPr>
            <p:ph type="title"/>
          </p:nvPr>
        </p:nvSpPr>
        <p:spPr>
          <a:xfrm>
            <a:off x="838199" y="535744"/>
            <a:ext cx="10515601" cy="1004517"/>
          </a:xfrm>
        </p:spPr>
        <p:txBody>
          <a:bodyPr>
            <a:normAutofit/>
          </a:bodyPr>
          <a:lstStyle>
            <a:lvl1pPr>
              <a:defRPr sz="3906">
                <a:solidFill>
                  <a:srgbClr val="3333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17752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5" name="Slide Number Placeholder 4"/>
          <p:cNvSpPr>
            <a:spLocks noGrp="1"/>
          </p:cNvSpPr>
          <p:nvPr>
            <p:ph type="sldNum" sz="quarter" idx="12"/>
          </p:nvPr>
        </p:nvSpPr>
        <p:spPr/>
        <p:txBody>
          <a:bodyPr/>
          <a:lstStyle/>
          <a:p>
            <a:fld id="{217DB12F-0E3E-4749-A183-DAE509AF163D}" type="slidenum">
              <a:rPr lang="en-US" smtClean="0"/>
              <a:pPr/>
              <a:t>‹#›</a:t>
            </a:fld>
            <a:endParaRPr lang="en-US" dirty="0"/>
          </a:p>
        </p:txBody>
      </p:sp>
      <p:sp>
        <p:nvSpPr>
          <p:cNvPr id="7" name="Title 1"/>
          <p:cNvSpPr>
            <a:spLocks noGrp="1"/>
          </p:cNvSpPr>
          <p:nvPr>
            <p:ph type="title"/>
          </p:nvPr>
        </p:nvSpPr>
        <p:spPr>
          <a:xfrm>
            <a:off x="838199" y="535744"/>
            <a:ext cx="10515601" cy="1004517"/>
          </a:xfrm>
        </p:spPr>
        <p:txBody>
          <a:bodyPr>
            <a:normAutofit/>
          </a:bodyPr>
          <a:lstStyle>
            <a:lvl1pPr>
              <a:defRPr sz="3906">
                <a:solidFill>
                  <a:srgbClr val="333399"/>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49471"/>
          <a:stretch/>
        </p:blipFill>
        <p:spPr>
          <a:xfrm>
            <a:off x="0" y="5642388"/>
            <a:ext cx="12192000" cy="1310863"/>
          </a:xfrm>
          <a:prstGeom prst="rect">
            <a:avLst/>
          </a:prstGeom>
        </p:spPr>
      </p:pic>
    </p:spTree>
    <p:extLst>
      <p:ext uri="{BB962C8B-B14F-4D97-AF65-F5344CB8AC3E}">
        <p14:creationId xmlns:p14="http://schemas.microsoft.com/office/powerpoint/2010/main" val="42522819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4" name="Slide Number Placeholder 3"/>
          <p:cNvSpPr>
            <a:spLocks noGrp="1"/>
          </p:cNvSpPr>
          <p:nvPr>
            <p:ph type="sldNum" sz="quarter" idx="12"/>
          </p:nvPr>
        </p:nvSpPr>
        <p:spPr/>
        <p:txBody>
          <a:bodyPr/>
          <a:lstStyle/>
          <a:p>
            <a:fld id="{217DB12F-0E3E-4749-A183-DAE509AF163D}" type="slidenum">
              <a:rPr lang="en-US" smtClean="0"/>
              <a:pPr/>
              <a:t>‹#›</a:t>
            </a:fld>
            <a:endParaRPr lang="en-US" dirty="0"/>
          </a:p>
        </p:txBody>
      </p:sp>
    </p:spTree>
    <p:extLst>
      <p:ext uri="{BB962C8B-B14F-4D97-AF65-F5344CB8AC3E}">
        <p14:creationId xmlns:p14="http://schemas.microsoft.com/office/powerpoint/2010/main" val="36981680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651873"/>
            <a:ext cx="6170612" cy="4209178"/>
          </a:xfrm>
        </p:spPr>
        <p:txBody>
          <a:bodyPr anchor="t"/>
          <a:lstStyle>
            <a:lvl1pPr marL="0" indent="0">
              <a:buNone/>
              <a:defRPr sz="3199"/>
            </a:lvl1pPr>
            <a:lvl2pPr marL="457037" indent="0">
              <a:buNone/>
              <a:defRPr sz="2799"/>
            </a:lvl2pPr>
            <a:lvl3pPr marL="914073" indent="0">
              <a:buNone/>
              <a:defRPr sz="2399"/>
            </a:lvl3pPr>
            <a:lvl4pPr marL="1371110" indent="0">
              <a:buNone/>
              <a:defRPr sz="1999"/>
            </a:lvl4pPr>
            <a:lvl5pPr marL="1828148" indent="0">
              <a:buNone/>
              <a:defRPr sz="1999"/>
            </a:lvl5pPr>
            <a:lvl6pPr marL="2285184" indent="0">
              <a:buNone/>
              <a:defRPr sz="1999"/>
            </a:lvl6pPr>
            <a:lvl7pPr marL="2742221" indent="0">
              <a:buNone/>
              <a:defRPr sz="1999"/>
            </a:lvl7pPr>
            <a:lvl8pPr marL="3199257" indent="0">
              <a:buNone/>
              <a:defRPr sz="1999"/>
            </a:lvl8pPr>
            <a:lvl9pPr marL="3656294" indent="0">
              <a:buNone/>
              <a:defRPr sz="1999"/>
            </a:lvl9pPr>
          </a:lstStyle>
          <a:p>
            <a:r>
              <a:rPr lang="en-US" dirty="0" smtClean="0"/>
              <a:t>Click icon to add picture</a:t>
            </a:r>
            <a:endParaRPr lang="en-US" dirty="0"/>
          </a:p>
        </p:txBody>
      </p:sp>
      <p:sp>
        <p:nvSpPr>
          <p:cNvPr id="4" name="Text Placeholder 3"/>
          <p:cNvSpPr>
            <a:spLocks noGrp="1"/>
          </p:cNvSpPr>
          <p:nvPr>
            <p:ph type="body" sz="half" idx="2"/>
          </p:nvPr>
        </p:nvSpPr>
        <p:spPr>
          <a:xfrm>
            <a:off x="838199" y="1651873"/>
            <a:ext cx="3933827" cy="4217115"/>
          </a:xfrm>
        </p:spPr>
        <p:txBody>
          <a:bodyPr/>
          <a:lstStyle>
            <a:lvl1pPr marL="0" indent="0">
              <a:buNone/>
              <a:defRPr sz="2344"/>
            </a:lvl1pPr>
            <a:lvl2pPr marL="457037" indent="0">
              <a:buNone/>
              <a:defRPr sz="1399"/>
            </a:lvl2pPr>
            <a:lvl3pPr marL="914073" indent="0">
              <a:buNone/>
              <a:defRPr sz="1199"/>
            </a:lvl3pPr>
            <a:lvl4pPr marL="1371110" indent="0">
              <a:buNone/>
              <a:defRPr sz="1000"/>
            </a:lvl4pPr>
            <a:lvl5pPr marL="1828148" indent="0">
              <a:buNone/>
              <a:defRPr sz="1000"/>
            </a:lvl5pPr>
            <a:lvl6pPr marL="2285184" indent="0">
              <a:buNone/>
              <a:defRPr sz="1000"/>
            </a:lvl6pPr>
            <a:lvl7pPr marL="2742221" indent="0">
              <a:buNone/>
              <a:defRPr sz="1000"/>
            </a:lvl7pPr>
            <a:lvl8pPr marL="3199257" indent="0">
              <a:buNone/>
              <a:defRPr sz="1000"/>
            </a:lvl8pPr>
            <a:lvl9pPr marL="3656294"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7" name="Slide Number Placeholder 6"/>
          <p:cNvSpPr>
            <a:spLocks noGrp="1"/>
          </p:cNvSpPr>
          <p:nvPr>
            <p:ph type="sldNum" sz="quarter" idx="12"/>
          </p:nvPr>
        </p:nvSpPr>
        <p:spPr/>
        <p:txBody>
          <a:bodyPr/>
          <a:lstStyle/>
          <a:p>
            <a:fld id="{217DB12F-0E3E-4749-A183-DAE509AF163D}" type="slidenum">
              <a:rPr lang="en-US" smtClean="0"/>
              <a:pPr/>
              <a:t>‹#›</a:t>
            </a:fld>
            <a:endParaRPr lang="en-US" dirty="0"/>
          </a:p>
        </p:txBody>
      </p:sp>
      <p:sp>
        <p:nvSpPr>
          <p:cNvPr id="9" name="Title 1"/>
          <p:cNvSpPr>
            <a:spLocks noGrp="1"/>
          </p:cNvSpPr>
          <p:nvPr>
            <p:ph type="title"/>
          </p:nvPr>
        </p:nvSpPr>
        <p:spPr>
          <a:xfrm>
            <a:off x="838199" y="535744"/>
            <a:ext cx="10515601" cy="1004517"/>
          </a:xfrm>
        </p:spPr>
        <p:txBody>
          <a:bodyPr>
            <a:normAutofit/>
          </a:bodyPr>
          <a:lstStyle>
            <a:lvl1pPr>
              <a:defRPr sz="3906">
                <a:solidFill>
                  <a:srgbClr val="3333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90514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p15:clr>
            <a:srgbClr val="FBAE40"/>
          </p15:clr>
        </p15:guide>
        <p15:guide id="2" pos="78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515601" cy="4579304"/>
          </a:xfrm>
        </p:spPr>
        <p:txBody>
          <a:bodyPr/>
          <a:lstStyle>
            <a:lvl1pPr>
              <a:lnSpc>
                <a:spcPct val="150000"/>
              </a:lnSpc>
              <a:defRPr sz="2800"/>
            </a:lvl1pPr>
            <a:lvl2pPr>
              <a:lnSpc>
                <a:spcPct val="150000"/>
              </a:lnSpc>
              <a:defRPr sz="2600"/>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6" name="Slide Number Placeholder 5"/>
          <p:cNvSpPr>
            <a:spLocks noGrp="1"/>
          </p:cNvSpPr>
          <p:nvPr>
            <p:ph type="sldNum" sz="quarter" idx="12"/>
          </p:nvPr>
        </p:nvSpPr>
        <p:spPr/>
        <p:txBody>
          <a:bodyPr/>
          <a:lstStyle>
            <a:lvl1pPr>
              <a:defRPr sz="1200"/>
            </a:lvl1pPr>
          </a:lstStyle>
          <a:p>
            <a:fld id="{217DB12F-0E3E-4749-A183-DAE509AF163D}" type="slidenum">
              <a:rPr lang="en-US" smtClean="0"/>
              <a:pPr/>
              <a:t>‹#›</a:t>
            </a:fld>
            <a:endParaRPr lang="en-US" dirty="0"/>
          </a:p>
        </p:txBody>
      </p:sp>
      <p:sp>
        <p:nvSpPr>
          <p:cNvPr id="7" name="Title 1"/>
          <p:cNvSpPr>
            <a:spLocks noGrp="1"/>
          </p:cNvSpPr>
          <p:nvPr>
            <p:ph type="title"/>
          </p:nvPr>
        </p:nvSpPr>
        <p:spPr>
          <a:xfrm>
            <a:off x="838200" y="228600"/>
            <a:ext cx="10515601" cy="1004517"/>
          </a:xfrm>
        </p:spPr>
        <p:txBody>
          <a:bodyPr>
            <a:normAutofit/>
          </a:bodyPr>
          <a:lstStyle>
            <a:lvl1pPr>
              <a:defRPr sz="4000">
                <a:solidFill>
                  <a:srgbClr val="33339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2353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707679"/>
            <a:ext cx="5080193" cy="4297102"/>
          </a:xfrm>
        </p:spPr>
        <p:txBody>
          <a:bodyPr/>
          <a:lstStyle>
            <a:lvl1pPr>
              <a:lnSpc>
                <a:spcPct val="150000"/>
              </a:lnSpc>
              <a:defRPr sz="1905"/>
            </a:lvl1pPr>
            <a:lvl2pPr>
              <a:lnSpc>
                <a:spcPct val="150000"/>
              </a:lnSpc>
              <a:defRPr/>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6248773" y="1707679"/>
            <a:ext cx="5105028" cy="4297103"/>
          </a:xfrm>
        </p:spPr>
        <p:txBody>
          <a:bodyPr/>
          <a:lstStyle>
            <a:lvl1pPr>
              <a:lnSpc>
                <a:spcPct val="150000"/>
              </a:lnSpc>
              <a:defRPr sz="1905"/>
            </a:lvl1pPr>
            <a:lvl2pPr>
              <a:lnSpc>
                <a:spcPct val="150000"/>
              </a:lnSpc>
              <a:defRPr/>
            </a:lvl2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7" name="Slide Number Placeholder 6"/>
          <p:cNvSpPr>
            <a:spLocks noGrp="1"/>
          </p:cNvSpPr>
          <p:nvPr>
            <p:ph type="sldNum" sz="quarter" idx="12"/>
          </p:nvPr>
        </p:nvSpPr>
        <p:spPr/>
        <p:txBody>
          <a:bodyPr/>
          <a:lstStyle/>
          <a:p>
            <a:fld id="{217DB12F-0E3E-4749-A183-DAE509AF163D}" type="slidenum">
              <a:rPr lang="en-US" smtClean="0"/>
              <a:pPr/>
              <a:t>‹#›</a:t>
            </a:fld>
            <a:endParaRPr lang="en-US" dirty="0"/>
          </a:p>
        </p:txBody>
      </p:sp>
      <p:sp>
        <p:nvSpPr>
          <p:cNvPr id="8" name="Title 1"/>
          <p:cNvSpPr>
            <a:spLocks noGrp="1"/>
          </p:cNvSpPr>
          <p:nvPr>
            <p:ph type="title"/>
          </p:nvPr>
        </p:nvSpPr>
        <p:spPr>
          <a:xfrm>
            <a:off x="838200" y="535745"/>
            <a:ext cx="10515601" cy="1004517"/>
          </a:xfrm>
        </p:spPr>
        <p:txBody>
          <a:bodyPr>
            <a:normAutofit/>
          </a:bodyPr>
          <a:lstStyle>
            <a:lvl1pPr>
              <a:defRPr sz="2930">
                <a:solidFill>
                  <a:srgbClr val="333399"/>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27740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917" y="1685357"/>
            <a:ext cx="5260660" cy="708105"/>
          </a:xfrm>
        </p:spPr>
        <p:txBody>
          <a:bodyPr anchor="ctr">
            <a:normAutofit/>
          </a:bodyPr>
          <a:lstStyle>
            <a:lvl1pPr marL="0" indent="0">
              <a:buNone/>
              <a:defRPr sz="2051" b="1"/>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36917" y="2533617"/>
            <a:ext cx="5260660" cy="3504649"/>
          </a:xfrm>
        </p:spPr>
        <p:txBody>
          <a:bodyPr/>
          <a:lstStyle>
            <a:lvl1pPr>
              <a:lnSpc>
                <a:spcPct val="150000"/>
              </a:lnSpc>
              <a:defRPr sz="1905"/>
            </a:lvl1pPr>
            <a:lvl2pPr>
              <a:lnSpc>
                <a:spcPct val="150000"/>
              </a:lnSpc>
              <a:defRPr/>
            </a:lvl2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172200" y="1685357"/>
            <a:ext cx="5283504" cy="708105"/>
          </a:xfrm>
        </p:spPr>
        <p:txBody>
          <a:bodyPr anchor="ctr">
            <a:normAutofit/>
          </a:bodyPr>
          <a:lstStyle>
            <a:lvl1pPr marL="0" indent="0">
              <a:buNone/>
              <a:defRPr sz="2051" b="1"/>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33616"/>
            <a:ext cx="5283504" cy="3504650"/>
          </a:xfrm>
        </p:spPr>
        <p:txBody>
          <a:bodyPr/>
          <a:lstStyle>
            <a:lvl1pPr>
              <a:lnSpc>
                <a:spcPct val="150000"/>
              </a:lnSpc>
              <a:defRPr sz="1905"/>
            </a:lvl1pPr>
            <a:lvl2pPr>
              <a:lnSpc>
                <a:spcPct val="150000"/>
              </a:lnSpc>
              <a:defRPr/>
            </a:lvl2pPr>
          </a:lstStyle>
          <a:p>
            <a:pPr lvl="0"/>
            <a:r>
              <a:rPr lang="en-US" smtClean="0"/>
              <a:t>Click to edit Master text styles</a:t>
            </a:r>
          </a:p>
          <a:p>
            <a:pPr lvl="1"/>
            <a:r>
              <a:rPr lang="en-US" smtClean="0"/>
              <a:t>Second level</a:t>
            </a:r>
          </a:p>
        </p:txBody>
      </p:sp>
      <p:sp>
        <p:nvSpPr>
          <p:cNvPr id="7" name="Date Placeholder 6"/>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9" name="Slide Number Placeholder 8"/>
          <p:cNvSpPr>
            <a:spLocks noGrp="1"/>
          </p:cNvSpPr>
          <p:nvPr>
            <p:ph type="sldNum" sz="quarter" idx="12"/>
          </p:nvPr>
        </p:nvSpPr>
        <p:spPr/>
        <p:txBody>
          <a:bodyPr/>
          <a:lstStyle/>
          <a:p>
            <a:fld id="{217DB12F-0E3E-4749-A183-DAE509AF163D}" type="slidenum">
              <a:rPr lang="en-US" smtClean="0"/>
              <a:pPr/>
              <a:t>‹#›</a:t>
            </a:fld>
            <a:endParaRPr lang="en-US" dirty="0"/>
          </a:p>
        </p:txBody>
      </p:sp>
      <p:sp>
        <p:nvSpPr>
          <p:cNvPr id="11" name="Title 1"/>
          <p:cNvSpPr>
            <a:spLocks noGrp="1"/>
          </p:cNvSpPr>
          <p:nvPr>
            <p:ph type="title"/>
          </p:nvPr>
        </p:nvSpPr>
        <p:spPr>
          <a:xfrm>
            <a:off x="838200" y="535745"/>
            <a:ext cx="10515601" cy="1004517"/>
          </a:xfrm>
        </p:spPr>
        <p:txBody>
          <a:bodyPr>
            <a:normAutofit/>
          </a:bodyPr>
          <a:lstStyle>
            <a:lvl1pPr>
              <a:defRPr sz="2930">
                <a:solidFill>
                  <a:srgbClr val="333399"/>
                </a:solidFill>
              </a:defRPr>
            </a:lvl1pPr>
          </a:lstStyle>
          <a:p>
            <a:r>
              <a:rPr lang="en-US" smtClean="0"/>
              <a:t>Click to edit Master title style</a:t>
            </a:r>
            <a:endParaRPr lang="en-US" dirty="0"/>
          </a:p>
        </p:txBody>
      </p:sp>
      <p:sp>
        <p:nvSpPr>
          <p:cNvPr id="10" name="Date Placeholder 13"/>
          <p:cNvSpPr txBox="1">
            <a:spLocks/>
          </p:cNvSpPr>
          <p:nvPr userDrawn="1"/>
        </p:nvSpPr>
        <p:spPr>
          <a:xfrm>
            <a:off x="7725664" y="6416040"/>
            <a:ext cx="4059936"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ACE125-1971-4BD0-B691-6E24B02E271C}" type="slidenum">
              <a:rPr kumimoji="0" lang="en-US" sz="14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680902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5" name="Slide Number Placeholder 4"/>
          <p:cNvSpPr>
            <a:spLocks noGrp="1"/>
          </p:cNvSpPr>
          <p:nvPr>
            <p:ph type="sldNum" sz="quarter" idx="12"/>
          </p:nvPr>
        </p:nvSpPr>
        <p:spPr/>
        <p:txBody>
          <a:bodyPr/>
          <a:lstStyle/>
          <a:p>
            <a:fld id="{217DB12F-0E3E-4749-A183-DAE509AF163D}" type="slidenum">
              <a:rPr lang="en-US" smtClean="0"/>
              <a:pPr/>
              <a:t>‹#›</a:t>
            </a:fld>
            <a:endParaRPr lang="en-US" dirty="0"/>
          </a:p>
        </p:txBody>
      </p:sp>
      <p:sp>
        <p:nvSpPr>
          <p:cNvPr id="7" name="Title 1"/>
          <p:cNvSpPr>
            <a:spLocks noGrp="1"/>
          </p:cNvSpPr>
          <p:nvPr>
            <p:ph type="title"/>
          </p:nvPr>
        </p:nvSpPr>
        <p:spPr>
          <a:xfrm>
            <a:off x="838200" y="535745"/>
            <a:ext cx="10515601" cy="1004517"/>
          </a:xfrm>
        </p:spPr>
        <p:txBody>
          <a:bodyPr>
            <a:normAutofit/>
          </a:bodyPr>
          <a:lstStyle>
            <a:lvl1pPr>
              <a:defRPr sz="2930">
                <a:solidFill>
                  <a:srgbClr val="333399"/>
                </a:solidFill>
              </a:defRPr>
            </a:lvl1pPr>
          </a:lstStyle>
          <a:p>
            <a:r>
              <a:rPr lang="en-US" smtClean="0"/>
              <a:t>Click to edit Master title style</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49471"/>
          <a:stretch/>
        </p:blipFill>
        <p:spPr>
          <a:xfrm>
            <a:off x="0" y="5642389"/>
            <a:ext cx="12192000" cy="1310863"/>
          </a:xfrm>
          <a:prstGeom prst="rect">
            <a:avLst/>
          </a:prstGeom>
        </p:spPr>
      </p:pic>
    </p:spTree>
    <p:extLst>
      <p:ext uri="{BB962C8B-B14F-4D97-AF65-F5344CB8AC3E}">
        <p14:creationId xmlns:p14="http://schemas.microsoft.com/office/powerpoint/2010/main" val="13399740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4" name="Slide Number Placeholder 3"/>
          <p:cNvSpPr>
            <a:spLocks noGrp="1"/>
          </p:cNvSpPr>
          <p:nvPr>
            <p:ph type="sldNum" sz="quarter" idx="12"/>
          </p:nvPr>
        </p:nvSpPr>
        <p:spPr/>
        <p:txBody>
          <a:bodyPr/>
          <a:lstStyle/>
          <a:p>
            <a:fld id="{217DB12F-0E3E-4749-A183-DAE509AF163D}" type="slidenum">
              <a:rPr lang="en-US" smtClean="0"/>
              <a:pPr/>
              <a:t>‹#›</a:t>
            </a:fld>
            <a:endParaRPr lang="en-US" dirty="0"/>
          </a:p>
        </p:txBody>
      </p:sp>
    </p:spTree>
    <p:extLst>
      <p:ext uri="{BB962C8B-B14F-4D97-AF65-F5344CB8AC3E}">
        <p14:creationId xmlns:p14="http://schemas.microsoft.com/office/powerpoint/2010/main" val="42587547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9" y="1651873"/>
            <a:ext cx="6170612" cy="4209178"/>
          </a:xfrm>
        </p:spPr>
        <p:txBody>
          <a:bodyPr anchor="t"/>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3"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8199" y="1651874"/>
            <a:ext cx="3933828" cy="4217115"/>
          </a:xfrm>
        </p:spPr>
        <p:txBody>
          <a:bodyPr/>
          <a:lstStyle>
            <a:lvl1pPr marL="0" indent="0">
              <a:buNone/>
              <a:defRPr sz="1758"/>
            </a:lvl1pPr>
            <a:lvl2pPr marL="342883" indent="0">
              <a:buNone/>
              <a:defRPr sz="1050"/>
            </a:lvl2pPr>
            <a:lvl3pPr marL="685766" indent="0">
              <a:buNone/>
              <a:defRPr sz="900"/>
            </a:lvl3pPr>
            <a:lvl4pPr marL="1028649" indent="0">
              <a:buNone/>
              <a:defRPr sz="750"/>
            </a:lvl4pPr>
            <a:lvl5pPr marL="1371532" indent="0">
              <a:buNone/>
              <a:defRPr sz="750"/>
            </a:lvl5pPr>
            <a:lvl6pPr marL="1714414" indent="0">
              <a:buNone/>
              <a:defRPr sz="750"/>
            </a:lvl6pPr>
            <a:lvl7pPr marL="2057298" indent="0">
              <a:buNone/>
              <a:defRPr sz="750"/>
            </a:lvl7pPr>
            <a:lvl8pPr marL="2400180" indent="0">
              <a:buNone/>
              <a:defRPr sz="750"/>
            </a:lvl8pPr>
            <a:lvl9pPr marL="2743063"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1933D-B3FE-477A-98EB-68AE3498B6E7}" type="datetimeFigureOut">
              <a:rPr lang="en-US" smtClean="0"/>
              <a:pPr/>
              <a:t>11/16/17</a:t>
            </a:fld>
            <a:endParaRPr lang="en-US" dirty="0"/>
          </a:p>
        </p:txBody>
      </p:sp>
      <p:sp>
        <p:nvSpPr>
          <p:cNvPr id="7" name="Slide Number Placeholder 6"/>
          <p:cNvSpPr>
            <a:spLocks noGrp="1"/>
          </p:cNvSpPr>
          <p:nvPr>
            <p:ph type="sldNum" sz="quarter" idx="12"/>
          </p:nvPr>
        </p:nvSpPr>
        <p:spPr/>
        <p:txBody>
          <a:bodyPr/>
          <a:lstStyle/>
          <a:p>
            <a:fld id="{217DB12F-0E3E-4749-A183-DAE509AF163D}" type="slidenum">
              <a:rPr lang="en-US" smtClean="0"/>
              <a:pPr/>
              <a:t>‹#›</a:t>
            </a:fld>
            <a:endParaRPr lang="en-US" dirty="0"/>
          </a:p>
        </p:txBody>
      </p:sp>
      <p:sp>
        <p:nvSpPr>
          <p:cNvPr id="9" name="Title 1"/>
          <p:cNvSpPr>
            <a:spLocks noGrp="1"/>
          </p:cNvSpPr>
          <p:nvPr>
            <p:ph type="title"/>
          </p:nvPr>
        </p:nvSpPr>
        <p:spPr>
          <a:xfrm>
            <a:off x="838200" y="535745"/>
            <a:ext cx="10515601" cy="1004517"/>
          </a:xfrm>
        </p:spPr>
        <p:txBody>
          <a:bodyPr>
            <a:normAutofit/>
          </a:bodyPr>
          <a:lstStyle>
            <a:lvl1pPr>
              <a:defRPr sz="2930">
                <a:solidFill>
                  <a:srgbClr val="333399"/>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184986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p15:clr>
            <a:srgbClr val="FBAE40"/>
          </p15:clr>
        </p15:guide>
        <p15:guide id="2" pos="104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Content Placeholder 4"/>
          <p:cNvSpPr>
            <a:spLocks noGrp="1"/>
          </p:cNvSpPr>
          <p:nvPr>
            <p:ph sz="quarter" idx="14"/>
          </p:nvPr>
        </p:nvSpPr>
        <p:spPr>
          <a:xfrm>
            <a:off x="609600" y="22860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5"/>
          <p:cNvSpPr>
            <a:spLocks noGrp="1"/>
          </p:cNvSpPr>
          <p:nvPr>
            <p:ph sz="quarter" idx="15"/>
          </p:nvPr>
        </p:nvSpPr>
        <p:spPr>
          <a:xfrm>
            <a:off x="6193368" y="22860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13832" y="14478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9" name="Text Placeholder 3"/>
          <p:cNvSpPr>
            <a:spLocks noGrp="1"/>
          </p:cNvSpPr>
          <p:nvPr>
            <p:ph type="body" sz="half" idx="3"/>
          </p:nvPr>
        </p:nvSpPr>
        <p:spPr>
          <a:xfrm>
            <a:off x="6197601" y="14478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10" name="Date Placeholder 3"/>
          <p:cNvSpPr>
            <a:spLocks noGrp="1"/>
          </p:cNvSpPr>
          <p:nvPr>
            <p:ph type="dt" sz="half" idx="16"/>
          </p:nvPr>
        </p:nvSpPr>
        <p:spPr>
          <a:xfrm>
            <a:off x="7721600" y="6404984"/>
            <a:ext cx="4059936" cy="365760"/>
          </a:xfrm>
          <a:prstGeom prst="rect">
            <a:avLst/>
          </a:prstGeom>
        </p:spPr>
        <p:txBody>
          <a:bodyPr/>
          <a:lstStyle>
            <a:lvl1pPr>
              <a:defRPr/>
            </a:lvl1pPr>
            <a:extLst/>
          </a:lstStyle>
          <a:p>
            <a:pPr>
              <a:defRPr/>
            </a:pPr>
            <a:fld id="{6E3E7F4B-26F9-4B29-A7AD-8663E5F7CE78}" type="datetime1">
              <a:rPr lang="en-US" smtClean="0"/>
              <a:pPr>
                <a:defRPr/>
              </a:pPr>
              <a:t>11/16/17</a:t>
            </a:fld>
            <a:endParaRPr lang="en-US" dirty="0"/>
          </a:p>
        </p:txBody>
      </p:sp>
      <p:sp>
        <p:nvSpPr>
          <p:cNvPr id="11" name="Footer Placeholder 4"/>
          <p:cNvSpPr>
            <a:spLocks noGrp="1"/>
          </p:cNvSpPr>
          <p:nvPr>
            <p:ph type="ftr" sz="quarter" idx="17"/>
          </p:nvPr>
        </p:nvSpPr>
        <p:spPr>
          <a:xfrm>
            <a:off x="406400" y="6410848"/>
            <a:ext cx="4775200" cy="365760"/>
          </a:xfrm>
          <a:prstGeom prst="rect">
            <a:avLst/>
          </a:prstGeom>
        </p:spPr>
        <p:txBody>
          <a:bodyPr/>
          <a:lstStyle>
            <a:lvl1pPr>
              <a:defRPr/>
            </a:lvl1pPr>
            <a:extLst/>
          </a:lstStyle>
          <a:p>
            <a:pPr>
              <a:defRPr/>
            </a:pPr>
            <a:endParaRPr lang="en-US" dirty="0"/>
          </a:p>
        </p:txBody>
      </p:sp>
      <p:sp>
        <p:nvSpPr>
          <p:cNvPr id="14" name="Slide Number Placeholder 5"/>
          <p:cNvSpPr>
            <a:spLocks noGrp="1"/>
          </p:cNvSpPr>
          <p:nvPr>
            <p:ph type="sldNum" sz="quarter" idx="18"/>
          </p:nvPr>
        </p:nvSpPr>
        <p:spPr>
          <a:xfrm>
            <a:off x="5791200" y="1040175"/>
            <a:ext cx="609600" cy="441325"/>
          </a:xfrm>
          <a:prstGeom prst="rect">
            <a:avLst/>
          </a:prstGeom>
        </p:spPr>
        <p:txBody>
          <a:bodyPr/>
          <a:lstStyle>
            <a:lvl1pPr>
              <a:defRPr/>
            </a:lvl1pPr>
            <a:extLst/>
          </a:lstStyle>
          <a:p>
            <a:pPr>
              <a:defRPr/>
            </a:pPr>
            <a:fld id="{C15DFBC6-2457-477E-9EF5-606F8414AAAA}" type="slidenum">
              <a:rPr lang="en-US"/>
              <a:pPr>
                <a:defRPr/>
              </a:pPr>
              <a:t>‹#›</a:t>
            </a:fld>
            <a:endParaRPr lang="en-US" dirty="0"/>
          </a:p>
        </p:txBody>
      </p:sp>
    </p:spTree>
    <p:extLst>
      <p:ext uri="{BB962C8B-B14F-4D97-AF65-F5344CB8AC3E}">
        <p14:creationId xmlns:p14="http://schemas.microsoft.com/office/powerpoint/2010/main" val="340186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Content Placeholder 4"/>
          <p:cNvSpPr>
            <a:spLocks noGrp="1"/>
          </p:cNvSpPr>
          <p:nvPr>
            <p:ph sz="quarter" idx="14"/>
          </p:nvPr>
        </p:nvSpPr>
        <p:spPr>
          <a:xfrm>
            <a:off x="609600" y="228600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5"/>
          <p:cNvSpPr>
            <a:spLocks noGrp="1"/>
          </p:cNvSpPr>
          <p:nvPr>
            <p:ph sz="quarter" idx="15"/>
          </p:nvPr>
        </p:nvSpPr>
        <p:spPr>
          <a:xfrm>
            <a:off x="6193368" y="228600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13832" y="14478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9" name="Text Placeholder 3"/>
          <p:cNvSpPr>
            <a:spLocks noGrp="1"/>
          </p:cNvSpPr>
          <p:nvPr>
            <p:ph type="body" sz="half" idx="3"/>
          </p:nvPr>
        </p:nvSpPr>
        <p:spPr>
          <a:xfrm>
            <a:off x="6197601" y="14478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10" name="Date Placeholder 3"/>
          <p:cNvSpPr>
            <a:spLocks noGrp="1"/>
          </p:cNvSpPr>
          <p:nvPr>
            <p:ph type="dt" sz="half" idx="16"/>
          </p:nvPr>
        </p:nvSpPr>
        <p:spPr>
          <a:xfrm>
            <a:off x="7721600" y="6404984"/>
            <a:ext cx="4059936" cy="365760"/>
          </a:xfrm>
          <a:prstGeom prst="rect">
            <a:avLst/>
          </a:prstGeom>
        </p:spPr>
        <p:txBody>
          <a:bodyPr/>
          <a:lstStyle>
            <a:lvl1pPr>
              <a:defRPr/>
            </a:lvl1pPr>
            <a:extLst/>
          </a:lstStyle>
          <a:p>
            <a:pPr>
              <a:defRPr/>
            </a:pPr>
            <a:fld id="{06F34EC6-8174-431E-90C7-52EF865B2F59}" type="datetime1">
              <a:rPr lang="en-US" smtClean="0"/>
              <a:pPr>
                <a:defRPr/>
              </a:pPr>
              <a:t>11/16/17</a:t>
            </a:fld>
            <a:endParaRPr lang="en-US" dirty="0"/>
          </a:p>
        </p:txBody>
      </p:sp>
      <p:sp>
        <p:nvSpPr>
          <p:cNvPr id="11" name="Footer Placeholder 4"/>
          <p:cNvSpPr>
            <a:spLocks noGrp="1"/>
          </p:cNvSpPr>
          <p:nvPr>
            <p:ph type="ftr" sz="quarter" idx="17"/>
          </p:nvPr>
        </p:nvSpPr>
        <p:spPr>
          <a:xfrm>
            <a:off x="406400" y="6410848"/>
            <a:ext cx="4775200" cy="365760"/>
          </a:xfrm>
          <a:prstGeom prst="rect">
            <a:avLst/>
          </a:prstGeom>
        </p:spPr>
        <p:txBody>
          <a:bodyPr/>
          <a:lstStyle>
            <a:lvl1pPr>
              <a:defRPr/>
            </a:lvl1pPr>
            <a:extLst/>
          </a:lstStyle>
          <a:p>
            <a:pPr>
              <a:defRPr/>
            </a:pPr>
            <a:endParaRPr lang="en-US" dirty="0"/>
          </a:p>
        </p:txBody>
      </p:sp>
      <p:sp>
        <p:nvSpPr>
          <p:cNvPr id="14" name="Slide Number Placeholder 5"/>
          <p:cNvSpPr>
            <a:spLocks noGrp="1"/>
          </p:cNvSpPr>
          <p:nvPr>
            <p:ph type="sldNum" sz="quarter" idx="18"/>
          </p:nvPr>
        </p:nvSpPr>
        <p:spPr>
          <a:xfrm>
            <a:off x="5791200" y="1040175"/>
            <a:ext cx="609600" cy="441325"/>
          </a:xfrm>
          <a:prstGeom prst="rect">
            <a:avLst/>
          </a:prstGeom>
        </p:spPr>
        <p:txBody>
          <a:bodyPr/>
          <a:lstStyle>
            <a:lvl1pPr>
              <a:defRPr/>
            </a:lvl1pPr>
            <a:extLst/>
          </a:lstStyle>
          <a:p>
            <a:pPr>
              <a:defRPr/>
            </a:pPr>
            <a:fld id="{AE4BB671-9FF8-40D7-8094-CE7E35F54420}" type="slidenum">
              <a:rPr lang="en-US"/>
              <a:pPr>
                <a:defRPr/>
              </a:pPr>
              <a:t>‹#›</a:t>
            </a:fld>
            <a:endParaRPr lang="en-US" dirty="0"/>
          </a:p>
        </p:txBody>
      </p:sp>
    </p:spTree>
    <p:extLst>
      <p:ext uri="{BB962C8B-B14F-4D97-AF65-F5344CB8AC3E}">
        <p14:creationId xmlns:p14="http://schemas.microsoft.com/office/powerpoint/2010/main" val="100870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1" b="49471"/>
          <a:stretch/>
        </p:blipFill>
        <p:spPr>
          <a:xfrm>
            <a:off x="0" y="5642389"/>
            <a:ext cx="12192000" cy="1310863"/>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31933D-B3FE-477A-98EB-68AE3498B6E7}" type="datetimeFigureOut">
              <a:rPr lang="en-US" smtClean="0"/>
              <a:pPr/>
              <a:t>11/16/17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7DB12F-0E3E-4749-A183-DAE509AF163D}" type="slidenum">
              <a:rPr lang="en-US" smtClean="0"/>
              <a:pPr/>
              <a:t>‹#›</a:t>
            </a:fld>
            <a:endParaRPr lang="en-US" dirty="0"/>
          </a:p>
        </p:txBody>
      </p:sp>
      <p:sp>
        <p:nvSpPr>
          <p:cNvPr id="9" name="Slide Number Placeholder 5"/>
          <p:cNvSpPr txBox="1">
            <a:spLocks/>
          </p:cNvSpPr>
          <p:nvPr userDrawn="1"/>
        </p:nvSpPr>
        <p:spPr>
          <a:xfrm>
            <a:off x="8610600" y="634047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7DB12F-0E3E-4749-A183-DAE509AF163D}"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68002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44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Arial" panose="020B0604020202020204" pitchFamily="34" charset="0"/>
        <a:buChar char="•"/>
        <a:defRPr sz="40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3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t="-1" b="49471"/>
          <a:stretch/>
        </p:blipFill>
        <p:spPr>
          <a:xfrm>
            <a:off x="0" y="5642388"/>
            <a:ext cx="12192000" cy="1310863"/>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2731933D-B3FE-477A-98EB-68AE3498B6E7}" type="datetimeFigureOut">
              <a:rPr lang="en-US" smtClean="0"/>
              <a:t>11/16/17</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217DB12F-0E3E-4749-A183-DAE509AF163D}" type="slidenum">
              <a:rPr lang="en-US" smtClean="0"/>
              <a:t>‹#›</a:t>
            </a:fld>
            <a:endParaRPr lang="en-US" dirty="0"/>
          </a:p>
        </p:txBody>
      </p:sp>
      <p:sp>
        <p:nvSpPr>
          <p:cNvPr id="8" name="Slide Number Placeholder 5"/>
          <p:cNvSpPr txBox="1">
            <a:spLocks/>
          </p:cNvSpPr>
          <p:nvPr userDrawn="1"/>
        </p:nvSpPr>
        <p:spPr>
          <a:xfrm>
            <a:off x="6400799" y="6472238"/>
            <a:ext cx="2743200" cy="365125"/>
          </a:xfrm>
          <a:prstGeom prst="rect">
            <a:avLst/>
          </a:prstGeom>
        </p:spPr>
        <p:txBody>
          <a:bodyPr vert="horz" lIns="89290" tIns="44645" rIns="89290" bIns="44645" rtlCol="0" anchor="ctr"/>
          <a:lstStyle>
            <a:defPPr>
              <a:defRPr lang="en-US"/>
            </a:defPPr>
            <a:lvl1pPr marL="0" algn="r" defTabSz="1114471" rtl="0" eaLnBrk="1" latinLnBrk="0" hangingPunct="1">
              <a:defRPr sz="1228" kern="1200">
                <a:solidFill>
                  <a:schemeClr val="tx1">
                    <a:tint val="75000"/>
                  </a:schemeClr>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a:lstStyle>
          <a:p>
            <a:fld id="{217DB12F-0E3E-4749-A183-DAE509AF163D}" type="slidenum">
              <a:rPr lang="en-US" sz="1465" smtClean="0"/>
              <a:pPr/>
              <a:t>‹#›</a:t>
            </a:fld>
            <a:endParaRPr lang="en-US" sz="1465" dirty="0"/>
          </a:p>
        </p:txBody>
      </p:sp>
    </p:spTree>
    <p:extLst>
      <p:ext uri="{BB962C8B-B14F-4D97-AF65-F5344CB8AC3E}">
        <p14:creationId xmlns:p14="http://schemas.microsoft.com/office/powerpoint/2010/main" val="1733661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txStyles>
    <p:titleStyle>
      <a:lvl1pPr algn="l" defTabSz="914073"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19" indent="-228519" algn="l" defTabSz="91407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55" indent="-228519" algn="l" defTabSz="91407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92" indent="-228519" algn="l" defTabSz="91407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29" indent="-228519" algn="l" defTabSz="9140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65" indent="-228519" algn="l" defTabSz="9140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02" indent="-228519" algn="l" defTabSz="9140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40" indent="-228519" algn="l" defTabSz="9140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76" indent="-228519" algn="l" defTabSz="9140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13" indent="-228519" algn="l" defTabSz="9140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3" rtl="0" eaLnBrk="1" latinLnBrk="0" hangingPunct="1">
        <a:defRPr sz="1800" kern="1200">
          <a:solidFill>
            <a:schemeClr val="tx1"/>
          </a:solidFill>
          <a:latin typeface="+mn-lt"/>
          <a:ea typeface="+mn-ea"/>
          <a:cs typeface="+mn-cs"/>
        </a:defRPr>
      </a:lvl1pPr>
      <a:lvl2pPr marL="457037" algn="l" defTabSz="914073" rtl="0" eaLnBrk="1" latinLnBrk="0" hangingPunct="1">
        <a:defRPr sz="1800" kern="1200">
          <a:solidFill>
            <a:schemeClr val="tx1"/>
          </a:solidFill>
          <a:latin typeface="+mn-lt"/>
          <a:ea typeface="+mn-ea"/>
          <a:cs typeface="+mn-cs"/>
        </a:defRPr>
      </a:lvl2pPr>
      <a:lvl3pPr marL="914073" algn="l" defTabSz="914073" rtl="0" eaLnBrk="1" latinLnBrk="0" hangingPunct="1">
        <a:defRPr sz="1800" kern="1200">
          <a:solidFill>
            <a:schemeClr val="tx1"/>
          </a:solidFill>
          <a:latin typeface="+mn-lt"/>
          <a:ea typeface="+mn-ea"/>
          <a:cs typeface="+mn-cs"/>
        </a:defRPr>
      </a:lvl3pPr>
      <a:lvl4pPr marL="1371110" algn="l" defTabSz="914073" rtl="0" eaLnBrk="1" latinLnBrk="0" hangingPunct="1">
        <a:defRPr sz="1800" kern="1200">
          <a:solidFill>
            <a:schemeClr val="tx1"/>
          </a:solidFill>
          <a:latin typeface="+mn-lt"/>
          <a:ea typeface="+mn-ea"/>
          <a:cs typeface="+mn-cs"/>
        </a:defRPr>
      </a:lvl4pPr>
      <a:lvl5pPr marL="1828148" algn="l" defTabSz="914073" rtl="0" eaLnBrk="1" latinLnBrk="0" hangingPunct="1">
        <a:defRPr sz="1800" kern="1200">
          <a:solidFill>
            <a:schemeClr val="tx1"/>
          </a:solidFill>
          <a:latin typeface="+mn-lt"/>
          <a:ea typeface="+mn-ea"/>
          <a:cs typeface="+mn-cs"/>
        </a:defRPr>
      </a:lvl5pPr>
      <a:lvl6pPr marL="2285184" algn="l" defTabSz="914073" rtl="0" eaLnBrk="1" latinLnBrk="0" hangingPunct="1">
        <a:defRPr sz="1800" kern="1200">
          <a:solidFill>
            <a:schemeClr val="tx1"/>
          </a:solidFill>
          <a:latin typeface="+mn-lt"/>
          <a:ea typeface="+mn-ea"/>
          <a:cs typeface="+mn-cs"/>
        </a:defRPr>
      </a:lvl6pPr>
      <a:lvl7pPr marL="2742221" algn="l" defTabSz="914073" rtl="0" eaLnBrk="1" latinLnBrk="0" hangingPunct="1">
        <a:defRPr sz="1800" kern="1200">
          <a:solidFill>
            <a:schemeClr val="tx1"/>
          </a:solidFill>
          <a:latin typeface="+mn-lt"/>
          <a:ea typeface="+mn-ea"/>
          <a:cs typeface="+mn-cs"/>
        </a:defRPr>
      </a:lvl7pPr>
      <a:lvl8pPr marL="3199257" algn="l" defTabSz="914073" rtl="0" eaLnBrk="1" latinLnBrk="0" hangingPunct="1">
        <a:defRPr sz="1800" kern="1200">
          <a:solidFill>
            <a:schemeClr val="tx1"/>
          </a:solidFill>
          <a:latin typeface="+mn-lt"/>
          <a:ea typeface="+mn-ea"/>
          <a:cs typeface="+mn-cs"/>
        </a:defRPr>
      </a:lvl8pPr>
      <a:lvl9pPr marL="3656294" algn="l" defTabSz="9140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jpeg"/><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3.xml"/><Relationship Id="rId3"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4.jpeg"/><Relationship Id="rId5" Type="http://schemas.openxmlformats.org/officeDocument/2006/relationships/image" Target="../media/image1.png"/><Relationship Id="rId1" Type="http://schemas.openxmlformats.org/officeDocument/2006/relationships/tags" Target="../tags/tag6.x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6.jpeg"/><Relationship Id="rId5" Type="http://schemas.openxmlformats.org/officeDocument/2006/relationships/hyperlink" Target="mailto:privateschoolchoice@dpi.wi.gov" TargetMode="External"/><Relationship Id="rId6" Type="http://schemas.openxmlformats.org/officeDocument/2006/relationships/hyperlink" Target="mailto:snsp@dpi.wi.gov" TargetMode="External"/><Relationship Id="rId7" Type="http://schemas.openxmlformats.org/officeDocument/2006/relationships/hyperlink" Target="https://dpi.wi.gov/sms/choice-programs" TargetMode="External"/><Relationship Id="rId8" Type="http://schemas.openxmlformats.org/officeDocument/2006/relationships/hyperlink" Target="https://dpi.wi.gov/sms/special-needs-scholarship" TargetMode="External"/><Relationship Id="rId1" Type="http://schemas.openxmlformats.org/officeDocument/2006/relationships/tags" Target="../tags/tag7.xml"/><Relationship Id="rId2"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tiff"/><Relationship Id="rId1" Type="http://schemas.openxmlformats.org/officeDocument/2006/relationships/tags" Target="../tags/tag1.x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931562"/>
            <a:ext cx="10210800" cy="2387600"/>
          </a:xfrm>
        </p:spPr>
        <p:txBody>
          <a:bodyPr>
            <a:normAutofit/>
          </a:bodyPr>
          <a:lstStyle/>
          <a:p>
            <a:pPr>
              <a:defRPr/>
            </a:pPr>
            <a:r>
              <a:rPr lang="en-US" sz="3999" b="1" dirty="0" smtClean="0"/>
              <a:t>Private School Choice Programs and Special Needs Scholarship Program Reminders &amp; Updates</a:t>
            </a:r>
            <a:endParaRPr lang="en-US" sz="3999" b="1" dirty="0"/>
          </a:p>
        </p:txBody>
      </p:sp>
      <p:sp>
        <p:nvSpPr>
          <p:cNvPr id="2" name="TextBox 1"/>
          <p:cNvSpPr txBox="1"/>
          <p:nvPr/>
        </p:nvSpPr>
        <p:spPr>
          <a:xfrm>
            <a:off x="2479963" y="4319162"/>
            <a:ext cx="7190509"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2060"/>
                </a:solidFill>
              </a:rPr>
              <a:t>November 15, 2017</a:t>
            </a:r>
            <a:endParaRPr lang="en-US" b="1" dirty="0">
              <a:solidFill>
                <a:srgbClr val="002060"/>
              </a:solidFill>
            </a:endParaRPr>
          </a:p>
        </p:txBody>
      </p:sp>
    </p:spTree>
    <p:extLst>
      <p:ext uri="{BB962C8B-B14F-4D97-AF65-F5344CB8AC3E}">
        <p14:creationId xmlns:p14="http://schemas.microsoft.com/office/powerpoint/2010/main" val="215011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838199" y="1200139"/>
            <a:ext cx="10515601" cy="4684293"/>
          </a:xfrm>
        </p:spPr>
        <p:txBody>
          <a:bodyPr>
            <a:normAutofit lnSpcReduction="10000"/>
          </a:bodyPr>
          <a:lstStyle/>
          <a:p>
            <a:r>
              <a:rPr lang="en-US" altLang="en-US" sz="2800" dirty="0"/>
              <a:t>Act 36 and Act 59 added the following options for meeting the prior year attendance requirement:</a:t>
            </a:r>
          </a:p>
          <a:p>
            <a:pPr marL="903492" lvl="1" indent="-446456">
              <a:buFont typeface="+mj-lt"/>
              <a:buAutoNum type="arabicPeriod"/>
            </a:pPr>
            <a:r>
              <a:rPr lang="en-US" dirty="0" smtClean="0"/>
              <a:t>Students </a:t>
            </a:r>
            <a:r>
              <a:rPr lang="en-US" dirty="0"/>
              <a:t>that participated in any Choice program (MPCP, RPCP or WPCP) in the prior year. </a:t>
            </a:r>
            <a:endParaRPr lang="en-US" dirty="0" smtClean="0"/>
          </a:p>
          <a:p>
            <a:pPr marL="903492" lvl="1" indent="-446456">
              <a:buFont typeface="+mj-lt"/>
              <a:buAutoNum type="arabicPeriod"/>
            </a:pPr>
            <a:r>
              <a:rPr lang="en-US" dirty="0" smtClean="0"/>
              <a:t>Students </a:t>
            </a:r>
            <a:r>
              <a:rPr lang="en-US" dirty="0"/>
              <a:t>that attended a school in another state in the prior </a:t>
            </a:r>
            <a:r>
              <a:rPr lang="en-US" dirty="0" smtClean="0"/>
              <a:t>year.</a:t>
            </a:r>
          </a:p>
          <a:p>
            <a:pPr marL="903492" lvl="1" indent="-446456">
              <a:buFont typeface="+mj-lt"/>
              <a:buAutoNum type="arabicPeriod"/>
            </a:pPr>
            <a:r>
              <a:rPr lang="en-US" dirty="0" smtClean="0"/>
              <a:t>Students </a:t>
            </a:r>
            <a:r>
              <a:rPr lang="en-US" dirty="0"/>
              <a:t>on </a:t>
            </a:r>
            <a:r>
              <a:rPr lang="en-US" dirty="0" smtClean="0"/>
              <a:t>any Choice </a:t>
            </a:r>
            <a:r>
              <a:rPr lang="en-US" dirty="0"/>
              <a:t>program waiting list in the prior year</a:t>
            </a:r>
            <a:r>
              <a:rPr lang="en-US" dirty="0" smtClean="0"/>
              <a:t>.</a:t>
            </a:r>
          </a:p>
          <a:p>
            <a:pPr marL="903492" lvl="1" indent="-446456">
              <a:buFont typeface="+mj-lt"/>
              <a:buAutoNum type="arabicPeriod"/>
            </a:pPr>
            <a:r>
              <a:rPr lang="en-US" dirty="0" smtClean="0"/>
              <a:t>Students applying to the WPCP that were on the WPCP waiting list due to the school district percent limit.</a:t>
            </a:r>
            <a:endParaRPr lang="en-US" dirty="0"/>
          </a:p>
        </p:txBody>
      </p:sp>
      <p:sp>
        <p:nvSpPr>
          <p:cNvPr id="13314" name="Rectangle 2"/>
          <p:cNvSpPr>
            <a:spLocks noGrp="1" noChangeArrowheads="1"/>
          </p:cNvSpPr>
          <p:nvPr>
            <p:ph type="title"/>
          </p:nvPr>
        </p:nvSpPr>
        <p:spPr/>
        <p:txBody>
          <a:bodyPr>
            <a:noAutofit/>
          </a:bodyPr>
          <a:lstStyle/>
          <a:p>
            <a:r>
              <a:rPr lang="en-US" altLang="en-US" dirty="0"/>
              <a:t>RPCP &amp; WPCP Attendance </a:t>
            </a:r>
            <a:r>
              <a:rPr lang="en-US" altLang="en-US" dirty="0" smtClean="0"/>
              <a:t>Requirement</a:t>
            </a:r>
            <a:br>
              <a:rPr lang="en-US" altLang="en-US" dirty="0" smtClean="0"/>
            </a:br>
            <a:r>
              <a:rPr lang="en-US" altLang="en-US" sz="2637" i="1" dirty="0"/>
              <a:t>118.60 (2) (a) 2.</a:t>
            </a:r>
          </a:p>
        </p:txBody>
      </p:sp>
    </p:spTree>
    <p:extLst>
      <p:ext uri="{BB962C8B-B14F-4D97-AF65-F5344CB8AC3E}">
        <p14:creationId xmlns:p14="http://schemas.microsoft.com/office/powerpoint/2010/main" val="1319045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a:bodyPr>
          <a:lstStyle/>
          <a:p>
            <a:r>
              <a:rPr lang="en-US" altLang="en-US" sz="2800" dirty="0"/>
              <a:t>Under Act 59, the attendance requirements do not apply to a  private school first participating in the RPCP or WPCP for the first </a:t>
            </a:r>
            <a:r>
              <a:rPr lang="en-US" altLang="en-US" sz="2800" u="sng" dirty="0"/>
              <a:t>two years</a:t>
            </a:r>
            <a:r>
              <a:rPr lang="en-US" altLang="en-US" sz="2800" dirty="0"/>
              <a:t> if:</a:t>
            </a:r>
            <a:endParaRPr lang="en-US" altLang="en-US" dirty="0"/>
          </a:p>
          <a:p>
            <a:pPr lvl="1"/>
            <a:r>
              <a:rPr lang="en-US" dirty="0" smtClean="0"/>
              <a:t>The school enters into </a:t>
            </a:r>
            <a:r>
              <a:rPr lang="en-US" dirty="0"/>
              <a:t>an agreement to be subject to the same </a:t>
            </a:r>
            <a:r>
              <a:rPr lang="en-US" dirty="0" smtClean="0"/>
              <a:t>governing </a:t>
            </a:r>
            <a:r>
              <a:rPr lang="en-US" dirty="0"/>
              <a:t>body as a private school that participated in the RPCP or the WPCP in the previous school </a:t>
            </a:r>
            <a:r>
              <a:rPr lang="en-US" dirty="0" smtClean="0"/>
              <a:t>year.</a:t>
            </a:r>
          </a:p>
          <a:p>
            <a:pPr lvl="1"/>
            <a:endParaRPr lang="en-US" dirty="0">
              <a:solidFill>
                <a:srgbClr val="FF0000"/>
              </a:solidFill>
            </a:endParaRPr>
          </a:p>
        </p:txBody>
      </p:sp>
      <p:sp>
        <p:nvSpPr>
          <p:cNvPr id="13314" name="Rectangle 2"/>
          <p:cNvSpPr>
            <a:spLocks noGrp="1" noChangeArrowheads="1"/>
          </p:cNvSpPr>
          <p:nvPr>
            <p:ph type="title"/>
          </p:nvPr>
        </p:nvSpPr>
        <p:spPr/>
        <p:txBody>
          <a:bodyPr>
            <a:noAutofit/>
          </a:bodyPr>
          <a:lstStyle/>
          <a:p>
            <a:r>
              <a:rPr lang="en-US" altLang="en-US" dirty="0"/>
              <a:t>RPCP &amp; WPCP Attendance </a:t>
            </a:r>
            <a:r>
              <a:rPr lang="en-US" altLang="en-US" dirty="0" smtClean="0"/>
              <a:t>Requirement</a:t>
            </a:r>
            <a:br>
              <a:rPr lang="en-US" altLang="en-US" dirty="0" smtClean="0"/>
            </a:br>
            <a:r>
              <a:rPr lang="en-US" altLang="en-US" sz="2637" i="1" dirty="0"/>
              <a:t>118.60 (2) (d)</a:t>
            </a:r>
          </a:p>
        </p:txBody>
      </p:sp>
    </p:spTree>
    <p:extLst>
      <p:ext uri="{BB962C8B-B14F-4D97-AF65-F5344CB8AC3E}">
        <p14:creationId xmlns:p14="http://schemas.microsoft.com/office/powerpoint/2010/main" val="9387648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Beginning with the 2018-19 school year, continuing Choice students that attended the same private school under </a:t>
            </a:r>
            <a:r>
              <a:rPr lang="en-US" b="1" dirty="0"/>
              <a:t>any</a:t>
            </a:r>
            <a:r>
              <a:rPr lang="en-US" dirty="0"/>
              <a:t> Choice program in </a:t>
            </a:r>
            <a:r>
              <a:rPr lang="en-US" dirty="0" smtClean="0"/>
              <a:t>the prior </a:t>
            </a:r>
            <a:r>
              <a:rPr lang="en-US" dirty="0"/>
              <a:t>year and their siblings may receive preference in the random draw. </a:t>
            </a:r>
          </a:p>
          <a:p>
            <a:endParaRPr lang="en-US" dirty="0"/>
          </a:p>
        </p:txBody>
      </p:sp>
      <p:sp>
        <p:nvSpPr>
          <p:cNvPr id="3" name="Title 2"/>
          <p:cNvSpPr>
            <a:spLocks noGrp="1"/>
          </p:cNvSpPr>
          <p:nvPr>
            <p:ph type="title"/>
          </p:nvPr>
        </p:nvSpPr>
        <p:spPr/>
        <p:txBody>
          <a:bodyPr>
            <a:normAutofit fontScale="90000"/>
          </a:bodyPr>
          <a:lstStyle/>
          <a:p>
            <a:r>
              <a:rPr lang="en-US" dirty="0" smtClean="0"/>
              <a:t>Random Draw Preference</a:t>
            </a:r>
            <a:br>
              <a:rPr lang="en-US" dirty="0" smtClean="0"/>
            </a:br>
            <a:r>
              <a:rPr lang="en-US" sz="2930" i="1" dirty="0"/>
              <a:t>119.23 (3) (a) 1. and 118.60 (3) (a) 1m.</a:t>
            </a:r>
          </a:p>
        </p:txBody>
      </p:sp>
    </p:spTree>
    <p:extLst>
      <p:ext uri="{BB962C8B-B14F-4D97-AF65-F5344CB8AC3E}">
        <p14:creationId xmlns:p14="http://schemas.microsoft.com/office/powerpoint/2010/main" val="370605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200139"/>
            <a:ext cx="10515601" cy="4620089"/>
          </a:xfrm>
        </p:spPr>
        <p:txBody>
          <a:bodyPr>
            <a:normAutofit fontScale="85000" lnSpcReduction="20000"/>
          </a:bodyPr>
          <a:lstStyle/>
          <a:p>
            <a:r>
              <a:rPr lang="en-US" dirty="0"/>
              <a:t>Between the 1</a:t>
            </a:r>
            <a:r>
              <a:rPr lang="en-US" baseline="30000" dirty="0"/>
              <a:t>st</a:t>
            </a:r>
            <a:r>
              <a:rPr lang="en-US" dirty="0"/>
              <a:t> weekday in August and the 3</a:t>
            </a:r>
            <a:r>
              <a:rPr lang="en-US" baseline="30000" dirty="0"/>
              <a:t>rd</a:t>
            </a:r>
            <a:r>
              <a:rPr lang="en-US" dirty="0"/>
              <a:t> Friday in August, DPI may transfer the applications of certain students to a </a:t>
            </a:r>
            <a:r>
              <a:rPr lang="en-US" b="1" dirty="0"/>
              <a:t>different private school participating in the WPCP</a:t>
            </a:r>
            <a:r>
              <a:rPr lang="en-US" dirty="0"/>
              <a:t> </a:t>
            </a:r>
            <a:r>
              <a:rPr lang="en-US" dirty="0" smtClean="0"/>
              <a:t>if</a:t>
            </a:r>
            <a:r>
              <a:rPr lang="en-US" dirty="0"/>
              <a:t>: </a:t>
            </a:r>
          </a:p>
          <a:p>
            <a:pPr lvl="1"/>
            <a:r>
              <a:rPr lang="en-US" dirty="0"/>
              <a:t>The student's residence changed between April 21 and the 3</a:t>
            </a:r>
            <a:r>
              <a:rPr lang="en-US" baseline="30000" dirty="0"/>
              <a:t>rd</a:t>
            </a:r>
            <a:r>
              <a:rPr lang="en-US" dirty="0"/>
              <a:t> Friday in August, </a:t>
            </a:r>
            <a:endParaRPr lang="en-US" dirty="0" smtClean="0"/>
          </a:p>
          <a:p>
            <a:pPr lvl="1"/>
            <a:r>
              <a:rPr lang="en-US" dirty="0" smtClean="0"/>
              <a:t>The new school has </a:t>
            </a:r>
            <a:r>
              <a:rPr lang="en-US" dirty="0"/>
              <a:t>space available in the student's grade; and </a:t>
            </a:r>
          </a:p>
          <a:p>
            <a:pPr lvl="1"/>
            <a:r>
              <a:rPr lang="en-US" dirty="0"/>
              <a:t>The student resides in a school district that has not exceeded its participation limit in the WPCP. </a:t>
            </a:r>
          </a:p>
          <a:p>
            <a:r>
              <a:rPr lang="en-US" dirty="0"/>
              <a:t>DPI may transfer an accepted application from the WPCP to the RPCP or MPCP program at the </a:t>
            </a:r>
            <a:r>
              <a:rPr lang="en-US" b="1" dirty="0"/>
              <a:t>same school </a:t>
            </a:r>
            <a:r>
              <a:rPr lang="en-US" dirty="0"/>
              <a:t>if the student moves to RUSD or the city of Milwaukee and the school participates in the applicable program</a:t>
            </a:r>
            <a:r>
              <a:rPr lang="en-US" dirty="0" smtClean="0"/>
              <a:t>.</a:t>
            </a:r>
            <a:endParaRPr lang="en-US" dirty="0"/>
          </a:p>
        </p:txBody>
      </p:sp>
      <p:sp>
        <p:nvSpPr>
          <p:cNvPr id="3" name="Title 2"/>
          <p:cNvSpPr>
            <a:spLocks noGrp="1"/>
          </p:cNvSpPr>
          <p:nvPr>
            <p:ph type="title"/>
          </p:nvPr>
        </p:nvSpPr>
        <p:spPr/>
        <p:txBody>
          <a:bodyPr/>
          <a:lstStyle/>
          <a:p>
            <a:r>
              <a:rPr lang="en-US" dirty="0" smtClean="0"/>
              <a:t>WPCP Student Moves</a:t>
            </a:r>
            <a:endParaRPr lang="en-US" dirty="0"/>
          </a:p>
        </p:txBody>
      </p:sp>
    </p:spTree>
    <p:extLst>
      <p:ext uri="{BB962C8B-B14F-4D97-AF65-F5344CB8AC3E}">
        <p14:creationId xmlns:p14="http://schemas.microsoft.com/office/powerpoint/2010/main" val="3671051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400595" y="1352307"/>
            <a:ext cx="7390811" cy="4216943"/>
          </a:xfrm>
          <a:prstGeom prst="rect">
            <a:avLst/>
          </a:prstGeom>
          <a:noFill/>
          <a:ln w="9525">
            <a:noFill/>
            <a:miter lim="800000"/>
            <a:headEnd/>
            <a:tailEnd/>
          </a:ln>
        </p:spPr>
      </p:pic>
      <p:sp>
        <p:nvSpPr>
          <p:cNvPr id="4" name="Title 3"/>
          <p:cNvSpPr>
            <a:spLocks noGrp="1"/>
          </p:cNvSpPr>
          <p:nvPr>
            <p:ph type="title"/>
          </p:nvPr>
        </p:nvSpPr>
        <p:spPr/>
        <p:txBody>
          <a:bodyPr>
            <a:normAutofit/>
          </a:bodyPr>
          <a:lstStyle/>
          <a:p>
            <a:pPr algn="ctr"/>
            <a:r>
              <a:rPr lang="en-US" kern="0" dirty="0" smtClean="0"/>
              <a:t>Financial and Audit Related Changes</a:t>
            </a:r>
            <a:endParaRPr lang="en-US" kern="0" dirty="0"/>
          </a:p>
        </p:txBody>
      </p:sp>
      <p:sp>
        <p:nvSpPr>
          <p:cNvPr id="5" name="Content Placeholder 4"/>
          <p:cNvSpPr txBox="1">
            <a:spLocks/>
          </p:cNvSpPr>
          <p:nvPr/>
        </p:nvSpPr>
        <p:spPr>
          <a:xfrm>
            <a:off x="6248716" y="1707678"/>
            <a:ext cx="5103153" cy="4297103"/>
          </a:xfrm>
          <a:prstGeom prst="rect">
            <a:avLst/>
          </a:prstGeom>
        </p:spPr>
        <p:txBody>
          <a:bodyPr vert="horz" lIns="89290" tIns="44645" rIns="89290" bIns="44645" rtlCol="0">
            <a:normAutofit/>
          </a:bodyPr>
          <a:lstStyle>
            <a:lvl1pPr marL="0" indent="0" algn="l" defTabSz="936071" rtl="0" eaLnBrk="1" latinLnBrk="0" hangingPunct="1">
              <a:lnSpc>
                <a:spcPct val="90000"/>
              </a:lnSpc>
              <a:spcBef>
                <a:spcPts val="1024"/>
              </a:spcBef>
              <a:buFont typeface="Arial" panose="020B0604020202020204" pitchFamily="34" charset="0"/>
              <a:buNone/>
              <a:defRPr sz="2400" kern="1200">
                <a:solidFill>
                  <a:schemeClr val="tx1"/>
                </a:solidFill>
                <a:latin typeface="+mn-lt"/>
                <a:ea typeface="+mn-ea"/>
                <a:cs typeface="+mn-cs"/>
              </a:defRPr>
            </a:lvl1pPr>
            <a:lvl2pPr marL="468036" indent="0" algn="l" defTabSz="936071" rtl="0" eaLnBrk="1" latinLnBrk="0" hangingPunct="1">
              <a:lnSpc>
                <a:spcPct val="90000"/>
              </a:lnSpc>
              <a:spcBef>
                <a:spcPts val="512"/>
              </a:spcBef>
              <a:buFont typeface="Arial" panose="020B0604020202020204" pitchFamily="34" charset="0"/>
              <a:buNone/>
              <a:defRPr sz="1433" kern="1200">
                <a:solidFill>
                  <a:schemeClr val="tx1"/>
                </a:solidFill>
                <a:latin typeface="+mn-lt"/>
                <a:ea typeface="+mn-ea"/>
                <a:cs typeface="+mn-cs"/>
              </a:defRPr>
            </a:lvl2pPr>
            <a:lvl3pPr marL="936071" indent="0" algn="l" defTabSz="936071" rtl="0" eaLnBrk="1" latinLnBrk="0" hangingPunct="1">
              <a:lnSpc>
                <a:spcPct val="90000"/>
              </a:lnSpc>
              <a:spcBef>
                <a:spcPts val="512"/>
              </a:spcBef>
              <a:buFont typeface="Arial" panose="020B0604020202020204" pitchFamily="34" charset="0"/>
              <a:buNone/>
              <a:defRPr sz="1228" kern="1200">
                <a:solidFill>
                  <a:schemeClr val="tx1"/>
                </a:solidFill>
                <a:latin typeface="+mn-lt"/>
                <a:ea typeface="+mn-ea"/>
                <a:cs typeface="+mn-cs"/>
              </a:defRPr>
            </a:lvl3pPr>
            <a:lvl4pPr marL="1404107" indent="0" algn="l" defTabSz="936071" rtl="0" eaLnBrk="1" latinLnBrk="0" hangingPunct="1">
              <a:lnSpc>
                <a:spcPct val="90000"/>
              </a:lnSpc>
              <a:spcBef>
                <a:spcPts val="512"/>
              </a:spcBef>
              <a:buFont typeface="Arial" panose="020B0604020202020204" pitchFamily="34" charset="0"/>
              <a:buNone/>
              <a:defRPr sz="1024" kern="1200">
                <a:solidFill>
                  <a:schemeClr val="tx1"/>
                </a:solidFill>
                <a:latin typeface="+mn-lt"/>
                <a:ea typeface="+mn-ea"/>
                <a:cs typeface="+mn-cs"/>
              </a:defRPr>
            </a:lvl4pPr>
            <a:lvl5pPr marL="1872143" indent="0" algn="l" defTabSz="936071" rtl="0" eaLnBrk="1" latinLnBrk="0" hangingPunct="1">
              <a:lnSpc>
                <a:spcPct val="90000"/>
              </a:lnSpc>
              <a:spcBef>
                <a:spcPts val="512"/>
              </a:spcBef>
              <a:buFont typeface="Arial" panose="020B0604020202020204" pitchFamily="34" charset="0"/>
              <a:buNone/>
              <a:defRPr sz="1024" kern="1200">
                <a:solidFill>
                  <a:schemeClr val="tx1"/>
                </a:solidFill>
                <a:latin typeface="+mn-lt"/>
                <a:ea typeface="+mn-ea"/>
                <a:cs typeface="+mn-cs"/>
              </a:defRPr>
            </a:lvl5pPr>
            <a:lvl6pPr marL="2340178" indent="0" algn="l" defTabSz="936071" rtl="0" eaLnBrk="1" latinLnBrk="0" hangingPunct="1">
              <a:lnSpc>
                <a:spcPct val="90000"/>
              </a:lnSpc>
              <a:spcBef>
                <a:spcPts val="512"/>
              </a:spcBef>
              <a:buFont typeface="Arial" panose="020B0604020202020204" pitchFamily="34" charset="0"/>
              <a:buNone/>
              <a:defRPr sz="1024" kern="1200">
                <a:solidFill>
                  <a:schemeClr val="tx1"/>
                </a:solidFill>
                <a:latin typeface="+mn-lt"/>
                <a:ea typeface="+mn-ea"/>
                <a:cs typeface="+mn-cs"/>
              </a:defRPr>
            </a:lvl6pPr>
            <a:lvl7pPr marL="2808214" indent="0" algn="l" defTabSz="936071" rtl="0" eaLnBrk="1" latinLnBrk="0" hangingPunct="1">
              <a:lnSpc>
                <a:spcPct val="90000"/>
              </a:lnSpc>
              <a:spcBef>
                <a:spcPts val="512"/>
              </a:spcBef>
              <a:buFont typeface="Arial" panose="020B0604020202020204" pitchFamily="34" charset="0"/>
              <a:buNone/>
              <a:defRPr sz="1024" kern="1200">
                <a:solidFill>
                  <a:schemeClr val="tx1"/>
                </a:solidFill>
                <a:latin typeface="+mn-lt"/>
                <a:ea typeface="+mn-ea"/>
                <a:cs typeface="+mn-cs"/>
              </a:defRPr>
            </a:lvl7pPr>
            <a:lvl8pPr marL="3276249" indent="0" algn="l" defTabSz="936071" rtl="0" eaLnBrk="1" latinLnBrk="0" hangingPunct="1">
              <a:lnSpc>
                <a:spcPct val="90000"/>
              </a:lnSpc>
              <a:spcBef>
                <a:spcPts val="512"/>
              </a:spcBef>
              <a:buFont typeface="Arial" panose="020B0604020202020204" pitchFamily="34" charset="0"/>
              <a:buNone/>
              <a:defRPr sz="1024" kern="1200">
                <a:solidFill>
                  <a:schemeClr val="tx1"/>
                </a:solidFill>
                <a:latin typeface="+mn-lt"/>
                <a:ea typeface="+mn-ea"/>
                <a:cs typeface="+mn-cs"/>
              </a:defRPr>
            </a:lvl8pPr>
            <a:lvl9pPr marL="3744285" indent="0" algn="l" defTabSz="936071" rtl="0" eaLnBrk="1" latinLnBrk="0" hangingPunct="1">
              <a:lnSpc>
                <a:spcPct val="90000"/>
              </a:lnSpc>
              <a:spcBef>
                <a:spcPts val="512"/>
              </a:spcBef>
              <a:buFont typeface="Arial" panose="020B0604020202020204" pitchFamily="34" charset="0"/>
              <a:buNone/>
              <a:defRPr sz="1024" kern="1200">
                <a:solidFill>
                  <a:schemeClr val="tx1"/>
                </a:solidFill>
                <a:latin typeface="+mn-lt"/>
                <a:ea typeface="+mn-ea"/>
                <a:cs typeface="+mn-cs"/>
              </a:defRPr>
            </a:lvl9pPr>
          </a:lstStyle>
          <a:p>
            <a:endParaRPr lang="en-US" sz="2344" dirty="0"/>
          </a:p>
        </p:txBody>
      </p:sp>
    </p:spTree>
    <p:custDataLst>
      <p:tags r:id="rId1"/>
    </p:custDataLst>
    <p:extLst>
      <p:ext uri="{BB962C8B-B14F-4D97-AF65-F5344CB8AC3E}">
        <p14:creationId xmlns:p14="http://schemas.microsoft.com/office/powerpoint/2010/main" val="55969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32" dirty="0"/>
              <a:t>Schools new to the Choice programs </a:t>
            </a:r>
            <a:r>
              <a:rPr lang="en-US" sz="2832" dirty="0" smtClean="0"/>
              <a:t>must </a:t>
            </a:r>
            <a:r>
              <a:rPr lang="en-US" sz="2832" dirty="0"/>
              <a:t>submit one of the following to the department by May 1:</a:t>
            </a:r>
          </a:p>
          <a:p>
            <a:pPr marL="802530" lvl="1" indent="-326452">
              <a:spcAft>
                <a:spcPts val="1429"/>
              </a:spcAft>
            </a:pPr>
            <a:r>
              <a:rPr lang="en-US" sz="2637" dirty="0"/>
              <a:t>Budget form and all related </a:t>
            </a:r>
            <a:r>
              <a:rPr lang="en-US" sz="2637" dirty="0" smtClean="0"/>
              <a:t>attachments; or</a:t>
            </a:r>
            <a:endParaRPr lang="en-US" sz="2637" dirty="0"/>
          </a:p>
          <a:p>
            <a:pPr marL="802530" lvl="1" indent="-326452">
              <a:spcAft>
                <a:spcPts val="1429"/>
              </a:spcAft>
            </a:pPr>
            <a:r>
              <a:rPr lang="en-US" sz="2637" dirty="0"/>
              <a:t>Surety Bond</a:t>
            </a:r>
            <a:endParaRPr lang="en-US" sz="2832" dirty="0"/>
          </a:p>
          <a:p>
            <a:pPr marL="0" indent="0">
              <a:buNone/>
            </a:pPr>
            <a:endParaRPr lang="en-US" sz="2832" dirty="0"/>
          </a:p>
        </p:txBody>
      </p:sp>
      <p:sp>
        <p:nvSpPr>
          <p:cNvPr id="6" name="Title 5"/>
          <p:cNvSpPr>
            <a:spLocks noGrp="1"/>
          </p:cNvSpPr>
          <p:nvPr>
            <p:ph type="title"/>
          </p:nvPr>
        </p:nvSpPr>
        <p:spPr/>
        <p:txBody>
          <a:bodyPr>
            <a:normAutofit fontScale="90000"/>
          </a:bodyPr>
          <a:lstStyle/>
          <a:p>
            <a:r>
              <a:rPr lang="en-US" dirty="0" smtClean="0"/>
              <a:t>New School Financial Requirements</a:t>
            </a:r>
            <a:br>
              <a:rPr lang="en-US" dirty="0" smtClean="0"/>
            </a:br>
            <a:r>
              <a:rPr lang="en-US" sz="2930" i="1" dirty="0"/>
              <a:t>119.23 (7m) &amp; 118.60 (7m)</a:t>
            </a:r>
            <a:endParaRPr lang="en-US" i="1" dirty="0"/>
          </a:p>
        </p:txBody>
      </p:sp>
    </p:spTree>
    <p:extLst>
      <p:ext uri="{BB962C8B-B14F-4D97-AF65-F5344CB8AC3E}">
        <p14:creationId xmlns:p14="http://schemas.microsoft.com/office/powerpoint/2010/main" val="303403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School Budget Requirement</a:t>
            </a:r>
            <a:br>
              <a:rPr lang="en-US" dirty="0" smtClean="0"/>
            </a:br>
            <a:r>
              <a:rPr lang="en-US" sz="2930" i="1" dirty="0"/>
              <a:t>119.23 (7m) &amp; 118.60 (7m)</a:t>
            </a:r>
            <a:endParaRPr lang="en-US" sz="2930" dirty="0"/>
          </a:p>
        </p:txBody>
      </p:sp>
      <p:sp>
        <p:nvSpPr>
          <p:cNvPr id="3" name="Content Placeholder 2"/>
          <p:cNvSpPr>
            <a:spLocks noGrp="1"/>
          </p:cNvSpPr>
          <p:nvPr>
            <p:ph idx="1"/>
          </p:nvPr>
        </p:nvSpPr>
        <p:spPr/>
        <p:txBody>
          <a:bodyPr>
            <a:normAutofit/>
          </a:bodyPr>
          <a:lstStyle/>
          <a:p>
            <a:r>
              <a:rPr lang="en-US" dirty="0" smtClean="0"/>
              <a:t>The budget must show the school:</a:t>
            </a:r>
          </a:p>
          <a:p>
            <a:pPr lvl="1"/>
            <a:r>
              <a:rPr lang="en-US" dirty="0" smtClean="0"/>
              <a:t>Is financially viable; and</a:t>
            </a:r>
          </a:p>
          <a:p>
            <a:pPr lvl="1"/>
            <a:r>
              <a:rPr lang="en-US" dirty="0" smtClean="0"/>
              <a:t>Has sufficient contingency funding</a:t>
            </a:r>
          </a:p>
          <a:p>
            <a:r>
              <a:rPr lang="en-US" dirty="0"/>
              <a:t>New schools must use the DPI budget </a:t>
            </a:r>
            <a:r>
              <a:rPr lang="en-US" dirty="0" smtClean="0"/>
              <a:t>form </a:t>
            </a:r>
            <a:r>
              <a:rPr lang="en-US" dirty="0"/>
              <a:t>and provide required supplemental information to support the budget.</a:t>
            </a:r>
          </a:p>
          <a:p>
            <a:pPr marL="0" indent="0">
              <a:buNone/>
            </a:pPr>
            <a:endParaRPr lang="en-US" dirty="0" smtClean="0"/>
          </a:p>
        </p:txBody>
      </p:sp>
    </p:spTree>
    <p:extLst>
      <p:ext uri="{BB962C8B-B14F-4D97-AF65-F5344CB8AC3E}">
        <p14:creationId xmlns:p14="http://schemas.microsoft.com/office/powerpoint/2010/main" val="364548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32" dirty="0"/>
              <a:t>Must be equal to 25% of the total amount of expected Choice payments to be received by the private school in the upcoming school year.</a:t>
            </a:r>
          </a:p>
          <a:p>
            <a:r>
              <a:rPr lang="en-US" sz="2832" dirty="0"/>
              <a:t>The department will provide schools with a standard bond form schools can use for the bond.</a:t>
            </a:r>
          </a:p>
        </p:txBody>
      </p:sp>
      <p:sp>
        <p:nvSpPr>
          <p:cNvPr id="6" name="Title 5"/>
          <p:cNvSpPr>
            <a:spLocks noGrp="1"/>
          </p:cNvSpPr>
          <p:nvPr>
            <p:ph type="title"/>
          </p:nvPr>
        </p:nvSpPr>
        <p:spPr/>
        <p:txBody>
          <a:bodyPr>
            <a:normAutofit fontScale="90000"/>
          </a:bodyPr>
          <a:lstStyle/>
          <a:p>
            <a:r>
              <a:rPr lang="en-US" dirty="0" smtClean="0"/>
              <a:t>Surety Bond Requirement</a:t>
            </a:r>
            <a:br>
              <a:rPr lang="en-US" dirty="0" smtClean="0"/>
            </a:br>
            <a:r>
              <a:rPr lang="en-US" sz="2930" i="1" dirty="0"/>
              <a:t>119.23 (7m) &amp; 118.60 (7m)</a:t>
            </a:r>
            <a:endParaRPr lang="en-US" sz="2930" dirty="0"/>
          </a:p>
        </p:txBody>
      </p:sp>
    </p:spTree>
    <p:extLst>
      <p:ext uri="{BB962C8B-B14F-4D97-AF65-F5344CB8AC3E}">
        <p14:creationId xmlns:p14="http://schemas.microsoft.com/office/powerpoint/2010/main" val="1596064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If a school chooses the surety bond option, it must annually provide a surety bond by May 1 prior to the school year until it provides all of the following:</a:t>
            </a:r>
          </a:p>
          <a:p>
            <a:pPr lvl="1"/>
            <a:r>
              <a:rPr lang="en-US" dirty="0" smtClean="0"/>
              <a:t>A </a:t>
            </a:r>
            <a:r>
              <a:rPr lang="en-US" dirty="0"/>
              <a:t>financial audit prepared in accordance with </a:t>
            </a:r>
            <a:r>
              <a:rPr lang="en-US" dirty="0" smtClean="0"/>
              <a:t>generally accepted </a:t>
            </a:r>
            <a:r>
              <a:rPr lang="en-US" dirty="0"/>
              <a:t>accounting principles </a:t>
            </a:r>
            <a:r>
              <a:rPr lang="en-US" dirty="0" smtClean="0"/>
              <a:t>(GAAP) that </a:t>
            </a:r>
            <a:r>
              <a:rPr lang="en-US" dirty="0"/>
              <a:t>does not contain any indicators that </a:t>
            </a:r>
            <a:r>
              <a:rPr lang="en-US" dirty="0" smtClean="0"/>
              <a:t>the private </a:t>
            </a:r>
            <a:r>
              <a:rPr lang="en-US" dirty="0"/>
              <a:t>school is not financially viable.</a:t>
            </a:r>
          </a:p>
          <a:p>
            <a:pPr lvl="1"/>
            <a:r>
              <a:rPr lang="en-US" dirty="0" smtClean="0"/>
              <a:t>Evidence </a:t>
            </a:r>
            <a:r>
              <a:rPr lang="en-US" dirty="0"/>
              <a:t>of sound fiscal and internal control </a:t>
            </a:r>
            <a:r>
              <a:rPr lang="en-US" dirty="0" smtClean="0"/>
              <a:t>practices for </a:t>
            </a:r>
            <a:r>
              <a:rPr lang="en-US" dirty="0"/>
              <a:t>the school year in the financial </a:t>
            </a:r>
            <a:r>
              <a:rPr lang="en-US" dirty="0" smtClean="0"/>
              <a:t>audit and </a:t>
            </a:r>
            <a:r>
              <a:rPr lang="en-US" dirty="0"/>
              <a:t>for the subsequent school </a:t>
            </a:r>
            <a:r>
              <a:rPr lang="en-US" dirty="0" smtClean="0"/>
              <a:t>year.</a:t>
            </a:r>
            <a:endParaRPr lang="en-US" dirty="0"/>
          </a:p>
        </p:txBody>
      </p:sp>
      <p:sp>
        <p:nvSpPr>
          <p:cNvPr id="3" name="Title 2"/>
          <p:cNvSpPr>
            <a:spLocks noGrp="1"/>
          </p:cNvSpPr>
          <p:nvPr>
            <p:ph type="title"/>
          </p:nvPr>
        </p:nvSpPr>
        <p:spPr/>
        <p:txBody>
          <a:bodyPr>
            <a:normAutofit fontScale="90000"/>
          </a:bodyPr>
          <a:lstStyle/>
          <a:p>
            <a:r>
              <a:rPr lang="en-US" dirty="0"/>
              <a:t>Surety Bond </a:t>
            </a:r>
            <a:r>
              <a:rPr lang="en-US" dirty="0" smtClean="0"/>
              <a:t>Requirement (cont)</a:t>
            </a:r>
            <a:br>
              <a:rPr lang="en-US" dirty="0" smtClean="0"/>
            </a:br>
            <a:r>
              <a:rPr lang="en-US" sz="2930" i="1" dirty="0"/>
              <a:t>119.23 (7m) &amp; 118.60 (7m)</a:t>
            </a:r>
            <a:endParaRPr lang="en-US" sz="2930" dirty="0"/>
          </a:p>
        </p:txBody>
      </p:sp>
    </p:spTree>
    <p:extLst>
      <p:ext uri="{BB962C8B-B14F-4D97-AF65-F5344CB8AC3E}">
        <p14:creationId xmlns:p14="http://schemas.microsoft.com/office/powerpoint/2010/main" val="41216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0131" y="277232"/>
            <a:ext cx="10511739" cy="1004517"/>
          </a:xfrm>
        </p:spPr>
        <p:txBody>
          <a:bodyPr>
            <a:normAutofit/>
          </a:bodyPr>
          <a:lstStyle/>
          <a:p>
            <a:r>
              <a:rPr lang="en-US" kern="0" dirty="0" smtClean="0"/>
              <a:t>Annual </a:t>
            </a:r>
            <a:r>
              <a:rPr lang="en-US" kern="0" dirty="0"/>
              <a:t>School Budget</a:t>
            </a:r>
          </a:p>
        </p:txBody>
      </p:sp>
      <p:sp>
        <p:nvSpPr>
          <p:cNvPr id="8" name="Content Placeholder 7"/>
          <p:cNvSpPr>
            <a:spLocks noGrp="1"/>
          </p:cNvSpPr>
          <p:nvPr>
            <p:ph idx="1"/>
          </p:nvPr>
        </p:nvSpPr>
        <p:spPr>
          <a:xfrm>
            <a:off x="722324" y="1345287"/>
            <a:ext cx="11085792" cy="5011785"/>
          </a:xfrm>
        </p:spPr>
        <p:txBody>
          <a:bodyPr>
            <a:normAutofit/>
          </a:bodyPr>
          <a:lstStyle/>
          <a:p>
            <a:r>
              <a:rPr lang="en-US" dirty="0"/>
              <a:t>Schools that participated in one of the Choice programs in the previous year </a:t>
            </a:r>
            <a:r>
              <a:rPr lang="en-US" dirty="0" smtClean="0"/>
              <a:t>and new schools that choose the surety bond option </a:t>
            </a:r>
            <a:r>
              <a:rPr lang="en-US" dirty="0"/>
              <a:t>must complete a </a:t>
            </a:r>
            <a:r>
              <a:rPr lang="en-US" dirty="0" smtClean="0"/>
              <a:t>budget no </a:t>
            </a:r>
            <a:r>
              <a:rPr lang="en-US" dirty="0"/>
              <a:t>later than June 30th for the upcoming school year.</a:t>
            </a:r>
          </a:p>
          <a:p>
            <a:r>
              <a:rPr lang="en-US" dirty="0" smtClean="0"/>
              <a:t>These </a:t>
            </a:r>
            <a:r>
              <a:rPr lang="en-US" dirty="0"/>
              <a:t>budgets should not be sent to DPI unless specifically requested</a:t>
            </a:r>
            <a:r>
              <a:rPr lang="en-US" dirty="0" smtClean="0"/>
              <a:t>.</a:t>
            </a:r>
          </a:p>
          <a:p>
            <a:r>
              <a:rPr lang="en-US" dirty="0" smtClean="0"/>
              <a:t>The </a:t>
            </a:r>
            <a:r>
              <a:rPr lang="en-US" dirty="0"/>
              <a:t>auditor will determine if the budget was completed on a timely basis as part of the Fiscal &amp; Internal Control practices Report</a:t>
            </a:r>
            <a:r>
              <a:rPr lang="en-US" dirty="0" smtClean="0"/>
              <a:t>.</a:t>
            </a:r>
          </a:p>
          <a:p>
            <a:r>
              <a:rPr lang="en-US" dirty="0"/>
              <a:t>The school may use DPI’s budget form or their own </a:t>
            </a:r>
            <a:r>
              <a:rPr lang="en-US" dirty="0" smtClean="0"/>
              <a:t>budget form</a:t>
            </a:r>
            <a:r>
              <a:rPr lang="en-US" dirty="0"/>
              <a:t>.</a:t>
            </a:r>
          </a:p>
          <a:p>
            <a:pPr marL="0" indent="0">
              <a:buNone/>
            </a:pPr>
            <a:endParaRPr lang="en-US" dirty="0"/>
          </a:p>
        </p:txBody>
      </p:sp>
    </p:spTree>
    <p:custDataLst>
      <p:tags r:id="rId1"/>
    </p:custDataLst>
    <p:extLst>
      <p:ext uri="{BB962C8B-B14F-4D97-AF65-F5344CB8AC3E}">
        <p14:creationId xmlns:p14="http://schemas.microsoft.com/office/powerpoint/2010/main" val="327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75505" indent="-175505" defTabSz="702019">
              <a:spcBef>
                <a:spcPts val="768"/>
              </a:spcBef>
              <a:buFont typeface="Times" pitchFamily="-111" charset="0"/>
              <a:buChar char="•"/>
              <a:defRPr/>
            </a:pPr>
            <a:r>
              <a:rPr lang="en-US" dirty="0"/>
              <a:t>MPCP:  Milwaukee Parental Choice Program</a:t>
            </a:r>
          </a:p>
          <a:p>
            <a:pPr marL="175505" indent="-175505" defTabSz="702019">
              <a:spcBef>
                <a:spcPts val="768"/>
              </a:spcBef>
              <a:buFont typeface="Times" pitchFamily="-111" charset="0"/>
              <a:buChar char="•"/>
              <a:defRPr/>
            </a:pPr>
            <a:r>
              <a:rPr lang="en-US" dirty="0"/>
              <a:t>RPCP:  Racine Parental Choice Program</a:t>
            </a:r>
          </a:p>
          <a:p>
            <a:pPr marL="175505" indent="-175505" defTabSz="702019">
              <a:spcBef>
                <a:spcPts val="768"/>
              </a:spcBef>
              <a:buFont typeface="Times" pitchFamily="-111" charset="0"/>
              <a:buChar char="•"/>
              <a:defRPr/>
            </a:pPr>
            <a:r>
              <a:rPr lang="en-US" dirty="0"/>
              <a:t>WPCP:  Wisconsin Parental Choice Program, “state wide”</a:t>
            </a:r>
          </a:p>
          <a:p>
            <a:pPr marL="175505" indent="-175505" defTabSz="702019">
              <a:spcBef>
                <a:spcPts val="768"/>
              </a:spcBef>
              <a:buFont typeface="Times" pitchFamily="-111" charset="0"/>
              <a:buChar char="•"/>
              <a:defRPr/>
            </a:pPr>
            <a:r>
              <a:rPr lang="en-US" dirty="0"/>
              <a:t>PSCP or Choice : Private School Choice Programs, which is the combined MPCP, RPCP, &amp; WPCP</a:t>
            </a:r>
          </a:p>
          <a:p>
            <a:pPr marL="175505" indent="-175505" defTabSz="702019">
              <a:spcBef>
                <a:spcPts val="768"/>
              </a:spcBef>
              <a:buFont typeface="Times" pitchFamily="-111" charset="0"/>
              <a:buChar char="•"/>
              <a:defRPr/>
            </a:pPr>
            <a:r>
              <a:rPr lang="en-US" dirty="0"/>
              <a:t>OAS: Online Application System</a:t>
            </a:r>
          </a:p>
          <a:p>
            <a:pPr marL="175505" indent="-175505" defTabSz="702019" fontAlgn="auto">
              <a:spcBef>
                <a:spcPts val="768"/>
              </a:spcBef>
              <a:spcAft>
                <a:spcPts val="0"/>
              </a:spcAft>
              <a:defRPr/>
            </a:pPr>
            <a:r>
              <a:rPr lang="en-US" dirty="0"/>
              <a:t>SNSP: Special Needs Scholarship Program</a:t>
            </a:r>
          </a:p>
          <a:p>
            <a:endParaRPr lang="en-US" dirty="0"/>
          </a:p>
        </p:txBody>
      </p:sp>
      <p:sp>
        <p:nvSpPr>
          <p:cNvPr id="3" name="Title 2"/>
          <p:cNvSpPr>
            <a:spLocks noGrp="1"/>
          </p:cNvSpPr>
          <p:nvPr>
            <p:ph type="title"/>
          </p:nvPr>
        </p:nvSpPr>
        <p:spPr/>
        <p:txBody>
          <a:bodyPr/>
          <a:lstStyle/>
          <a:p>
            <a:r>
              <a:rPr lang="en-US" dirty="0" smtClean="0"/>
              <a:t>Common Terms</a:t>
            </a:r>
            <a:endParaRPr lang="en-US" dirty="0"/>
          </a:p>
        </p:txBody>
      </p:sp>
    </p:spTree>
    <p:extLst>
      <p:ext uri="{BB962C8B-B14F-4D97-AF65-F5344CB8AC3E}">
        <p14:creationId xmlns:p14="http://schemas.microsoft.com/office/powerpoint/2010/main" val="227764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0131" y="277232"/>
            <a:ext cx="10511739" cy="1004517"/>
          </a:xfrm>
        </p:spPr>
        <p:txBody>
          <a:bodyPr>
            <a:normAutofit/>
          </a:bodyPr>
          <a:lstStyle/>
          <a:p>
            <a:r>
              <a:rPr lang="en-US" kern="0" dirty="0" smtClean="0"/>
              <a:t>Annual School Budget Requirement (cont)</a:t>
            </a:r>
            <a:endParaRPr lang="en-US" kern="0" dirty="0"/>
          </a:p>
        </p:txBody>
      </p:sp>
      <p:sp>
        <p:nvSpPr>
          <p:cNvPr id="8" name="Content Placeholder 7"/>
          <p:cNvSpPr>
            <a:spLocks noGrp="1"/>
          </p:cNvSpPr>
          <p:nvPr>
            <p:ph idx="1"/>
          </p:nvPr>
        </p:nvSpPr>
        <p:spPr>
          <a:xfrm>
            <a:off x="2239" y="920176"/>
            <a:ext cx="11784275" cy="5071833"/>
          </a:xfrm>
        </p:spPr>
        <p:txBody>
          <a:bodyPr>
            <a:normAutofit fontScale="92500" lnSpcReduction="20000"/>
          </a:bodyPr>
          <a:lstStyle/>
          <a:p>
            <a:r>
              <a:rPr lang="en-US" dirty="0" smtClean="0"/>
              <a:t>If schools use their own budget form, </a:t>
            </a:r>
            <a:r>
              <a:rPr lang="en-US" dirty="0"/>
              <a:t>it must include </a:t>
            </a:r>
            <a:r>
              <a:rPr lang="en-US" dirty="0" smtClean="0"/>
              <a:t>the following items:</a:t>
            </a:r>
            <a:endParaRPr lang="en-US" dirty="0"/>
          </a:p>
          <a:p>
            <a:pPr lvl="1"/>
            <a:r>
              <a:rPr lang="en-US" dirty="0" smtClean="0"/>
              <a:t>Anticipated </a:t>
            </a:r>
            <a:r>
              <a:rPr lang="en-US" dirty="0"/>
              <a:t>enrollments for all pupils enrolled in the school (Sept &amp; Jan)</a:t>
            </a:r>
          </a:p>
          <a:p>
            <a:pPr lvl="1"/>
            <a:r>
              <a:rPr lang="en-US" dirty="0"/>
              <a:t>Anticipated enrollments for choice program pupils (Sept &amp; Jan)</a:t>
            </a:r>
          </a:p>
          <a:p>
            <a:pPr lvl="1"/>
            <a:r>
              <a:rPr lang="en-US" dirty="0"/>
              <a:t>Total revenues</a:t>
            </a:r>
          </a:p>
          <a:p>
            <a:pPr lvl="1"/>
            <a:r>
              <a:rPr lang="en-US" dirty="0"/>
              <a:t>Offsetting Choice program revenues</a:t>
            </a:r>
          </a:p>
          <a:p>
            <a:pPr lvl="1"/>
            <a:r>
              <a:rPr lang="en-US" dirty="0"/>
              <a:t>Total cost</a:t>
            </a:r>
          </a:p>
          <a:p>
            <a:pPr lvl="1"/>
            <a:r>
              <a:rPr lang="en-US" dirty="0"/>
              <a:t>Eligible education expenses</a:t>
            </a:r>
          </a:p>
          <a:p>
            <a:pPr lvl="1"/>
            <a:r>
              <a:rPr lang="en-US" dirty="0"/>
              <a:t>Schedule of anticipated beginning and ending net assets </a:t>
            </a:r>
            <a:endParaRPr lang="en-US" dirty="0" smtClean="0"/>
          </a:p>
          <a:p>
            <a:pPr lvl="1"/>
            <a:r>
              <a:rPr lang="en-US" dirty="0" smtClean="0"/>
              <a:t>Identification </a:t>
            </a:r>
            <a:r>
              <a:rPr lang="en-US" dirty="0"/>
              <a:t>of the contingent funding sources the school will use should actual enrollments be less than expected. </a:t>
            </a:r>
            <a:endParaRPr lang="en-US" dirty="0" smtClean="0"/>
          </a:p>
          <a:p>
            <a:pPr lvl="1"/>
            <a:endParaRPr lang="en-US" dirty="0"/>
          </a:p>
          <a:p>
            <a:pPr lvl="1"/>
            <a:endParaRPr lang="en-US" dirty="0" smtClean="0"/>
          </a:p>
        </p:txBody>
      </p:sp>
    </p:spTree>
    <p:custDataLst>
      <p:tags r:id="rId1"/>
    </p:custDataLst>
    <p:extLst>
      <p:ext uri="{BB962C8B-B14F-4D97-AF65-F5344CB8AC3E}">
        <p14:creationId xmlns:p14="http://schemas.microsoft.com/office/powerpoint/2010/main" val="1603789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r>
              <a:rPr lang="en-US" dirty="0" smtClean="0"/>
              <a:t>New schools to the Choice program no longer need to provide an  updated budget to the department by November 1.</a:t>
            </a:r>
          </a:p>
          <a:p>
            <a:r>
              <a:rPr lang="en-US" dirty="0" smtClean="0"/>
              <a:t>The determination of whether a new school must update the budget is made the same as it is for continuing </a:t>
            </a:r>
            <a:r>
              <a:rPr lang="en-US" dirty="0"/>
              <a:t>schools </a:t>
            </a:r>
            <a:r>
              <a:rPr lang="en-US" dirty="0" smtClean="0"/>
              <a:t>(the budget must be updated if either </a:t>
            </a:r>
            <a:r>
              <a:rPr lang="en-US" dirty="0"/>
              <a:t>the all pupil enrollment or the Choice pupil enrollment varies by the lesser of 20% or 20 pupils from the school’s budgeted </a:t>
            </a:r>
            <a:r>
              <a:rPr lang="en-US" dirty="0" smtClean="0"/>
              <a:t>enrollment).</a:t>
            </a:r>
          </a:p>
          <a:p>
            <a:r>
              <a:rPr lang="en-US" dirty="0" smtClean="0"/>
              <a:t>The original budget for a new school is the final budget reviewed by DPI by August 1.</a:t>
            </a:r>
          </a:p>
          <a:p>
            <a:r>
              <a:rPr lang="en-US" dirty="0" smtClean="0"/>
              <a:t>The </a:t>
            </a:r>
            <a:r>
              <a:rPr lang="en-US" dirty="0"/>
              <a:t>auditor will ensure this has been completed as part of the Fiscal &amp; Internal Control Practices Report.</a:t>
            </a:r>
          </a:p>
          <a:p>
            <a:endParaRPr lang="en-US" dirty="0" smtClean="0"/>
          </a:p>
          <a:p>
            <a:endParaRPr lang="en-US" dirty="0"/>
          </a:p>
          <a:p>
            <a:pPr lvl="1"/>
            <a:endParaRPr lang="en-US" dirty="0"/>
          </a:p>
          <a:p>
            <a:pPr lvl="1"/>
            <a:endParaRPr lang="en-US" dirty="0" smtClean="0"/>
          </a:p>
        </p:txBody>
      </p:sp>
      <p:sp>
        <p:nvSpPr>
          <p:cNvPr id="5" name="Title 4"/>
          <p:cNvSpPr>
            <a:spLocks noGrp="1"/>
          </p:cNvSpPr>
          <p:nvPr>
            <p:ph type="title"/>
          </p:nvPr>
        </p:nvSpPr>
        <p:spPr/>
        <p:txBody>
          <a:bodyPr>
            <a:normAutofit/>
          </a:bodyPr>
          <a:lstStyle/>
          <a:p>
            <a:r>
              <a:rPr lang="en-US" dirty="0" smtClean="0"/>
              <a:t>New School Budget </a:t>
            </a:r>
            <a:r>
              <a:rPr lang="en-US" dirty="0"/>
              <a:t>Updates</a:t>
            </a:r>
            <a:endParaRPr lang="en-US" kern="0" dirty="0"/>
          </a:p>
        </p:txBody>
      </p:sp>
    </p:spTree>
    <p:custDataLst>
      <p:tags r:id="rId1"/>
    </p:custDataLst>
    <p:extLst>
      <p:ext uri="{BB962C8B-B14F-4D97-AF65-F5344CB8AC3E}">
        <p14:creationId xmlns:p14="http://schemas.microsoft.com/office/powerpoint/2010/main" val="3423673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Beginning </a:t>
            </a:r>
            <a:r>
              <a:rPr lang="en-US" dirty="0"/>
              <a:t>with the financial audits for the 2017-18 school year, Choice schools that received less than $100,000 annually in MPCP, RPCP, WPCP, and SNSP payments in all previous school years and the school year that is being audited may submit a modified financial audit to DPI</a:t>
            </a:r>
            <a:r>
              <a:rPr lang="en-US" dirty="0" smtClean="0"/>
              <a:t>.</a:t>
            </a:r>
          </a:p>
          <a:p>
            <a:pPr lvl="0"/>
            <a:r>
              <a:rPr lang="en-US" dirty="0">
                <a:solidFill>
                  <a:prstClr val="black"/>
                </a:solidFill>
              </a:rPr>
              <a:t>The department is currently working on the requirements for the modified financial audit.  </a:t>
            </a:r>
          </a:p>
          <a:p>
            <a:pPr lvl="0"/>
            <a:r>
              <a:rPr lang="en-US" dirty="0">
                <a:solidFill>
                  <a:prstClr val="black"/>
                </a:solidFill>
              </a:rPr>
              <a:t>Additional information will be available in the coming months</a:t>
            </a:r>
            <a:r>
              <a:rPr lang="en-US" dirty="0" smtClean="0">
                <a:solidFill>
                  <a:prstClr val="black"/>
                </a:solidFill>
              </a:rPr>
              <a:t>.</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Financial Audit</a:t>
            </a:r>
            <a:br>
              <a:rPr lang="en-US" dirty="0" smtClean="0"/>
            </a:br>
            <a:r>
              <a:rPr lang="en-US" sz="2930" i="1" dirty="0"/>
              <a:t>119.23 (7) (am) 2m. a. &amp; 118.60 (7) (am) 2m. a.</a:t>
            </a:r>
          </a:p>
        </p:txBody>
      </p:sp>
    </p:spTree>
    <p:extLst>
      <p:ext uri="{BB962C8B-B14F-4D97-AF65-F5344CB8AC3E}">
        <p14:creationId xmlns:p14="http://schemas.microsoft.com/office/powerpoint/2010/main" val="1956122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071" y="951938"/>
            <a:ext cx="10511739" cy="5264273"/>
          </a:xfrm>
        </p:spPr>
        <p:txBody>
          <a:bodyPr>
            <a:normAutofit fontScale="85000" lnSpcReduction="20000"/>
          </a:bodyPr>
          <a:lstStyle/>
          <a:p>
            <a:pPr marL="171442" lvl="0" indent="-171442" defTabSz="685766">
              <a:spcBef>
                <a:spcPts val="750"/>
              </a:spcBef>
            </a:pPr>
            <a:r>
              <a:rPr lang="en-US" sz="2500" dirty="0"/>
              <a:t>The reserve balance is calculated as the Choice </a:t>
            </a:r>
            <a:r>
              <a:rPr lang="en-US" sz="2500" dirty="0" smtClean="0"/>
              <a:t>Program revenue </a:t>
            </a:r>
            <a:r>
              <a:rPr lang="en-US" sz="2500" dirty="0"/>
              <a:t>received by the school less the school’s net eligible education expenses for Choice Program </a:t>
            </a:r>
            <a:r>
              <a:rPr lang="en-US" sz="2500" dirty="0" smtClean="0"/>
              <a:t>pupils</a:t>
            </a:r>
            <a:r>
              <a:rPr lang="en-US" sz="2500" dirty="0"/>
              <a:t>.</a:t>
            </a:r>
          </a:p>
          <a:p>
            <a:r>
              <a:rPr lang="en-US" dirty="0" smtClean="0"/>
              <a:t>The school must maintain the reserve balance, have sufficient cash and investment balances, for future eligible education expenses</a:t>
            </a:r>
            <a:r>
              <a:rPr lang="en-US" dirty="0"/>
              <a:t>. </a:t>
            </a:r>
            <a:endParaRPr lang="en-US" dirty="0" smtClean="0"/>
          </a:p>
          <a:p>
            <a:pPr lvl="1"/>
            <a:r>
              <a:rPr lang="en-US" dirty="0" smtClean="0"/>
              <a:t>If the school ceases to participate or is barred from all Choice Programs, the school will be required to repay the reserve balance to the DPI.</a:t>
            </a:r>
          </a:p>
          <a:p>
            <a:r>
              <a:rPr lang="en-US" dirty="0" smtClean="0"/>
              <a:t>New under Act 36, if </a:t>
            </a:r>
            <a:r>
              <a:rPr lang="en-US" dirty="0"/>
              <a:t>the school does not maintain the required reserve balance, it must repay the reserve balance to the department</a:t>
            </a:r>
            <a:r>
              <a:rPr lang="en-US" dirty="0" smtClean="0"/>
              <a:t>. </a:t>
            </a:r>
            <a:r>
              <a:rPr lang="en-US" sz="2600" i="1" dirty="0" smtClean="0"/>
              <a:t>[</a:t>
            </a:r>
            <a:r>
              <a:rPr lang="en-US" sz="2600" i="1" dirty="0"/>
              <a:t>119.23 (7) (an) 1. and 118.60 (7) (an) 1</a:t>
            </a:r>
            <a:r>
              <a:rPr lang="en-US" sz="2600" i="1" dirty="0" smtClean="0"/>
              <a:t>.]</a:t>
            </a:r>
            <a:endParaRPr lang="en-US" sz="2600" dirty="0"/>
          </a:p>
          <a:p>
            <a:pPr lvl="1"/>
            <a:r>
              <a:rPr lang="en-US" sz="2300" dirty="0"/>
              <a:t>The financial audit certification will indicate the amount owed and the due date for the amount owed.</a:t>
            </a:r>
          </a:p>
        </p:txBody>
      </p:sp>
      <p:sp>
        <p:nvSpPr>
          <p:cNvPr id="2" name="Title 1"/>
          <p:cNvSpPr>
            <a:spLocks noGrp="1"/>
          </p:cNvSpPr>
          <p:nvPr>
            <p:ph type="title"/>
          </p:nvPr>
        </p:nvSpPr>
        <p:spPr/>
        <p:txBody>
          <a:bodyPr/>
          <a:lstStyle/>
          <a:p>
            <a:r>
              <a:rPr lang="en-US" dirty="0" smtClean="0"/>
              <a:t>Reserve Requirements</a:t>
            </a:r>
            <a:endParaRPr lang="en-US" dirty="0"/>
          </a:p>
        </p:txBody>
      </p:sp>
    </p:spTree>
    <p:extLst>
      <p:ext uri="{BB962C8B-B14F-4D97-AF65-F5344CB8AC3E}">
        <p14:creationId xmlns:p14="http://schemas.microsoft.com/office/powerpoint/2010/main" val="160566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04214"/>
            <a:ext cx="10515601" cy="4579304"/>
          </a:xfrm>
        </p:spPr>
        <p:txBody>
          <a:bodyPr>
            <a:normAutofit fontScale="92500"/>
          </a:bodyPr>
          <a:lstStyle/>
          <a:p>
            <a:r>
              <a:rPr lang="en-US" sz="2400" dirty="0" smtClean="0"/>
              <a:t>The </a:t>
            </a:r>
            <a:r>
              <a:rPr lang="en-US" sz="2400" dirty="0"/>
              <a:t>calculation of whether the school has a sufficient cash and investment balance is completed annually </a:t>
            </a:r>
            <a:r>
              <a:rPr lang="en-US" sz="2400" dirty="0" smtClean="0"/>
              <a:t>using </a:t>
            </a:r>
            <a:r>
              <a:rPr lang="en-US" sz="2400" dirty="0"/>
              <a:t>the </a:t>
            </a:r>
            <a:r>
              <a:rPr lang="en-US" sz="2400" dirty="0" smtClean="0"/>
              <a:t>June 30</a:t>
            </a:r>
            <a:r>
              <a:rPr lang="en-US" sz="2400" baseline="30000" dirty="0" smtClean="0"/>
              <a:t>th</a:t>
            </a:r>
            <a:r>
              <a:rPr lang="en-US" sz="2400" dirty="0" smtClean="0"/>
              <a:t> balances </a:t>
            </a:r>
            <a:r>
              <a:rPr lang="en-US" sz="2400" dirty="0"/>
              <a:t>in the financial </a:t>
            </a:r>
            <a:r>
              <a:rPr lang="en-US" sz="2400" dirty="0" smtClean="0"/>
              <a:t>audit.</a:t>
            </a:r>
          </a:p>
          <a:p>
            <a:r>
              <a:rPr lang="en-US" sz="2400" dirty="0" smtClean="0"/>
              <a:t>Schools are strongly encouraged to track the expected June 30</a:t>
            </a:r>
            <a:r>
              <a:rPr lang="en-US" sz="2400" baseline="30000" dirty="0" smtClean="0"/>
              <a:t>th</a:t>
            </a:r>
            <a:r>
              <a:rPr lang="en-US" sz="2400" dirty="0" smtClean="0"/>
              <a:t> reserve balance and cash and investment balance.</a:t>
            </a:r>
          </a:p>
          <a:p>
            <a:pPr lvl="0"/>
            <a:r>
              <a:rPr lang="en-US" sz="2400" dirty="0" smtClean="0">
                <a:solidFill>
                  <a:prstClr val="black"/>
                </a:solidFill>
              </a:rPr>
              <a:t>If </a:t>
            </a:r>
            <a:r>
              <a:rPr lang="en-US" sz="2400" dirty="0">
                <a:solidFill>
                  <a:prstClr val="black"/>
                </a:solidFill>
              </a:rPr>
              <a:t>the reserve balance is greater than 50% of the total Choice revenue received by the school in the prior year, the governing body of the private school must approve a plan for how it will use the amount of the reserve balance that exceeds the 50% threshold</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p:txBody>
          <a:bodyPr/>
          <a:lstStyle/>
          <a:p>
            <a:r>
              <a:rPr lang="en-US" dirty="0" smtClean="0"/>
              <a:t>Reserve Requirements</a:t>
            </a:r>
            <a:endParaRPr lang="en-US" dirty="0"/>
          </a:p>
        </p:txBody>
      </p:sp>
    </p:spTree>
    <p:extLst>
      <p:ext uri="{BB962C8B-B14F-4D97-AF65-F5344CB8AC3E}">
        <p14:creationId xmlns:p14="http://schemas.microsoft.com/office/powerpoint/2010/main" val="31775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7927" y="1356366"/>
            <a:ext cx="6376147" cy="4208825"/>
          </a:xfrm>
        </p:spPr>
      </p:pic>
      <p:sp>
        <p:nvSpPr>
          <p:cNvPr id="4" name="Title 3"/>
          <p:cNvSpPr>
            <a:spLocks noGrp="1"/>
          </p:cNvSpPr>
          <p:nvPr>
            <p:ph type="title"/>
          </p:nvPr>
        </p:nvSpPr>
        <p:spPr/>
        <p:txBody>
          <a:bodyPr/>
          <a:lstStyle/>
          <a:p>
            <a:pPr algn="ctr"/>
            <a:r>
              <a:rPr lang="en-US" dirty="0" smtClean="0"/>
              <a:t>Other Changes</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0" y="4757591"/>
            <a:ext cx="12187522" cy="4004031"/>
          </a:xfrm>
          <a:prstGeom prst="rect">
            <a:avLst/>
          </a:prstGeom>
        </p:spPr>
      </p:pic>
    </p:spTree>
    <p:custDataLst>
      <p:tags r:id="rId1"/>
    </p:custDataLst>
    <p:extLst>
      <p:ext uri="{BB962C8B-B14F-4D97-AF65-F5344CB8AC3E}">
        <p14:creationId xmlns:p14="http://schemas.microsoft.com/office/powerpoint/2010/main" val="424031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Schools participating in the Choice programs must conduct criminal background checks beginning in the 2018-19 school year and not employ:</a:t>
            </a:r>
            <a:endParaRPr lang="en-US" dirty="0"/>
          </a:p>
          <a:p>
            <a:pPr lvl="1"/>
            <a:r>
              <a:rPr lang="en-US" dirty="0"/>
              <a:t>Any individual who is not eligible for a teaching license as the result of an offense; and</a:t>
            </a:r>
          </a:p>
          <a:p>
            <a:pPr lvl="1"/>
            <a:r>
              <a:rPr lang="en-US" dirty="0"/>
              <a:t>Any individual who might reasonably be believed to pose a threat to the safety of </a:t>
            </a:r>
            <a:r>
              <a:rPr lang="en-US" dirty="0" smtClean="0"/>
              <a:t>others.</a:t>
            </a:r>
            <a:endParaRPr lang="en-US" dirty="0"/>
          </a:p>
          <a:p>
            <a:r>
              <a:rPr lang="en-US" dirty="0" smtClean="0"/>
              <a:t>The auditor will be required to ensure the background checks were completed.</a:t>
            </a:r>
            <a:endParaRPr lang="en-US" dirty="0"/>
          </a:p>
        </p:txBody>
      </p:sp>
      <p:sp>
        <p:nvSpPr>
          <p:cNvPr id="4" name="Slide Number Placeholder 3"/>
          <p:cNvSpPr>
            <a:spLocks noGrp="1"/>
          </p:cNvSpPr>
          <p:nvPr>
            <p:ph type="sldNum" sz="quarter" idx="12"/>
          </p:nvPr>
        </p:nvSpPr>
        <p:spPr/>
        <p:txBody>
          <a:bodyPr/>
          <a:lstStyle/>
          <a:p>
            <a:pPr defTabSz="1088281"/>
            <a:fld id="{217DB12F-0E3E-4749-A183-DAE509AF163D}" type="slidenum">
              <a:rPr lang="en-US">
                <a:solidFill>
                  <a:prstClr val="black">
                    <a:tint val="75000"/>
                  </a:prstClr>
                </a:solidFill>
                <a:latin typeface="Lato"/>
              </a:rPr>
              <a:pPr defTabSz="1088281"/>
              <a:t>26</a:t>
            </a:fld>
            <a:endParaRPr lang="en-US" dirty="0">
              <a:solidFill>
                <a:prstClr val="black">
                  <a:tint val="75000"/>
                </a:prstClr>
              </a:solidFill>
              <a:latin typeface="Lato"/>
            </a:endParaRPr>
          </a:p>
        </p:txBody>
      </p:sp>
      <p:sp>
        <p:nvSpPr>
          <p:cNvPr id="3" name="Title 2"/>
          <p:cNvSpPr>
            <a:spLocks noGrp="1"/>
          </p:cNvSpPr>
          <p:nvPr>
            <p:ph type="title"/>
          </p:nvPr>
        </p:nvSpPr>
        <p:spPr>
          <a:xfrm>
            <a:off x="771380" y="195623"/>
            <a:ext cx="10511739" cy="1004517"/>
          </a:xfrm>
        </p:spPr>
        <p:txBody>
          <a:bodyPr>
            <a:normAutofit fontScale="90000"/>
          </a:bodyPr>
          <a:lstStyle/>
          <a:p>
            <a:r>
              <a:rPr lang="en-US" dirty="0"/>
              <a:t>Criminal Background </a:t>
            </a:r>
            <a:r>
              <a:rPr lang="en-US" dirty="0" smtClean="0"/>
              <a:t>Check</a:t>
            </a:r>
            <a:br>
              <a:rPr lang="en-US" dirty="0" smtClean="0"/>
            </a:br>
            <a:r>
              <a:rPr lang="en-US" sz="2930" i="1" dirty="0"/>
              <a:t>119.23 (7) (h) &amp; 118.60 (7) (h)</a:t>
            </a:r>
          </a:p>
        </p:txBody>
      </p:sp>
    </p:spTree>
    <p:extLst>
      <p:ext uri="{BB962C8B-B14F-4D97-AF65-F5344CB8AC3E}">
        <p14:creationId xmlns:p14="http://schemas.microsoft.com/office/powerpoint/2010/main" val="3743460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due date for the summer school report was changed from October 1</a:t>
            </a:r>
            <a:r>
              <a:rPr lang="en-US" baseline="30000" dirty="0" smtClean="0"/>
              <a:t>st</a:t>
            </a:r>
            <a:r>
              <a:rPr lang="en-US" dirty="0" smtClean="0"/>
              <a:t> to September 15</a:t>
            </a:r>
            <a:r>
              <a:rPr lang="en-US" baseline="30000" dirty="0" smtClean="0"/>
              <a:t>th</a:t>
            </a:r>
            <a:r>
              <a:rPr lang="en-US" dirty="0" smtClean="0"/>
              <a:t>. </a:t>
            </a:r>
          </a:p>
          <a:p>
            <a:r>
              <a:rPr lang="en-US" dirty="0" smtClean="0"/>
              <a:t>The summer school report is now submitted through the OAS rather than in an Excel document.</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Summer School Related Changes</a:t>
            </a:r>
            <a:br>
              <a:rPr lang="en-US" dirty="0" smtClean="0"/>
            </a:br>
            <a:r>
              <a:rPr lang="en-US" sz="2930" i="1" dirty="0"/>
              <a:t>119.23 (4m) (a) &amp; 118.60 (4m) (a)</a:t>
            </a:r>
            <a:endParaRPr lang="en-US" dirty="0"/>
          </a:p>
        </p:txBody>
      </p:sp>
    </p:spTree>
    <p:extLst>
      <p:ext uri="{BB962C8B-B14F-4D97-AF65-F5344CB8AC3E}">
        <p14:creationId xmlns:p14="http://schemas.microsoft.com/office/powerpoint/2010/main" val="283034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131" y="1200140"/>
            <a:ext cx="10511739" cy="4723936"/>
          </a:xfrm>
        </p:spPr>
        <p:txBody>
          <a:bodyPr>
            <a:normAutofit fontScale="85000" lnSpcReduction="20000"/>
          </a:bodyPr>
          <a:lstStyle/>
          <a:p>
            <a:r>
              <a:rPr lang="en-US" dirty="0" smtClean="0"/>
              <a:t>Starting with the summer of 2018, </a:t>
            </a:r>
            <a:r>
              <a:rPr lang="en-US" dirty="0"/>
              <a:t>s</a:t>
            </a:r>
            <a:r>
              <a:rPr lang="en-US" dirty="0" smtClean="0"/>
              <a:t>ummer school payments will be prorated  for students that attend less than 15 days. </a:t>
            </a:r>
          </a:p>
          <a:p>
            <a:r>
              <a:rPr lang="en-US" dirty="0" smtClean="0"/>
              <a:t>The payment amount for each student is based on the maximum per student state aid amount from the prior year for the grade in which the pupil is attending summer school.</a:t>
            </a:r>
          </a:p>
          <a:p>
            <a:pPr lvl="1"/>
            <a:r>
              <a:rPr lang="en-US" b="1" i="1" dirty="0" smtClean="0"/>
              <a:t>Student </a:t>
            </a:r>
            <a:r>
              <a:rPr lang="en-US" b="1" i="1" dirty="0"/>
              <a:t>attends 15 or more days:</a:t>
            </a:r>
            <a:r>
              <a:rPr lang="en-US" dirty="0"/>
              <a:t> 5% of the </a:t>
            </a:r>
            <a:r>
              <a:rPr lang="en-US" dirty="0" smtClean="0"/>
              <a:t>maximum payment amount.</a:t>
            </a:r>
            <a:endParaRPr lang="en-US" dirty="0"/>
          </a:p>
          <a:p>
            <a:pPr lvl="1"/>
            <a:r>
              <a:rPr lang="en-US" b="1" i="1" dirty="0"/>
              <a:t>S</a:t>
            </a:r>
            <a:r>
              <a:rPr lang="en-US" b="1" i="1" dirty="0" smtClean="0"/>
              <a:t>tudent </a:t>
            </a:r>
            <a:r>
              <a:rPr lang="en-US" b="1" i="1" dirty="0"/>
              <a:t>attends less than 15 days:</a:t>
            </a:r>
            <a:r>
              <a:rPr lang="en-US" dirty="0"/>
              <a:t> prorated payment calculated as follows: </a:t>
            </a:r>
            <a:endParaRPr lang="en-US" dirty="0" smtClean="0"/>
          </a:p>
          <a:p>
            <a:pPr lvl="2"/>
            <a:r>
              <a:rPr lang="en-US" dirty="0" smtClean="0"/>
              <a:t>Days </a:t>
            </a:r>
            <a:r>
              <a:rPr lang="en-US" dirty="0"/>
              <a:t>attended / 15 * 5</a:t>
            </a:r>
            <a:r>
              <a:rPr lang="en-US" dirty="0" smtClean="0"/>
              <a:t>% of the maximum payment amount.</a:t>
            </a:r>
            <a:endParaRPr lang="en-US" dirty="0"/>
          </a:p>
          <a:p>
            <a:pPr marL="0" indent="0">
              <a:buNone/>
            </a:pPr>
            <a:r>
              <a:rPr lang="en-US" dirty="0"/>
              <a:t>The summer school program must be at least 19 days with at least 270 minutes of non Title 1 instruction per day.</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Summer School Related Changes</a:t>
            </a:r>
            <a:br>
              <a:rPr lang="en-US" dirty="0" smtClean="0"/>
            </a:br>
            <a:r>
              <a:rPr lang="en-US" sz="2930" i="1" dirty="0"/>
              <a:t>119.23 (4m) (a) &amp; 118.60 (4m) (a)</a:t>
            </a:r>
            <a:endParaRPr lang="en-US" dirty="0"/>
          </a:p>
        </p:txBody>
      </p:sp>
    </p:spTree>
    <p:extLst>
      <p:ext uri="{BB962C8B-B14F-4D97-AF65-F5344CB8AC3E}">
        <p14:creationId xmlns:p14="http://schemas.microsoft.com/office/powerpoint/2010/main" val="420184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The list of allowable fees Choice schools may charge Choice students is expanded to include room and board</a:t>
            </a:r>
            <a:r>
              <a:rPr lang="en-US" dirty="0" smtClean="0"/>
              <a:t>. </a:t>
            </a:r>
            <a:r>
              <a:rPr lang="en-US" i="1" dirty="0" smtClean="0"/>
              <a:t>[119.23 (3m) (am) 1. h. and 118.60 </a:t>
            </a:r>
            <a:r>
              <a:rPr lang="en-US" i="1" dirty="0"/>
              <a:t>(3m) (am) 1. h</a:t>
            </a:r>
            <a:r>
              <a:rPr lang="en-US" i="1" dirty="0" smtClean="0"/>
              <a:t>.]</a:t>
            </a:r>
          </a:p>
          <a:p>
            <a:r>
              <a:rPr lang="en-US" dirty="0"/>
              <a:t>Choice schools may count up to 140 hours of work-based instruction (as defined by Wis. Stat. §118.56) as hours of instruction</a:t>
            </a:r>
            <a:r>
              <a:rPr lang="en-US" dirty="0" smtClean="0"/>
              <a:t>. </a:t>
            </a:r>
            <a:r>
              <a:rPr lang="en-US" i="1" dirty="0"/>
              <a:t>[119.23 (2) (a) 8</a:t>
            </a:r>
            <a:r>
              <a:rPr lang="en-US" i="1" dirty="0" smtClean="0"/>
              <a:t>. and 118.60 (2) (a) 8.]</a:t>
            </a:r>
          </a:p>
          <a:p>
            <a:r>
              <a:rPr lang="en-US" dirty="0"/>
              <a:t>Beginning with the 2018-19 school year, the due date for a fully accredited school to annually submit proof of accreditation is changed from January 15 to August 1</a:t>
            </a:r>
            <a:r>
              <a:rPr lang="en-US" dirty="0" smtClean="0"/>
              <a:t>. </a:t>
            </a:r>
            <a:r>
              <a:rPr lang="en-US" i="1" dirty="0" smtClean="0"/>
              <a:t>[119.23 (7) (em) 1. and 118.60 (7) (em) 1. ]</a:t>
            </a:r>
            <a:endParaRPr lang="en-US" i="1" dirty="0"/>
          </a:p>
        </p:txBody>
      </p:sp>
      <p:sp>
        <p:nvSpPr>
          <p:cNvPr id="3" name="Title 2"/>
          <p:cNvSpPr>
            <a:spLocks noGrp="1"/>
          </p:cNvSpPr>
          <p:nvPr>
            <p:ph type="title"/>
          </p:nvPr>
        </p:nvSpPr>
        <p:spPr/>
        <p:txBody>
          <a:bodyPr/>
          <a:lstStyle/>
          <a:p>
            <a:r>
              <a:rPr lang="en-US" dirty="0" smtClean="0"/>
              <a:t>Other Changes</a:t>
            </a:r>
            <a:endParaRPr lang="en-US" dirty="0"/>
          </a:p>
        </p:txBody>
      </p:sp>
    </p:spTree>
    <p:extLst>
      <p:ext uri="{BB962C8B-B14F-4D97-AF65-F5344CB8AC3E}">
        <p14:creationId xmlns:p14="http://schemas.microsoft.com/office/powerpoint/2010/main" val="392926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131" y="1200140"/>
            <a:ext cx="10511739" cy="4591988"/>
          </a:xfrm>
        </p:spPr>
        <p:txBody>
          <a:bodyPr>
            <a:normAutofit fontScale="85000" lnSpcReduction="10000"/>
          </a:bodyPr>
          <a:lstStyle/>
          <a:p>
            <a:r>
              <a:rPr lang="en-US" dirty="0" smtClean="0"/>
              <a:t>2017 Wisconsin Act 36 is generally effective on July 21, 2017.</a:t>
            </a:r>
          </a:p>
          <a:p>
            <a:r>
              <a:rPr lang="en-US" dirty="0" smtClean="0"/>
              <a:t>2017 </a:t>
            </a:r>
            <a:r>
              <a:rPr lang="en-US" dirty="0"/>
              <a:t>Act 59 </a:t>
            </a:r>
            <a:r>
              <a:rPr lang="en-US" dirty="0" smtClean="0"/>
              <a:t>the state biennial budget is </a:t>
            </a:r>
            <a:r>
              <a:rPr lang="en-US" dirty="0"/>
              <a:t>generally </a:t>
            </a:r>
            <a:r>
              <a:rPr lang="en-US" dirty="0" smtClean="0"/>
              <a:t>effective on September 23, 2017.</a:t>
            </a:r>
          </a:p>
          <a:p>
            <a:r>
              <a:rPr lang="en-US" dirty="0" smtClean="0"/>
              <a:t>Each Act has specific provisions with delayed </a:t>
            </a:r>
            <a:r>
              <a:rPr lang="en-US" dirty="0"/>
              <a:t>effective or initial </a:t>
            </a:r>
            <a:r>
              <a:rPr lang="en-US" dirty="0" smtClean="0"/>
              <a:t>applicability dates.	</a:t>
            </a:r>
          </a:p>
          <a:p>
            <a:r>
              <a:rPr lang="en-US" dirty="0" smtClean="0"/>
              <a:t>These </a:t>
            </a:r>
            <a:r>
              <a:rPr lang="en-US" smtClean="0"/>
              <a:t>Acts make </a:t>
            </a:r>
            <a:r>
              <a:rPr lang="en-US" dirty="0" smtClean="0"/>
              <a:t>changes to the Milwaukee Parental Choice Program (MPCP), Racine Parental Choice Program (RPCP), Wisconsin Parental Choice Program (WPCP), and Special Needs Scholarship Program (SNSP).  </a:t>
            </a:r>
          </a:p>
        </p:txBody>
      </p:sp>
      <p:sp>
        <p:nvSpPr>
          <p:cNvPr id="3" name="Title 2"/>
          <p:cNvSpPr>
            <a:spLocks noGrp="1"/>
          </p:cNvSpPr>
          <p:nvPr>
            <p:ph type="title"/>
          </p:nvPr>
        </p:nvSpPr>
        <p:spPr/>
        <p:txBody>
          <a:bodyPr/>
          <a:lstStyle/>
          <a:p>
            <a:r>
              <a:rPr lang="en-US" dirty="0" smtClean="0"/>
              <a:t>2017 Wisconsin Act 36 and 59 Overview</a:t>
            </a:r>
            <a:endParaRPr lang="en-US" dirty="0"/>
          </a:p>
        </p:txBody>
      </p:sp>
    </p:spTree>
    <p:extLst>
      <p:ext uri="{BB962C8B-B14F-4D97-AF65-F5344CB8AC3E}">
        <p14:creationId xmlns:p14="http://schemas.microsoft.com/office/powerpoint/2010/main" val="54682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Choice </a:t>
            </a:r>
            <a:r>
              <a:rPr lang="en-US" dirty="0"/>
              <a:t>schools with fewer than 20 pupils in the MPCP or in the RPCP and WPCP in tested grades (grades 3 to 12), rather than all grades in the applicable program(s), are not required to administer the state assessments. </a:t>
            </a:r>
            <a:r>
              <a:rPr lang="en-US" i="1" dirty="0" smtClean="0"/>
              <a:t>[118.30 (1s) and (1t)]</a:t>
            </a:r>
            <a:endParaRPr lang="en-US" dirty="0"/>
          </a:p>
          <a:p>
            <a:r>
              <a:rPr lang="en-US" dirty="0" smtClean="0"/>
              <a:t>The </a:t>
            </a:r>
            <a:r>
              <a:rPr lang="en-US" dirty="0"/>
              <a:t>score that an individual must achieve on a civics assessment in order to graduate from high school </a:t>
            </a:r>
            <a:r>
              <a:rPr lang="en-US" dirty="0" smtClean="0"/>
              <a:t>increased from </a:t>
            </a:r>
            <a:r>
              <a:rPr lang="en-US" dirty="0"/>
              <a:t>60 points to 65 points. </a:t>
            </a:r>
            <a:r>
              <a:rPr lang="en-US" dirty="0" smtClean="0"/>
              <a:t> </a:t>
            </a:r>
            <a:r>
              <a:rPr lang="en-US" i="1" dirty="0" smtClean="0"/>
              <a:t>[118.33 (1m) (a) 1.]</a:t>
            </a:r>
          </a:p>
          <a:p>
            <a:r>
              <a:rPr lang="en-US" dirty="0"/>
              <a:t>DPI may terminate a school’s participation in the Choice programs if the school intentionally or negligently misrepresents required information</a:t>
            </a:r>
            <a:r>
              <a:rPr lang="en-US" dirty="0" smtClean="0"/>
              <a:t>. </a:t>
            </a:r>
            <a:r>
              <a:rPr lang="en-US" i="1" dirty="0" smtClean="0"/>
              <a:t>[119.23 (10) (a) 1., 119.23 (10) (am) 4., 118.60 (10) (a) 1., and 118.60 (10) (am) 4.]</a:t>
            </a:r>
            <a:endParaRPr lang="en-US" i="1" dirty="0"/>
          </a:p>
        </p:txBody>
      </p:sp>
      <p:sp>
        <p:nvSpPr>
          <p:cNvPr id="3" name="Title 2"/>
          <p:cNvSpPr>
            <a:spLocks noGrp="1"/>
          </p:cNvSpPr>
          <p:nvPr>
            <p:ph type="title"/>
          </p:nvPr>
        </p:nvSpPr>
        <p:spPr/>
        <p:txBody>
          <a:bodyPr/>
          <a:lstStyle/>
          <a:p>
            <a:r>
              <a:rPr lang="en-US" dirty="0" smtClean="0"/>
              <a:t>Other Changes (cont)</a:t>
            </a:r>
            <a:endParaRPr lang="en-US" dirty="0"/>
          </a:p>
        </p:txBody>
      </p:sp>
    </p:spTree>
    <p:extLst>
      <p:ext uri="{BB962C8B-B14F-4D97-AF65-F5344CB8AC3E}">
        <p14:creationId xmlns:p14="http://schemas.microsoft.com/office/powerpoint/2010/main" val="3758319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40130" y="1372890"/>
          <a:ext cx="10510981" cy="4449640"/>
        </p:xfrm>
        <a:graphic>
          <a:graphicData uri="http://schemas.openxmlformats.org/drawingml/2006/table">
            <a:tbl>
              <a:tblPr firstRow="1" bandRow="1">
                <a:tableStyleId>{5940675A-B579-460E-94D1-54222C63F5DA}</a:tableStyleId>
              </a:tblPr>
              <a:tblGrid>
                <a:gridCol w="4272053">
                  <a:extLst>
                    <a:ext uri="{9D8B030D-6E8A-4147-A177-3AD203B41FA5}">
                      <a16:colId xmlns:a16="http://schemas.microsoft.com/office/drawing/2014/main" xmlns="" val="20000"/>
                    </a:ext>
                  </a:extLst>
                </a:gridCol>
                <a:gridCol w="3183908">
                  <a:extLst>
                    <a:ext uri="{9D8B030D-6E8A-4147-A177-3AD203B41FA5}">
                      <a16:colId xmlns:a16="http://schemas.microsoft.com/office/drawing/2014/main" xmlns="" val="20001"/>
                    </a:ext>
                  </a:extLst>
                </a:gridCol>
                <a:gridCol w="3055020">
                  <a:extLst>
                    <a:ext uri="{9D8B030D-6E8A-4147-A177-3AD203B41FA5}">
                      <a16:colId xmlns:a16="http://schemas.microsoft.com/office/drawing/2014/main" xmlns="" val="20002"/>
                    </a:ext>
                  </a:extLst>
                </a:gridCol>
              </a:tblGrid>
              <a:tr h="1205421">
                <a:tc>
                  <a:txBody>
                    <a:bodyPr/>
                    <a:lstStyle/>
                    <a:p>
                      <a:pPr algn="ctr"/>
                      <a:endParaRPr lang="en-US" sz="1800" b="1" dirty="0"/>
                    </a:p>
                  </a:txBody>
                  <a:tcPr marL="89290" marR="89290" marT="44645" marB="44645" anchor="ctr" anchorCtr="1">
                    <a:solidFill>
                      <a:schemeClr val="accent5">
                        <a:lumMod val="20000"/>
                        <a:lumOff val="80000"/>
                      </a:schemeClr>
                    </a:solidFill>
                  </a:tcPr>
                </a:tc>
                <a:tc>
                  <a:txBody>
                    <a:bodyPr/>
                    <a:lstStyle/>
                    <a:p>
                      <a:pPr algn="ctr"/>
                      <a:r>
                        <a:rPr lang="en-US" sz="2400" b="1" dirty="0" smtClean="0"/>
                        <a:t>First Time Participants that are not Start Up Schools</a:t>
                      </a:r>
                      <a:endParaRPr lang="en-US" sz="2400" b="1" dirty="0"/>
                    </a:p>
                  </a:txBody>
                  <a:tcPr marL="89290" marR="89290" marT="44645" marB="44645" anchor="ctr" anchorCtr="1">
                    <a:solidFill>
                      <a:schemeClr val="accent5">
                        <a:lumMod val="20000"/>
                        <a:lumOff val="80000"/>
                      </a:schemeClr>
                    </a:solidFill>
                  </a:tcPr>
                </a:tc>
                <a:tc>
                  <a:txBody>
                    <a:bodyPr/>
                    <a:lstStyle/>
                    <a:p>
                      <a:pPr algn="ctr"/>
                      <a:r>
                        <a:rPr lang="en-US" sz="2400" b="1" dirty="0" smtClean="0"/>
                        <a:t>Start Up Schools</a:t>
                      </a:r>
                      <a:endParaRPr lang="en-US" sz="2400" b="1" dirty="0"/>
                    </a:p>
                  </a:txBody>
                  <a:tcPr marL="89290" marR="89290" marT="44645" marB="44645" anchor="ctr" anchorCtr="1">
                    <a:solidFill>
                      <a:schemeClr val="accent5">
                        <a:lumMod val="20000"/>
                        <a:lumOff val="80000"/>
                      </a:schemeClr>
                    </a:solidFill>
                  </a:tcPr>
                </a:tc>
                <a:extLst>
                  <a:ext uri="{0D108BD9-81ED-4DB2-BD59-A6C34878D82A}">
                    <a16:rowId xmlns:a16="http://schemas.microsoft.com/office/drawing/2014/main" xmlns="" val="10000"/>
                  </a:ext>
                </a:extLst>
              </a:tr>
              <a:tr h="1205421">
                <a:tc>
                  <a:txBody>
                    <a:bodyPr/>
                    <a:lstStyle/>
                    <a:p>
                      <a:pPr algn="ctr"/>
                      <a:r>
                        <a:rPr lang="en-US" sz="2400" b="1" dirty="0" smtClean="0"/>
                        <a:t>Provide certain policies and information that must be provided to all applicants</a:t>
                      </a:r>
                      <a:endParaRPr lang="en-US" sz="2400" b="1" dirty="0"/>
                    </a:p>
                  </a:txBody>
                  <a:tcPr marL="89290" marR="89290" marT="44645" marB="44645" anchor="ctr" anchorCtr="1">
                    <a:solidFill>
                      <a:schemeClr val="accent5">
                        <a:lumMod val="20000"/>
                        <a:lumOff val="80000"/>
                      </a:schemeClr>
                    </a:solidFill>
                  </a:tcPr>
                </a:tc>
                <a:tc rowSpan="2">
                  <a:txBody>
                    <a:bodyPr/>
                    <a:lstStyle/>
                    <a:p>
                      <a:pPr algn="ctr"/>
                      <a:r>
                        <a:rPr lang="en-US" sz="2400" dirty="0" smtClean="0"/>
                        <a:t>January 10</a:t>
                      </a:r>
                      <a:r>
                        <a:rPr lang="en-US" sz="2400" baseline="30000" dirty="0" smtClean="0"/>
                        <a:t>th</a:t>
                      </a:r>
                      <a:r>
                        <a:rPr lang="en-US" sz="2400" dirty="0" smtClean="0"/>
                        <a:t> immediately preceding the school year in which they begin to participate</a:t>
                      </a:r>
                      <a:endParaRPr lang="en-US" sz="2400" dirty="0"/>
                    </a:p>
                  </a:txBody>
                  <a:tcPr marL="89290" marR="89290" marT="44645" marB="44645" anchor="ctr" anchorCtr="1"/>
                </a:tc>
                <a:tc rowSpan="3">
                  <a:txBody>
                    <a:bodyPr/>
                    <a:lstStyle/>
                    <a:p>
                      <a:pPr marL="0" marR="0" lvl="0" indent="0" algn="ctr" defTabSz="936071" rtl="0" eaLnBrk="1" fontAlgn="auto" latinLnBrk="0" hangingPunct="1">
                        <a:lnSpc>
                          <a:spcPct val="100000"/>
                        </a:lnSpc>
                        <a:spcBef>
                          <a:spcPts val="0"/>
                        </a:spcBef>
                        <a:spcAft>
                          <a:spcPts val="0"/>
                        </a:spcAft>
                        <a:buClrTx/>
                        <a:buSzTx/>
                        <a:buFontTx/>
                        <a:buNone/>
                        <a:tabLst/>
                        <a:defRPr/>
                      </a:pPr>
                      <a:r>
                        <a:rPr lang="en-US" sz="2400" dirty="0" smtClean="0"/>
                        <a:t>August</a:t>
                      </a:r>
                      <a:r>
                        <a:rPr lang="en-US" sz="2400" baseline="0" dirty="0" smtClean="0"/>
                        <a:t> 1 </a:t>
                      </a:r>
                      <a:r>
                        <a:rPr lang="en-US" sz="2400" dirty="0" smtClean="0"/>
                        <a:t>immediately preceding the school year in which they begin to participate</a:t>
                      </a:r>
                    </a:p>
                  </a:txBody>
                  <a:tcPr marL="89290" marR="89290" marT="44645" marB="44645" anchor="ctr" anchorCtr="1"/>
                </a:tc>
                <a:extLst>
                  <a:ext uri="{0D108BD9-81ED-4DB2-BD59-A6C34878D82A}">
                    <a16:rowId xmlns:a16="http://schemas.microsoft.com/office/drawing/2014/main" xmlns="" val="10001"/>
                  </a:ext>
                </a:extLst>
              </a:tr>
              <a:tr h="833377">
                <a:tc>
                  <a:txBody>
                    <a:bodyPr/>
                    <a:lstStyle/>
                    <a:p>
                      <a:pPr marL="0" marR="0" lvl="0" indent="0" algn="ctr" defTabSz="936071" rtl="0" eaLnBrk="1" fontAlgn="auto" latinLnBrk="0" hangingPunct="1">
                        <a:lnSpc>
                          <a:spcPct val="100000"/>
                        </a:lnSpc>
                        <a:spcBef>
                          <a:spcPts val="0"/>
                        </a:spcBef>
                        <a:spcAft>
                          <a:spcPts val="0"/>
                        </a:spcAft>
                        <a:buClrTx/>
                        <a:buSzTx/>
                        <a:buFontTx/>
                        <a:buNone/>
                        <a:tabLst/>
                        <a:defRPr/>
                      </a:pPr>
                      <a:r>
                        <a:rPr lang="en-US" sz="2400" b="1" dirty="0" smtClean="0"/>
                        <a:t>Signatures of governing board members </a:t>
                      </a:r>
                    </a:p>
                  </a:txBody>
                  <a:tcPr marL="89290" marR="89290" marT="44645" marB="44645" anchor="ctr" anchorCtr="1">
                    <a:solidFill>
                      <a:schemeClr val="accent5">
                        <a:lumMod val="20000"/>
                        <a:lumOff val="80000"/>
                      </a:scheme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2"/>
                  </a:ext>
                </a:extLst>
              </a:tr>
              <a:tr h="1205421">
                <a:tc>
                  <a:txBody>
                    <a:bodyPr/>
                    <a:lstStyle/>
                    <a:p>
                      <a:pPr marL="0" marR="0" lvl="0" indent="0" algn="ctr" defTabSz="936071" rtl="0" eaLnBrk="1" fontAlgn="auto" latinLnBrk="0" hangingPunct="1">
                        <a:lnSpc>
                          <a:spcPct val="100000"/>
                        </a:lnSpc>
                        <a:spcBef>
                          <a:spcPts val="0"/>
                        </a:spcBef>
                        <a:spcAft>
                          <a:spcPts val="0"/>
                        </a:spcAft>
                        <a:buClrTx/>
                        <a:buSzTx/>
                        <a:buFontTx/>
                        <a:buNone/>
                        <a:tabLst/>
                        <a:defRPr/>
                      </a:pPr>
                      <a:r>
                        <a:rPr lang="en-US" sz="2400" b="1" dirty="0" smtClean="0"/>
                        <a:t>School’s academic standards</a:t>
                      </a:r>
                    </a:p>
                  </a:txBody>
                  <a:tcPr marL="89290" marR="89290" marT="44645" marB="44645" anchor="ctr" anchorCtr="1">
                    <a:solidFill>
                      <a:schemeClr val="accent5">
                        <a:lumMod val="20000"/>
                        <a:lumOff val="80000"/>
                      </a:schemeClr>
                    </a:solidFill>
                  </a:tcPr>
                </a:tc>
                <a:tc>
                  <a:txBody>
                    <a:bodyPr/>
                    <a:lstStyle/>
                    <a:p>
                      <a:pPr algn="ctr"/>
                      <a:r>
                        <a:rPr lang="en-US" sz="2400" dirty="0" smtClean="0"/>
                        <a:t>August 1 of the school year in which they begin to participate</a:t>
                      </a:r>
                      <a:endParaRPr lang="en-US" sz="2400" dirty="0"/>
                    </a:p>
                  </a:txBody>
                  <a:tcPr marL="89290" marR="89290" marT="44645" marB="44645" anchor="ctr" anchorCtr="1"/>
                </a:tc>
                <a:tc vMerge="1">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xmlns="" val="10003"/>
                  </a:ext>
                </a:extLst>
              </a:tr>
            </a:tbl>
          </a:graphicData>
        </a:graphic>
      </p:graphicFrame>
      <p:sp>
        <p:nvSpPr>
          <p:cNvPr id="3" name="Title 2"/>
          <p:cNvSpPr>
            <a:spLocks noGrp="1"/>
          </p:cNvSpPr>
          <p:nvPr>
            <p:ph type="title"/>
          </p:nvPr>
        </p:nvSpPr>
        <p:spPr/>
        <p:txBody>
          <a:bodyPr>
            <a:normAutofit fontScale="90000"/>
          </a:bodyPr>
          <a:lstStyle/>
          <a:p>
            <a:r>
              <a:rPr lang="en-US" dirty="0" smtClean="0"/>
              <a:t>New School Requirements</a:t>
            </a:r>
            <a:br>
              <a:rPr lang="en-US" dirty="0" smtClean="0"/>
            </a:br>
            <a:r>
              <a:rPr lang="en-US" sz="2930" i="1" dirty="0"/>
              <a:t>119.23 (2) (ag) 2. a., 119.23 (6p), 118.60 (2) (ag) 2. a., and 118.60 (6p) </a:t>
            </a:r>
          </a:p>
        </p:txBody>
      </p:sp>
    </p:spTree>
    <p:extLst>
      <p:ext uri="{BB962C8B-B14F-4D97-AF65-F5344CB8AC3E}">
        <p14:creationId xmlns:p14="http://schemas.microsoft.com/office/powerpoint/2010/main" val="2578921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Removed the annual requirement to provide a disclosure of information form that includes the governing board signatures.</a:t>
            </a:r>
          </a:p>
          <a:p>
            <a:pPr lvl="1"/>
            <a:r>
              <a:rPr lang="en-US" dirty="0" smtClean="0"/>
              <a:t>Instead, all schools are </a:t>
            </a:r>
            <a:r>
              <a:rPr lang="en-US" dirty="0"/>
              <a:t>required to provide signatures of new governing board members when a new governing board member joins the </a:t>
            </a:r>
            <a:r>
              <a:rPr lang="en-US" dirty="0" smtClean="0"/>
              <a:t>board.</a:t>
            </a:r>
          </a:p>
          <a:p>
            <a:r>
              <a:rPr lang="en-US" dirty="0"/>
              <a:t>Removed the annual requirement to provide </a:t>
            </a:r>
            <a:r>
              <a:rPr lang="en-US" dirty="0" smtClean="0"/>
              <a:t>the school’s academic standards and policies and information that must be provided to all applicants.</a:t>
            </a:r>
          </a:p>
          <a:p>
            <a:pPr lvl="1"/>
            <a:r>
              <a:rPr lang="en-US" dirty="0" smtClean="0"/>
              <a:t>Instead, all schools must provide them upon the request of the department.</a:t>
            </a:r>
          </a:p>
          <a:p>
            <a:pPr lvl="1"/>
            <a:endParaRPr lang="en-US" dirty="0"/>
          </a:p>
        </p:txBody>
      </p:sp>
      <p:sp>
        <p:nvSpPr>
          <p:cNvPr id="3" name="Title 2"/>
          <p:cNvSpPr>
            <a:spLocks noGrp="1"/>
          </p:cNvSpPr>
          <p:nvPr>
            <p:ph type="title"/>
          </p:nvPr>
        </p:nvSpPr>
        <p:spPr/>
        <p:txBody>
          <a:bodyPr>
            <a:normAutofit fontScale="90000"/>
          </a:bodyPr>
          <a:lstStyle/>
          <a:p>
            <a:r>
              <a:rPr lang="en-US" dirty="0" smtClean="0"/>
              <a:t>Continuing School Requirements Removed</a:t>
            </a:r>
            <a:br>
              <a:rPr lang="en-US" dirty="0" smtClean="0"/>
            </a:br>
            <a:r>
              <a:rPr lang="en-US" sz="2930" i="1" dirty="0"/>
              <a:t>119.23 (6m) and 118.60 (6m)</a:t>
            </a:r>
          </a:p>
        </p:txBody>
      </p:sp>
    </p:spTree>
    <p:extLst>
      <p:ext uri="{BB962C8B-B14F-4D97-AF65-F5344CB8AC3E}">
        <p14:creationId xmlns:p14="http://schemas.microsoft.com/office/powerpoint/2010/main" val="46162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Continuing Eligibility Report: The school had to meet one of four standards for continued participation in the program.</a:t>
            </a:r>
          </a:p>
          <a:p>
            <a:r>
              <a:rPr lang="en-US" dirty="0" smtClean="0"/>
              <a:t>August 1 Non-Choice Report: The </a:t>
            </a:r>
            <a:r>
              <a:rPr lang="en-US" dirty="0"/>
              <a:t>number of </a:t>
            </a:r>
            <a:r>
              <a:rPr lang="en-US" dirty="0" smtClean="0"/>
              <a:t>Choice and non-Choice </a:t>
            </a:r>
            <a:r>
              <a:rPr lang="en-US" dirty="0"/>
              <a:t>pupils </a:t>
            </a:r>
            <a:r>
              <a:rPr lang="en-US" dirty="0" smtClean="0"/>
              <a:t>attending </a:t>
            </a:r>
            <a:r>
              <a:rPr lang="en-US" dirty="0"/>
              <a:t>the private school in the previous school year. </a:t>
            </a:r>
          </a:p>
        </p:txBody>
      </p:sp>
      <p:sp>
        <p:nvSpPr>
          <p:cNvPr id="3" name="Title 2"/>
          <p:cNvSpPr>
            <a:spLocks noGrp="1"/>
          </p:cNvSpPr>
          <p:nvPr>
            <p:ph type="title"/>
          </p:nvPr>
        </p:nvSpPr>
        <p:spPr/>
        <p:txBody>
          <a:bodyPr/>
          <a:lstStyle/>
          <a:p>
            <a:r>
              <a:rPr lang="en-US" dirty="0" smtClean="0"/>
              <a:t>School Reports No Longer Required</a:t>
            </a:r>
            <a:endParaRPr lang="en-US" dirty="0"/>
          </a:p>
        </p:txBody>
      </p:sp>
    </p:spTree>
    <p:extLst>
      <p:ext uri="{BB962C8B-B14F-4D97-AF65-F5344CB8AC3E}">
        <p14:creationId xmlns:p14="http://schemas.microsoft.com/office/powerpoint/2010/main" val="3587328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K4 0.5 FTE: $3,873.50</a:t>
            </a:r>
          </a:p>
          <a:p>
            <a:r>
              <a:rPr lang="en-US" dirty="0" smtClean="0"/>
              <a:t>K4 0.6 FTE: $4,648</a:t>
            </a:r>
          </a:p>
          <a:p>
            <a:r>
              <a:rPr lang="en-US" dirty="0" smtClean="0"/>
              <a:t>K5 0.5 FTE: $3,873.50</a:t>
            </a:r>
          </a:p>
          <a:p>
            <a:r>
              <a:rPr lang="en-US" dirty="0" smtClean="0"/>
              <a:t>K5 1.0 FTE: $7,747</a:t>
            </a:r>
          </a:p>
          <a:p>
            <a:r>
              <a:rPr lang="en-US" dirty="0" smtClean="0"/>
              <a:t>Grades 1-8:  $7,747</a:t>
            </a:r>
          </a:p>
          <a:p>
            <a:r>
              <a:rPr lang="en-US" dirty="0" smtClean="0"/>
              <a:t>Grades 9-12: $8,393</a:t>
            </a:r>
            <a:endParaRPr lang="en-US" dirty="0"/>
          </a:p>
        </p:txBody>
      </p:sp>
      <p:sp>
        <p:nvSpPr>
          <p:cNvPr id="3" name="Title 2"/>
          <p:cNvSpPr>
            <a:spLocks noGrp="1"/>
          </p:cNvSpPr>
          <p:nvPr>
            <p:ph type="title"/>
          </p:nvPr>
        </p:nvSpPr>
        <p:spPr/>
        <p:txBody>
          <a:bodyPr>
            <a:normAutofit fontScale="90000"/>
          </a:bodyPr>
          <a:lstStyle/>
          <a:p>
            <a:r>
              <a:rPr lang="en-US" dirty="0" smtClean="0"/>
              <a:t>2018-19 Estimated Choice FTE Payment Amounts</a:t>
            </a:r>
            <a:endParaRPr lang="en-US" dirty="0"/>
          </a:p>
        </p:txBody>
      </p:sp>
    </p:spTree>
    <p:extLst>
      <p:ext uri="{BB962C8B-B14F-4D97-AF65-F5344CB8AC3E}">
        <p14:creationId xmlns:p14="http://schemas.microsoft.com/office/powerpoint/2010/main" val="1785248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Special Needs Scholarship Program </a:t>
            </a:r>
            <a:endParaRPr lang="en-US" dirty="0"/>
          </a:p>
        </p:txBody>
      </p:sp>
    </p:spTree>
    <p:extLst>
      <p:ext uri="{BB962C8B-B14F-4D97-AF65-F5344CB8AC3E}">
        <p14:creationId xmlns:p14="http://schemas.microsoft.com/office/powerpoint/2010/main" val="3907658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SNSP 2018-19 School Registration</a:t>
            </a:r>
            <a:endParaRPr lang="en-US" dirty="0"/>
          </a:p>
        </p:txBody>
      </p:sp>
      <p:pic>
        <p:nvPicPr>
          <p:cNvPr id="4" name="Content Placeholder 3" descr="2017-18_SNSP_Registration_Deadline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296829"/>
            <a:ext cx="10515600" cy="4250055"/>
          </a:xfrm>
          <a:prstGeom prst="rect">
            <a:avLst/>
          </a:prstGeom>
          <a:noFill/>
          <a:ln>
            <a:noFill/>
          </a:ln>
        </p:spPr>
      </p:pic>
    </p:spTree>
    <p:extLst>
      <p:ext uri="{BB962C8B-B14F-4D97-AF65-F5344CB8AC3E}">
        <p14:creationId xmlns:p14="http://schemas.microsoft.com/office/powerpoint/2010/main" val="688555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Reside in Wisconsin </a:t>
            </a:r>
            <a:endParaRPr lang="en-US" dirty="0"/>
          </a:p>
          <a:p>
            <a:r>
              <a:rPr lang="en-US" dirty="0" smtClean="0"/>
              <a:t>Have an IEP or Services plan in effect at time of application</a:t>
            </a:r>
          </a:p>
          <a:p>
            <a:r>
              <a:rPr lang="en-US" dirty="0" smtClean="0"/>
              <a:t>No longer required to:</a:t>
            </a:r>
          </a:p>
          <a:p>
            <a:pPr lvl="1"/>
            <a:r>
              <a:rPr lang="en-US" dirty="0" smtClean="0"/>
              <a:t>Apply and be denied open enrollment and not overturned on appeal, if appealed.</a:t>
            </a:r>
          </a:p>
          <a:p>
            <a:pPr lvl="1"/>
            <a:r>
              <a:rPr lang="en-US" dirty="0" smtClean="0"/>
              <a:t>Be enrolled in a public school the entire prior school year.</a:t>
            </a:r>
          </a:p>
          <a:p>
            <a:pPr lvl="1"/>
            <a:endParaRPr lang="en-US" dirty="0"/>
          </a:p>
        </p:txBody>
      </p:sp>
      <p:sp>
        <p:nvSpPr>
          <p:cNvPr id="3" name="Title 2"/>
          <p:cNvSpPr>
            <a:spLocks noGrp="1"/>
          </p:cNvSpPr>
          <p:nvPr>
            <p:ph type="title"/>
          </p:nvPr>
        </p:nvSpPr>
        <p:spPr/>
        <p:txBody>
          <a:bodyPr/>
          <a:lstStyle/>
          <a:p>
            <a:r>
              <a:rPr lang="en-US" dirty="0" smtClean="0"/>
              <a:t>SNSP 2018-19 Student Eligibility</a:t>
            </a:r>
            <a:endParaRPr lang="en-US" dirty="0"/>
          </a:p>
        </p:txBody>
      </p:sp>
    </p:spTree>
    <p:extLst>
      <p:ext uri="{BB962C8B-B14F-4D97-AF65-F5344CB8AC3E}">
        <p14:creationId xmlns:p14="http://schemas.microsoft.com/office/powerpoint/2010/main" val="155788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200" b="1" dirty="0" smtClean="0"/>
              <a:t>IEP/services plan verification</a:t>
            </a:r>
            <a:r>
              <a:rPr lang="en-US" sz="2200" dirty="0" smtClean="0"/>
              <a:t>:</a:t>
            </a:r>
            <a:endParaRPr lang="en-US" sz="2200" dirty="0"/>
          </a:p>
          <a:p>
            <a:r>
              <a:rPr lang="en-US" sz="2200" dirty="0"/>
              <a:t>The SNSP administrator or designee, not DPI, will send the IEP verification requests during the 21 day verification period.</a:t>
            </a:r>
          </a:p>
          <a:p>
            <a:r>
              <a:rPr lang="en-US" sz="2200" dirty="0"/>
              <a:t>The SNSP administrator or designee, not DPI, will send the resident school districts the notifications that a SNSP scholarship will be granted pending the IEP/services plan verification.</a:t>
            </a:r>
          </a:p>
          <a:p>
            <a:r>
              <a:rPr lang="en-US" sz="2200" dirty="0"/>
              <a:t>The amount of time that the LEA </a:t>
            </a:r>
            <a:r>
              <a:rPr lang="en-US" sz="2200" dirty="0" smtClean="0"/>
              <a:t>(Local Education Agency) has </a:t>
            </a:r>
            <a:r>
              <a:rPr lang="en-US" sz="2200" dirty="0"/>
              <a:t>to respond to the verification request increased from 3 days to 5 business days. </a:t>
            </a:r>
          </a:p>
        </p:txBody>
      </p:sp>
      <p:sp>
        <p:nvSpPr>
          <p:cNvPr id="3" name="Title 2"/>
          <p:cNvSpPr>
            <a:spLocks noGrp="1"/>
          </p:cNvSpPr>
          <p:nvPr>
            <p:ph type="title"/>
          </p:nvPr>
        </p:nvSpPr>
        <p:spPr/>
        <p:txBody>
          <a:bodyPr/>
          <a:lstStyle/>
          <a:p>
            <a:r>
              <a:rPr lang="en-US" dirty="0" smtClean="0"/>
              <a:t>Other Changes</a:t>
            </a:r>
            <a:endParaRPr lang="en-US" dirty="0"/>
          </a:p>
        </p:txBody>
      </p:sp>
    </p:spTree>
    <p:extLst>
      <p:ext uri="{BB962C8B-B14F-4D97-AF65-F5344CB8AC3E}">
        <p14:creationId xmlns:p14="http://schemas.microsoft.com/office/powerpoint/2010/main" val="1196740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sz="3100" b="1" dirty="0"/>
              <a:t>IEP Reevaluations:</a:t>
            </a:r>
          </a:p>
          <a:p>
            <a:r>
              <a:rPr lang="en-US" sz="3100" dirty="0" smtClean="0"/>
              <a:t>Specify </a:t>
            </a:r>
            <a:r>
              <a:rPr lang="en-US" sz="3100" dirty="0"/>
              <a:t>that if the student is attending an SNSP school in a nonresident school district, and </a:t>
            </a:r>
            <a:r>
              <a:rPr lang="en-US" sz="3100" dirty="0" smtClean="0"/>
              <a:t>the parent/guardian </a:t>
            </a:r>
            <a:r>
              <a:rPr lang="en-US" sz="3100" dirty="0"/>
              <a:t>provides written consent, an IEP team appointed for the child by the nonresident </a:t>
            </a:r>
            <a:r>
              <a:rPr lang="en-US" sz="3100" dirty="0" smtClean="0"/>
              <a:t>school district </a:t>
            </a:r>
            <a:r>
              <a:rPr lang="en-US" sz="3100" dirty="0"/>
              <a:t>may conduct the reevaluation.</a:t>
            </a:r>
          </a:p>
          <a:p>
            <a:pPr marL="0" indent="0">
              <a:buNone/>
            </a:pPr>
            <a:r>
              <a:rPr lang="en-US" sz="3100" b="1" dirty="0"/>
              <a:t>Assessments:</a:t>
            </a:r>
          </a:p>
          <a:p>
            <a:r>
              <a:rPr lang="en-US" sz="3100" dirty="0" smtClean="0"/>
              <a:t>Clarify </a:t>
            </a:r>
            <a:r>
              <a:rPr lang="en-US" sz="3100" dirty="0"/>
              <a:t>that an SNSP school must administer the state assessments to SNSP pupils upon the request </a:t>
            </a:r>
            <a:r>
              <a:rPr lang="en-US" sz="3100" dirty="0" smtClean="0"/>
              <a:t>of the </a:t>
            </a:r>
            <a:r>
              <a:rPr lang="en-US" sz="3100" dirty="0"/>
              <a:t>parent if the school administers the assessment to other students.</a:t>
            </a:r>
          </a:p>
        </p:txBody>
      </p:sp>
      <p:sp>
        <p:nvSpPr>
          <p:cNvPr id="3" name="Title 2"/>
          <p:cNvSpPr>
            <a:spLocks noGrp="1"/>
          </p:cNvSpPr>
          <p:nvPr>
            <p:ph type="title"/>
          </p:nvPr>
        </p:nvSpPr>
        <p:spPr/>
        <p:txBody>
          <a:bodyPr/>
          <a:lstStyle/>
          <a:p>
            <a:r>
              <a:rPr lang="en-US" dirty="0" smtClean="0"/>
              <a:t>Other Changes</a:t>
            </a:r>
            <a:endParaRPr lang="en-US" dirty="0"/>
          </a:p>
        </p:txBody>
      </p:sp>
    </p:spTree>
    <p:extLst>
      <p:ext uri="{BB962C8B-B14F-4D97-AF65-F5344CB8AC3E}">
        <p14:creationId xmlns:p14="http://schemas.microsoft.com/office/powerpoint/2010/main" val="222770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Milwaukee, Racine, and Wisconsin Parental Choice Programs </a:t>
            </a:r>
            <a:endParaRPr lang="en-US" dirty="0"/>
          </a:p>
        </p:txBody>
      </p:sp>
    </p:spTree>
    <p:extLst>
      <p:ext uri="{BB962C8B-B14F-4D97-AF65-F5344CB8AC3E}">
        <p14:creationId xmlns:p14="http://schemas.microsoft.com/office/powerpoint/2010/main" val="189616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sz="2400" b="1" dirty="0"/>
              <a:t>Financial Audit:</a:t>
            </a:r>
          </a:p>
          <a:p>
            <a:r>
              <a:rPr lang="en-US" dirty="0" smtClean="0"/>
              <a:t>Beginning </a:t>
            </a:r>
            <a:r>
              <a:rPr lang="en-US" dirty="0"/>
              <a:t>with the financial audits for the 2017-18 school year, Choice schools that received less than $100,000 annually in MPCP, RPCP, WPCP, and SNSP payments in all previous school years and the school year that is being audited may submit a modified financial audit to DPI</a:t>
            </a:r>
            <a:r>
              <a:rPr lang="en-US" dirty="0" smtClean="0"/>
              <a:t>.</a:t>
            </a:r>
          </a:p>
          <a:p>
            <a:pPr lvl="0"/>
            <a:r>
              <a:rPr lang="en-US" dirty="0">
                <a:solidFill>
                  <a:prstClr val="black"/>
                </a:solidFill>
              </a:rPr>
              <a:t>The department is currently working on the requirements for the modified financial audit.  </a:t>
            </a:r>
          </a:p>
          <a:p>
            <a:pPr lvl="0"/>
            <a:r>
              <a:rPr lang="en-US" dirty="0">
                <a:solidFill>
                  <a:prstClr val="black"/>
                </a:solidFill>
              </a:rPr>
              <a:t>Additional information will be available in the coming months</a:t>
            </a:r>
            <a:r>
              <a:rPr lang="en-US" dirty="0" smtClean="0">
                <a:solidFill>
                  <a:prstClr val="black"/>
                </a:solidFill>
              </a:rPr>
              <a:t>.</a:t>
            </a:r>
            <a:r>
              <a:rPr lang="en-US" dirty="0" smtClean="0"/>
              <a:t> </a:t>
            </a:r>
            <a:endParaRPr lang="en-US" dirty="0"/>
          </a:p>
        </p:txBody>
      </p:sp>
      <p:sp>
        <p:nvSpPr>
          <p:cNvPr id="3" name="Title 2"/>
          <p:cNvSpPr>
            <a:spLocks noGrp="1"/>
          </p:cNvSpPr>
          <p:nvPr>
            <p:ph type="title"/>
          </p:nvPr>
        </p:nvSpPr>
        <p:spPr/>
        <p:txBody>
          <a:bodyPr>
            <a:normAutofit/>
          </a:bodyPr>
          <a:lstStyle/>
          <a:p>
            <a:r>
              <a:rPr lang="en-US" sz="3200" dirty="0"/>
              <a:t>Other </a:t>
            </a:r>
            <a:r>
              <a:rPr lang="en-US" sz="3200" dirty="0" smtClean="0"/>
              <a:t>Changes</a:t>
            </a:r>
            <a:endParaRPr lang="en-US" sz="2930" i="1" dirty="0"/>
          </a:p>
        </p:txBody>
      </p:sp>
    </p:spTree>
    <p:extLst>
      <p:ext uri="{BB962C8B-B14F-4D97-AF65-F5344CB8AC3E}">
        <p14:creationId xmlns:p14="http://schemas.microsoft.com/office/powerpoint/2010/main" val="2872542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K4 0.5 </a:t>
            </a:r>
            <a:r>
              <a:rPr lang="en-US" dirty="0" smtClean="0"/>
              <a:t>FTE: $6,212</a:t>
            </a:r>
            <a:endParaRPr lang="en-US" dirty="0"/>
          </a:p>
          <a:p>
            <a:r>
              <a:rPr lang="en-US" dirty="0"/>
              <a:t>K4 0.6 </a:t>
            </a:r>
            <a:r>
              <a:rPr lang="en-US" dirty="0" smtClean="0"/>
              <a:t>FTE: $7,454</a:t>
            </a:r>
            <a:endParaRPr lang="en-US" dirty="0"/>
          </a:p>
          <a:p>
            <a:r>
              <a:rPr lang="en-US" dirty="0"/>
              <a:t>K5 0.5 </a:t>
            </a:r>
            <a:r>
              <a:rPr lang="en-US" dirty="0" smtClean="0"/>
              <a:t>FTE: $6,212</a:t>
            </a:r>
            <a:endParaRPr lang="en-US" dirty="0"/>
          </a:p>
          <a:p>
            <a:r>
              <a:rPr lang="en-US" dirty="0"/>
              <a:t>K5 1.0 </a:t>
            </a:r>
            <a:r>
              <a:rPr lang="en-US" dirty="0" smtClean="0"/>
              <a:t>FTE: $12,424</a:t>
            </a:r>
            <a:endParaRPr lang="en-US" dirty="0"/>
          </a:p>
          <a:p>
            <a:r>
              <a:rPr lang="en-US" dirty="0"/>
              <a:t>Grades </a:t>
            </a:r>
            <a:r>
              <a:rPr lang="en-US" dirty="0" smtClean="0"/>
              <a:t>1-12:  $12,424</a:t>
            </a:r>
            <a:endParaRPr lang="en-US" sz="2800" dirty="0">
              <a:latin typeface="Times New Roman" pitchFamily="18" charset="0"/>
              <a:cs typeface="Times New Roman" pitchFamily="18" charset="0"/>
            </a:endParaRPr>
          </a:p>
          <a:p>
            <a:pPr marL="0" indent="0">
              <a:buNone/>
            </a:pPr>
            <a:r>
              <a:rPr lang="en-US" dirty="0" smtClean="0"/>
              <a:t>Note: See the Choice estimated payments slide for the partial scholarship payment amounts.</a:t>
            </a:r>
            <a:endParaRPr lang="en-US" dirty="0"/>
          </a:p>
        </p:txBody>
      </p:sp>
      <p:sp>
        <p:nvSpPr>
          <p:cNvPr id="3" name="Title 2"/>
          <p:cNvSpPr>
            <a:spLocks noGrp="1"/>
          </p:cNvSpPr>
          <p:nvPr>
            <p:ph type="title"/>
          </p:nvPr>
        </p:nvSpPr>
        <p:spPr/>
        <p:txBody>
          <a:bodyPr>
            <a:normAutofit fontScale="90000"/>
          </a:bodyPr>
          <a:lstStyle/>
          <a:p>
            <a:r>
              <a:rPr lang="en-US" dirty="0" smtClean="0"/>
              <a:t>SNSP 2018-19 Estimated Full Scholarship FTE Payment Amounts</a:t>
            </a:r>
            <a:endParaRPr lang="en-US" dirty="0"/>
          </a:p>
        </p:txBody>
      </p:sp>
    </p:spTree>
    <p:extLst>
      <p:ext uri="{BB962C8B-B14F-4D97-AF65-F5344CB8AC3E}">
        <p14:creationId xmlns:p14="http://schemas.microsoft.com/office/powerpoint/2010/main" val="554237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3341" y="482169"/>
            <a:ext cx="4465960" cy="1004517"/>
          </a:xfrm>
        </p:spPr>
        <p:txBody>
          <a:bodyPr/>
          <a:lstStyle/>
          <a:p>
            <a:pPr algn="ctr"/>
            <a:r>
              <a:rPr lang="en-US" dirty="0" smtClean="0"/>
              <a:t>Questions?</a:t>
            </a:r>
            <a:endParaRPr lang="en-US" dirty="0"/>
          </a:p>
        </p:txBody>
      </p:sp>
      <p:pic>
        <p:nvPicPr>
          <p:cNvPr id="10" name="Picture Placeholder 9"/>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5523" b="5523"/>
          <a:stretch>
            <a:fillRect/>
          </a:stretch>
        </p:blipFill>
        <p:spPr>
          <a:xfrm>
            <a:off x="6095999" y="221073"/>
            <a:ext cx="4879969" cy="6485957"/>
          </a:xfrm>
        </p:spPr>
      </p:pic>
      <p:sp>
        <p:nvSpPr>
          <p:cNvPr id="2" name="Text Placeholder 1"/>
          <p:cNvSpPr>
            <a:spLocks noGrp="1"/>
          </p:cNvSpPr>
          <p:nvPr>
            <p:ph type="body" sz="half" idx="2"/>
          </p:nvPr>
        </p:nvSpPr>
        <p:spPr>
          <a:xfrm>
            <a:off x="-17239" y="1586080"/>
            <a:ext cx="6187572" cy="4282908"/>
          </a:xfrm>
        </p:spPr>
        <p:txBody>
          <a:bodyPr>
            <a:normAutofit fontScale="85000" lnSpcReduction="10000"/>
          </a:bodyPr>
          <a:lstStyle/>
          <a:p>
            <a:pPr algn="ctr"/>
            <a:r>
              <a:rPr lang="en-US" altLang="en-US" sz="2930" dirty="0" smtClean="0">
                <a:ea typeface="ＭＳ Ｐゴシック" panose="020B0600070205080204" pitchFamily="34" charset="-128"/>
              </a:rPr>
              <a:t>Questions </a:t>
            </a:r>
            <a:r>
              <a:rPr lang="en-US" altLang="en-US" sz="2930" dirty="0">
                <a:ea typeface="ＭＳ Ｐゴシック" panose="020B0600070205080204" pitchFamily="34" charset="-128"/>
              </a:rPr>
              <a:t>may be emailed to </a:t>
            </a:r>
            <a:r>
              <a:rPr lang="en-US" altLang="en-US" sz="2930" dirty="0" smtClean="0">
                <a:ea typeface="ＭＳ Ｐゴシック" panose="020B0600070205080204" pitchFamily="34" charset="-128"/>
                <a:hlinkClick r:id="rId5"/>
              </a:rPr>
              <a:t>privateschoolchoice@dpi.wi.gov</a:t>
            </a:r>
            <a:endParaRPr lang="en-US" altLang="en-US" sz="2930" dirty="0" smtClean="0">
              <a:ea typeface="ＭＳ Ｐゴシック" panose="020B0600070205080204" pitchFamily="34" charset="-128"/>
            </a:endParaRPr>
          </a:p>
          <a:p>
            <a:pPr algn="ctr"/>
            <a:r>
              <a:rPr lang="en-US" sz="3200" dirty="0" smtClean="0"/>
              <a:t>or</a:t>
            </a:r>
          </a:p>
          <a:p>
            <a:pPr algn="ctr"/>
            <a:r>
              <a:rPr lang="en-US" sz="3200" dirty="0" smtClean="0"/>
              <a:t> </a:t>
            </a:r>
            <a:r>
              <a:rPr lang="en-US" sz="3200" dirty="0" smtClean="0">
                <a:hlinkClick r:id="rId6"/>
              </a:rPr>
              <a:t>snsp@dpi.wi.gov </a:t>
            </a:r>
            <a:endParaRPr lang="en-US" sz="3200" dirty="0" smtClean="0"/>
          </a:p>
          <a:p>
            <a:pPr algn="ctr"/>
            <a:endParaRPr lang="en-US" sz="3200" dirty="0"/>
          </a:p>
          <a:p>
            <a:pPr algn="ctr"/>
            <a:r>
              <a:rPr lang="en-US" sz="3200" dirty="0" smtClean="0"/>
              <a:t>Websites:</a:t>
            </a:r>
          </a:p>
          <a:p>
            <a:pPr algn="ctr"/>
            <a:r>
              <a:rPr lang="en-US" sz="3200" dirty="0"/>
              <a:t>Choice</a:t>
            </a:r>
            <a:r>
              <a:rPr lang="en-US" sz="3200" dirty="0" smtClean="0"/>
              <a:t>: </a:t>
            </a:r>
            <a:r>
              <a:rPr lang="en-US" sz="3200" dirty="0" smtClean="0">
                <a:hlinkClick r:id="rId7"/>
              </a:rPr>
              <a:t>https</a:t>
            </a:r>
            <a:r>
              <a:rPr lang="en-US" sz="3200" dirty="0">
                <a:hlinkClick r:id="rId7"/>
              </a:rPr>
              <a:t>://</a:t>
            </a:r>
            <a:r>
              <a:rPr lang="en-US" sz="3200" dirty="0" smtClean="0">
                <a:hlinkClick r:id="rId7"/>
              </a:rPr>
              <a:t>dpi.wi.gov/sms/choice-programs</a:t>
            </a:r>
            <a:endParaRPr lang="en-US" sz="3200" dirty="0" smtClean="0"/>
          </a:p>
          <a:p>
            <a:pPr algn="ctr"/>
            <a:r>
              <a:rPr lang="en-US" sz="3200" dirty="0" err="1" smtClean="0"/>
              <a:t>SNSP:</a:t>
            </a:r>
            <a:r>
              <a:rPr lang="en-US" sz="3200" dirty="0" err="1" smtClean="0">
                <a:hlinkClick r:id="rId8"/>
              </a:rPr>
              <a:t>https</a:t>
            </a:r>
            <a:r>
              <a:rPr lang="en-US" sz="3200" dirty="0">
                <a:hlinkClick r:id="rId8"/>
              </a:rPr>
              <a:t>://</a:t>
            </a:r>
            <a:r>
              <a:rPr lang="en-US" sz="3200" dirty="0" smtClean="0">
                <a:hlinkClick r:id="rId8"/>
              </a:rPr>
              <a:t>dpi.wi.gov/sms/special-needs-scholarship</a:t>
            </a:r>
            <a:endParaRPr lang="en-US" sz="3200" dirty="0" smtClean="0"/>
          </a:p>
          <a:p>
            <a:pPr algn="ctr"/>
            <a:endParaRPr lang="en-US" sz="3200" dirty="0" smtClean="0"/>
          </a:p>
          <a:p>
            <a:pPr algn="ctr"/>
            <a:endParaRPr lang="en-US" altLang="en-US" sz="3200" dirty="0">
              <a:ea typeface="ＭＳ Ｐゴシック" panose="020B0600070205080204" pitchFamily="34" charset="-128"/>
            </a:endParaRPr>
          </a:p>
          <a:p>
            <a:pPr algn="ctr"/>
            <a:endParaRPr lang="en-US" altLang="en-US" sz="2930" dirty="0">
              <a:ea typeface="ＭＳ Ｐゴシック" panose="020B0600070205080204" pitchFamily="34" charset="-128"/>
            </a:endParaRPr>
          </a:p>
          <a:p>
            <a:pPr algn="ctr"/>
            <a:endParaRPr lang="en-US" altLang="en-US" sz="2930" dirty="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2384306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Annual Registration Deadline  - January 10</a:t>
            </a:r>
          </a:p>
          <a:p>
            <a:pPr lvl="1"/>
            <a:r>
              <a:rPr lang="en-US" dirty="0" smtClean="0"/>
              <a:t>Audit Fee $450 – Send to the DPI Business Office</a:t>
            </a:r>
          </a:p>
          <a:p>
            <a:pPr lvl="1"/>
            <a:r>
              <a:rPr lang="en-US" dirty="0" smtClean="0"/>
              <a:t>Intent to Participate, Random Selection Agreement and Student Rights Letter.</a:t>
            </a:r>
          </a:p>
          <a:p>
            <a:r>
              <a:rPr lang="en-US" dirty="0" smtClean="0"/>
              <a:t>New Schools:  Must also submit Hours of Instruction, Disclosure of Information, including Board Member signatures.</a:t>
            </a:r>
          </a:p>
          <a:p>
            <a:r>
              <a:rPr lang="en-US" dirty="0" smtClean="0"/>
              <a:t>Indicate if interested in summer school in Intent to Participate</a:t>
            </a:r>
            <a:endParaRPr lang="en-US" dirty="0"/>
          </a:p>
        </p:txBody>
      </p:sp>
      <p:sp>
        <p:nvSpPr>
          <p:cNvPr id="3" name="Title 2"/>
          <p:cNvSpPr>
            <a:spLocks noGrp="1"/>
          </p:cNvSpPr>
          <p:nvPr>
            <p:ph type="title"/>
          </p:nvPr>
        </p:nvSpPr>
        <p:spPr/>
        <p:txBody>
          <a:bodyPr/>
          <a:lstStyle/>
          <a:p>
            <a:r>
              <a:rPr lang="en-US" dirty="0" smtClean="0"/>
              <a:t>School Registration</a:t>
            </a:r>
            <a:endParaRPr lang="en-US" dirty="0"/>
          </a:p>
        </p:txBody>
      </p:sp>
    </p:spTree>
    <p:extLst>
      <p:ext uri="{BB962C8B-B14F-4D97-AF65-F5344CB8AC3E}">
        <p14:creationId xmlns:p14="http://schemas.microsoft.com/office/powerpoint/2010/main" val="308519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0131" y="535744"/>
            <a:ext cx="10511739" cy="1004517"/>
          </a:xfrm>
        </p:spPr>
        <p:txBody>
          <a:bodyPr/>
          <a:lstStyle/>
          <a:p>
            <a:pPr algn="ctr"/>
            <a:r>
              <a:rPr lang="en-US" dirty="0" smtClean="0"/>
              <a:t>Application Related Changes</a:t>
            </a:r>
            <a:endParaRPr lang="en-US" dirty="0"/>
          </a:p>
        </p:txBody>
      </p:sp>
      <p:pic>
        <p:nvPicPr>
          <p:cNvPr id="7" name="Picture Placeholder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27227" b="27227"/>
          <a:stretch>
            <a:fillRect/>
          </a:stretch>
        </p:blipFill>
        <p:spPr>
          <a:xfrm>
            <a:off x="3011826" y="1651873"/>
            <a:ext cx="6168346" cy="4209178"/>
          </a:xfrm>
          <a:prstGeom prst="rect">
            <a:avLst/>
          </a:prstGeom>
        </p:spPr>
      </p:pic>
    </p:spTree>
    <p:custDataLst>
      <p:tags r:id="rId1"/>
    </p:custDataLst>
    <p:extLst>
      <p:ext uri="{BB962C8B-B14F-4D97-AF65-F5344CB8AC3E}">
        <p14:creationId xmlns:p14="http://schemas.microsoft.com/office/powerpoint/2010/main" val="2194989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Parent email verification process starting with December application period.</a:t>
            </a:r>
          </a:p>
          <a:p>
            <a:r>
              <a:rPr lang="en-US" dirty="0" smtClean="0"/>
              <a:t>Parents will be able to verify income using DOR directly in the online parent application or with the school.  Additional security features for parents opting to check income directly with DOR.</a:t>
            </a:r>
          </a:p>
          <a:p>
            <a:r>
              <a:rPr lang="en-US" dirty="0" smtClean="0"/>
              <a:t>Updates to the online parent application to reflect Act 36 and Act 59 changes.</a:t>
            </a:r>
            <a:endParaRPr lang="en-US" dirty="0"/>
          </a:p>
        </p:txBody>
      </p:sp>
      <p:sp>
        <p:nvSpPr>
          <p:cNvPr id="3" name="Title 2"/>
          <p:cNvSpPr>
            <a:spLocks noGrp="1"/>
          </p:cNvSpPr>
          <p:nvPr>
            <p:ph type="title"/>
          </p:nvPr>
        </p:nvSpPr>
        <p:spPr/>
        <p:txBody>
          <a:bodyPr/>
          <a:lstStyle/>
          <a:p>
            <a:r>
              <a:rPr lang="en-US" dirty="0" smtClean="0"/>
              <a:t>Online Applications Updates</a:t>
            </a:r>
            <a:endParaRPr lang="en-US" dirty="0"/>
          </a:p>
        </p:txBody>
      </p:sp>
    </p:spTree>
    <p:extLst>
      <p:ext uri="{BB962C8B-B14F-4D97-AF65-F5344CB8AC3E}">
        <p14:creationId xmlns:p14="http://schemas.microsoft.com/office/powerpoint/2010/main" val="3642109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200139"/>
            <a:ext cx="10515601" cy="4750717"/>
          </a:xfrm>
        </p:spPr>
        <p:txBody>
          <a:bodyPr>
            <a:normAutofit fontScale="92500" lnSpcReduction="20000"/>
          </a:bodyPr>
          <a:lstStyle/>
          <a:p>
            <a:r>
              <a:rPr lang="en-US" dirty="0" smtClean="0"/>
              <a:t>Starting with applications for the 2018-19 school year, the income limit for the WPCP is 220% of the federal poverty level instead of 185%.  </a:t>
            </a:r>
            <a:r>
              <a:rPr lang="en-US" i="1" dirty="0" smtClean="0"/>
              <a:t>[118.60.(2)(</a:t>
            </a:r>
            <a:r>
              <a:rPr lang="en-US" i="1" dirty="0" err="1" smtClean="0"/>
              <a:t>bm</a:t>
            </a:r>
            <a:r>
              <a:rPr lang="en-US" i="1" dirty="0" smtClean="0"/>
              <a:t>)]</a:t>
            </a:r>
          </a:p>
          <a:p>
            <a:r>
              <a:rPr lang="en-US" dirty="0" smtClean="0"/>
              <a:t>Parents </a:t>
            </a:r>
            <a:r>
              <a:rPr lang="en-US" dirty="0"/>
              <a:t>may check income eligibility directly with the Department of Revenue as part of the application process.  </a:t>
            </a:r>
            <a:r>
              <a:rPr lang="en-US" dirty="0" smtClean="0"/>
              <a:t>[</a:t>
            </a:r>
            <a:r>
              <a:rPr lang="en-US" i="1" dirty="0" smtClean="0"/>
              <a:t>119.23 </a:t>
            </a:r>
            <a:r>
              <a:rPr lang="en-US" altLang="en-US" i="1" dirty="0"/>
              <a:t>(2) (a) 1. b. and</a:t>
            </a:r>
            <a:r>
              <a:rPr lang="en-US" i="1" dirty="0"/>
              <a:t> </a:t>
            </a:r>
            <a:r>
              <a:rPr lang="en-US" altLang="en-US" i="1" dirty="0"/>
              <a:t>118.60 (2) (a) 1. b</a:t>
            </a:r>
            <a:r>
              <a:rPr lang="en-US" altLang="en-US" i="1" dirty="0" smtClean="0"/>
              <a:t>.]</a:t>
            </a:r>
            <a:endParaRPr lang="en-US" i="1" dirty="0"/>
          </a:p>
          <a:p>
            <a:r>
              <a:rPr lang="en-US" dirty="0" smtClean="0"/>
              <a:t> Students do not have to meet the income eligibility requirements if they:</a:t>
            </a:r>
          </a:p>
          <a:p>
            <a:pPr lvl="1"/>
            <a:r>
              <a:rPr lang="en-US" dirty="0" smtClean="0"/>
              <a:t>Participated in any Choice Program in the prior school year.  [</a:t>
            </a:r>
            <a:r>
              <a:rPr lang="en-US" i="1" dirty="0" smtClean="0"/>
              <a:t>119.23 </a:t>
            </a:r>
            <a:r>
              <a:rPr lang="en-US" altLang="en-US" i="1" dirty="0"/>
              <a:t>(2) (a) 1. </a:t>
            </a:r>
            <a:r>
              <a:rPr lang="en-US" altLang="en-US" i="1" dirty="0" smtClean="0"/>
              <a:t>d. </a:t>
            </a:r>
            <a:r>
              <a:rPr lang="en-US" altLang="en-US" i="1" dirty="0"/>
              <a:t>and</a:t>
            </a:r>
            <a:r>
              <a:rPr lang="en-US" i="1" dirty="0"/>
              <a:t> </a:t>
            </a:r>
            <a:r>
              <a:rPr lang="en-US" altLang="en-US" i="1" dirty="0"/>
              <a:t>118.60 (2) (a) 1. </a:t>
            </a:r>
            <a:r>
              <a:rPr lang="en-US" altLang="en-US" i="1" dirty="0" smtClean="0"/>
              <a:t>c.]</a:t>
            </a:r>
          </a:p>
          <a:p>
            <a:pPr lvl="1"/>
            <a:r>
              <a:rPr lang="en-US" dirty="0" smtClean="0"/>
              <a:t>Were on the waiting list in the prior year for the same program they are applying. </a:t>
            </a:r>
            <a:r>
              <a:rPr lang="en-US" dirty="0"/>
              <a:t>[</a:t>
            </a:r>
            <a:r>
              <a:rPr lang="en-US" i="1" dirty="0" smtClean="0"/>
              <a:t>119.23 (3) (b)</a:t>
            </a:r>
            <a:r>
              <a:rPr lang="en-US" altLang="en-US" i="1" dirty="0" smtClean="0"/>
              <a:t> </a:t>
            </a:r>
            <a:r>
              <a:rPr lang="en-US" altLang="en-US" i="1" dirty="0"/>
              <a:t>and</a:t>
            </a:r>
            <a:r>
              <a:rPr lang="en-US" i="1" dirty="0"/>
              <a:t> </a:t>
            </a:r>
            <a:r>
              <a:rPr lang="en-US" altLang="en-US" i="1" dirty="0"/>
              <a:t>118.60 </a:t>
            </a:r>
            <a:r>
              <a:rPr lang="en-US" altLang="en-US" i="1" dirty="0" smtClean="0"/>
              <a:t>(3) (b) and (c)]</a:t>
            </a:r>
            <a:endParaRPr lang="en-US" altLang="en-US" i="1" dirty="0"/>
          </a:p>
          <a:p>
            <a:pPr marL="457036" lvl="1" indent="0">
              <a:buNone/>
            </a:pPr>
            <a:endParaRPr lang="en-US" dirty="0"/>
          </a:p>
        </p:txBody>
      </p:sp>
      <p:sp>
        <p:nvSpPr>
          <p:cNvPr id="3" name="Title 2"/>
          <p:cNvSpPr>
            <a:spLocks noGrp="1"/>
          </p:cNvSpPr>
          <p:nvPr>
            <p:ph type="title"/>
          </p:nvPr>
        </p:nvSpPr>
        <p:spPr/>
        <p:txBody>
          <a:bodyPr>
            <a:normAutofit/>
          </a:bodyPr>
          <a:lstStyle/>
          <a:p>
            <a:r>
              <a:rPr lang="en-US" dirty="0" smtClean="0"/>
              <a:t>Income Related Changes</a:t>
            </a:r>
            <a:endParaRPr lang="en-US" dirty="0"/>
          </a:p>
        </p:txBody>
      </p:sp>
    </p:spTree>
    <p:extLst>
      <p:ext uri="{BB962C8B-B14F-4D97-AF65-F5344CB8AC3E}">
        <p14:creationId xmlns:p14="http://schemas.microsoft.com/office/powerpoint/2010/main" val="2372493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a:bodyPr>
          <a:lstStyle/>
          <a:p>
            <a:r>
              <a:rPr lang="en-US" altLang="en-US" dirty="0"/>
              <a:t>A student applying for the RPCP or WPCP </a:t>
            </a:r>
            <a:r>
              <a:rPr lang="en-US" altLang="en-US" dirty="0" smtClean="0"/>
              <a:t>was required to </a:t>
            </a:r>
            <a:r>
              <a:rPr lang="en-US" altLang="en-US" dirty="0"/>
              <a:t>meet one of the </a:t>
            </a:r>
            <a:r>
              <a:rPr lang="en-US" altLang="en-US" dirty="0" smtClean="0"/>
              <a:t>following prior to Act 36 and Act 59:</a:t>
            </a:r>
            <a:endParaRPr lang="en-US" altLang="en-US" dirty="0"/>
          </a:p>
          <a:p>
            <a:pPr lvl="1"/>
            <a:r>
              <a:rPr lang="en-US" altLang="en-US" dirty="0"/>
              <a:t>Enrolled in a public school in the prior year;</a:t>
            </a:r>
          </a:p>
          <a:p>
            <a:pPr lvl="1"/>
            <a:r>
              <a:rPr lang="en-US" altLang="en-US" dirty="0"/>
              <a:t>Not enrolled in school in the prior year;</a:t>
            </a:r>
          </a:p>
          <a:p>
            <a:pPr lvl="1"/>
            <a:r>
              <a:rPr lang="en-US" altLang="en-US" dirty="0"/>
              <a:t>Participated in the RPCP or WPCP in the prior year; or</a:t>
            </a:r>
          </a:p>
          <a:p>
            <a:pPr lvl="1"/>
            <a:r>
              <a:rPr lang="en-US" altLang="en-US" dirty="0"/>
              <a:t>Applying to attend kindergarten, 1</a:t>
            </a:r>
            <a:r>
              <a:rPr lang="en-US" altLang="en-US" baseline="30000" dirty="0"/>
              <a:t>st</a:t>
            </a:r>
            <a:r>
              <a:rPr lang="en-US" altLang="en-US" dirty="0"/>
              <a:t> or 9</a:t>
            </a:r>
            <a:r>
              <a:rPr lang="en-US" altLang="en-US" baseline="30000" dirty="0"/>
              <a:t>th</a:t>
            </a:r>
            <a:r>
              <a:rPr lang="en-US" altLang="en-US" dirty="0"/>
              <a:t> grade.</a:t>
            </a:r>
          </a:p>
        </p:txBody>
      </p:sp>
      <p:sp>
        <p:nvSpPr>
          <p:cNvPr id="13314" name="Rectangle 2"/>
          <p:cNvSpPr>
            <a:spLocks noGrp="1" noChangeArrowheads="1"/>
          </p:cNvSpPr>
          <p:nvPr>
            <p:ph type="title"/>
          </p:nvPr>
        </p:nvSpPr>
        <p:spPr/>
        <p:txBody>
          <a:bodyPr>
            <a:noAutofit/>
          </a:bodyPr>
          <a:lstStyle/>
          <a:p>
            <a:r>
              <a:rPr lang="en-US" altLang="en-US" dirty="0"/>
              <a:t>RPCP &amp; WPCP Attendance </a:t>
            </a:r>
            <a:r>
              <a:rPr lang="en-US" altLang="en-US" dirty="0" smtClean="0"/>
              <a:t>Requirement</a:t>
            </a:r>
            <a:endParaRPr lang="en-US" altLang="en-US" dirty="0"/>
          </a:p>
        </p:txBody>
      </p:sp>
    </p:spTree>
    <p:extLst>
      <p:ext uri="{BB962C8B-B14F-4D97-AF65-F5344CB8AC3E}">
        <p14:creationId xmlns:p14="http://schemas.microsoft.com/office/powerpoint/2010/main" val="218970505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PITheme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ITheme3" id="{7CD260DE-28F6-41A9-BDAF-21E4EB1E1C6E}" vid="{77E2EEBC-C714-4F10-8824-02AEE6B6B5BF}"/>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2720</Words>
  <Application>Microsoft Macintosh PowerPoint</Application>
  <PresentationFormat>Widescreen</PresentationFormat>
  <Paragraphs>240</Paragraphs>
  <Slides>42</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Lato</vt:lpstr>
      <vt:lpstr>Lato Black</vt:lpstr>
      <vt:lpstr>ＭＳ Ｐゴシック</vt:lpstr>
      <vt:lpstr>Times</vt:lpstr>
      <vt:lpstr>Times New Roman</vt:lpstr>
      <vt:lpstr>DPITheme3</vt:lpstr>
      <vt:lpstr>1_Office Theme</vt:lpstr>
      <vt:lpstr>Private School Choice Programs and Special Needs Scholarship Program Reminders &amp; Updates</vt:lpstr>
      <vt:lpstr>Common Terms</vt:lpstr>
      <vt:lpstr>2017 Wisconsin Act 36 and 59 Overview</vt:lpstr>
      <vt:lpstr>Milwaukee, Racine, and Wisconsin Parental Choice Programs </vt:lpstr>
      <vt:lpstr>School Registration</vt:lpstr>
      <vt:lpstr>Application Related Changes</vt:lpstr>
      <vt:lpstr>Online Applications Updates</vt:lpstr>
      <vt:lpstr>Income Related Changes</vt:lpstr>
      <vt:lpstr>RPCP &amp; WPCP Attendance Requirement</vt:lpstr>
      <vt:lpstr>RPCP &amp; WPCP Attendance Requirement 118.60 (2) (a) 2.</vt:lpstr>
      <vt:lpstr>RPCP &amp; WPCP Attendance Requirement 118.60 (2) (d)</vt:lpstr>
      <vt:lpstr>Random Draw Preference 119.23 (3) (a) 1. and 118.60 (3) (a) 1m.</vt:lpstr>
      <vt:lpstr>WPCP Student Moves</vt:lpstr>
      <vt:lpstr>Financial and Audit Related Changes</vt:lpstr>
      <vt:lpstr>New School Financial Requirements 119.23 (7m) &amp; 118.60 (7m)</vt:lpstr>
      <vt:lpstr>New School Budget Requirement 119.23 (7m) &amp; 118.60 (7m)</vt:lpstr>
      <vt:lpstr>Surety Bond Requirement 119.23 (7m) &amp; 118.60 (7m)</vt:lpstr>
      <vt:lpstr>Surety Bond Requirement (cont) 119.23 (7m) &amp; 118.60 (7m)</vt:lpstr>
      <vt:lpstr>Annual School Budget</vt:lpstr>
      <vt:lpstr>Annual School Budget Requirement (cont)</vt:lpstr>
      <vt:lpstr>New School Budget Updates</vt:lpstr>
      <vt:lpstr>Financial Audit 119.23 (7) (am) 2m. a. &amp; 118.60 (7) (am) 2m. a.</vt:lpstr>
      <vt:lpstr>Reserve Requirements</vt:lpstr>
      <vt:lpstr>Reserve Requirements</vt:lpstr>
      <vt:lpstr>Other Changes</vt:lpstr>
      <vt:lpstr>Criminal Background Check 119.23 (7) (h) &amp; 118.60 (7) (h)</vt:lpstr>
      <vt:lpstr>Summer School Related Changes 119.23 (4m) (a) &amp; 118.60 (4m) (a)</vt:lpstr>
      <vt:lpstr>Summer School Related Changes 119.23 (4m) (a) &amp; 118.60 (4m) (a)</vt:lpstr>
      <vt:lpstr>Other Changes</vt:lpstr>
      <vt:lpstr>Other Changes (cont)</vt:lpstr>
      <vt:lpstr>New School Requirements 119.23 (2) (ag) 2. a., 119.23 (6p), 118.60 (2) (ag) 2. a., and 118.60 (6p) </vt:lpstr>
      <vt:lpstr>Continuing School Requirements Removed 119.23 (6m) and 118.60 (6m)</vt:lpstr>
      <vt:lpstr>School Reports No Longer Required</vt:lpstr>
      <vt:lpstr>2018-19 Estimated Choice FTE Payment Amounts</vt:lpstr>
      <vt:lpstr>Special Needs Scholarship Program </vt:lpstr>
      <vt:lpstr>SNSP 2018-19 School Registration</vt:lpstr>
      <vt:lpstr>SNSP 2018-19 Student Eligibility</vt:lpstr>
      <vt:lpstr>Other Changes</vt:lpstr>
      <vt:lpstr>Other Changes</vt:lpstr>
      <vt:lpstr>Other Changes</vt:lpstr>
      <vt:lpstr>SNSP 2018-19 Estimated Full Scholarship FTE Payment Amounts</vt:lpstr>
      <vt:lpstr>Questions?</vt:lpstr>
    </vt:vector>
  </TitlesOfParts>
  <Company>Department of Public Instruction</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Tricia  DPI</dc:creator>
  <cp:lastModifiedBy>lsumnercoon@wcris.org</cp:lastModifiedBy>
  <cp:revision>32</cp:revision>
  <cp:lastPrinted>2017-11-14T21:22:03Z</cp:lastPrinted>
  <dcterms:created xsi:type="dcterms:W3CDTF">2017-11-10T18:49:51Z</dcterms:created>
  <dcterms:modified xsi:type="dcterms:W3CDTF">2017-11-16T18:05:52Z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101174856</vt:i4>
  </property>
  <property fmtid="{D5CDD505-2E9C-101B-9397-08002B2CF9AE}" pid="3" name="_NewReviewCycle">
    <vt:lpwstr/>
  </property>
  <property fmtid="{D5CDD505-2E9C-101B-9397-08002B2CF9AE}" pid="4" name="_EmailSubject">
    <vt:lpwstr>Making the Grade Workshop tomorrow</vt:lpwstr>
  </property>
  <property fmtid="{D5CDD505-2E9C-101B-9397-08002B2CF9AE}" pid="5" name="_AuthorEmail">
    <vt:lpwstr>Tricia.Collins@dpi.wi.gov</vt:lpwstr>
  </property>
  <property fmtid="{D5CDD505-2E9C-101B-9397-08002B2CF9AE}" pid="6" name="_AuthorEmailDisplayName">
    <vt:lpwstr>Collins, Tricia  DPI</vt:lpwstr>
  </property>
  <property fmtid="{D5CDD505-2E9C-101B-9397-08002B2CF9AE}" pid="7" name="_PreviousAdHocReviewCycleID">
    <vt:i4>-1362747472</vt:i4>
  </property>
</Properties>
</file>