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A2C39FB-93E0-4339-BDEC-4A2F9BD54E08}">
  <a:tblStyle styleId="{AA2C39FB-93E0-4339-BDEC-4A2F9BD54E08}"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65" d="100"/>
          <a:sy n="165" d="100"/>
        </p:scale>
        <p:origin x="6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Shape 1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8" name="Shape 1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Discuss answers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endParaRPr sz="10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1" name="Shape 2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Or lateral thinking</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8" name="Shape 2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4" name="Shape 2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2" name="Shape 2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7" name="Shape 2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3" name="Shape 2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9" name="Shape 2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4" name="Shape 2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9" name="Shape 2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grpSp>
        <p:nvGrpSpPr>
          <p:cNvPr id="10" name="Shape 10"/>
          <p:cNvGrpSpPr/>
          <p:nvPr/>
        </p:nvGrpSpPr>
        <p:grpSpPr>
          <a:xfrm>
            <a:off x="6098378" y="4"/>
            <a:ext cx="3045625" cy="2030570"/>
            <a:chOff x="6098378" y="4"/>
            <a:chExt cx="3045625" cy="2030570"/>
          </a:xfrm>
        </p:grpSpPr>
        <p:sp>
          <p:nvSpPr>
            <p:cNvPr id="11" name="Shape 1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16" name="Shape 16"/>
          <p:cNvSpPr txBox="1">
            <a:spLocks noGrp="1"/>
          </p:cNvSpPr>
          <p:nvPr>
            <p:ph type="ctrTitle"/>
          </p:nvPr>
        </p:nvSpPr>
        <p:spPr>
          <a:xfrm>
            <a:off x="598100" y="1775222"/>
            <a:ext cx="8222100" cy="838800"/>
          </a:xfrm>
          <a:prstGeom prst="rect">
            <a:avLst/>
          </a:prstGeom>
        </p:spPr>
        <p:txBody>
          <a:bodyPr lIns="91425" tIns="91425" rIns="91425" bIns="91425" anchor="b"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17" name="Shape 17"/>
          <p:cNvSpPr txBox="1">
            <a:spLocks noGrp="1"/>
          </p:cNvSpPr>
          <p:nvPr>
            <p:ph type="subTitle" idx="1"/>
          </p:nvPr>
        </p:nvSpPr>
        <p:spPr>
          <a:xfrm>
            <a:off x="598088" y="2715912"/>
            <a:ext cx="8222100" cy="432900"/>
          </a:xfrm>
          <a:prstGeom prst="rect">
            <a:avLst/>
          </a:prstGeom>
        </p:spPr>
        <p:txBody>
          <a:bodyPr lIns="91425" tIns="91425" rIns="91425" bIns="91425" anchor="t" anchorCtr="0"/>
          <a:lstStyle>
            <a:lvl1pPr lvl="0">
              <a:lnSpc>
                <a:spcPct val="100000"/>
              </a:lnSpc>
              <a:spcBef>
                <a:spcPts val="0"/>
              </a:spcBef>
              <a:spcAft>
                <a:spcPts val="0"/>
              </a:spcAft>
              <a:buClr>
                <a:schemeClr val="lt1"/>
              </a:buClr>
              <a:buSzPct val="100000"/>
              <a:buNone/>
              <a:defRPr sz="2100">
                <a:solidFill>
                  <a:schemeClr val="lt1"/>
                </a:solidFill>
              </a:defRPr>
            </a:lvl1pPr>
            <a:lvl2pPr lvl="1">
              <a:lnSpc>
                <a:spcPct val="100000"/>
              </a:lnSpc>
              <a:spcBef>
                <a:spcPts val="0"/>
              </a:spcBef>
              <a:spcAft>
                <a:spcPts val="0"/>
              </a:spcAft>
              <a:buClr>
                <a:schemeClr val="lt1"/>
              </a:buClr>
              <a:buSzPct val="100000"/>
              <a:buNone/>
              <a:defRPr sz="2100">
                <a:solidFill>
                  <a:schemeClr val="lt1"/>
                </a:solidFill>
              </a:defRPr>
            </a:lvl2pPr>
            <a:lvl3pPr lvl="2">
              <a:lnSpc>
                <a:spcPct val="100000"/>
              </a:lnSpc>
              <a:spcBef>
                <a:spcPts val="0"/>
              </a:spcBef>
              <a:spcAft>
                <a:spcPts val="0"/>
              </a:spcAft>
              <a:buClr>
                <a:schemeClr val="lt1"/>
              </a:buClr>
              <a:buSzPct val="100000"/>
              <a:buNone/>
              <a:defRPr sz="2100">
                <a:solidFill>
                  <a:schemeClr val="lt1"/>
                </a:solidFill>
              </a:defRPr>
            </a:lvl3pPr>
            <a:lvl4pPr lvl="3">
              <a:lnSpc>
                <a:spcPct val="100000"/>
              </a:lnSpc>
              <a:spcBef>
                <a:spcPts val="0"/>
              </a:spcBef>
              <a:spcAft>
                <a:spcPts val="0"/>
              </a:spcAft>
              <a:buClr>
                <a:schemeClr val="lt1"/>
              </a:buClr>
              <a:buSzPct val="100000"/>
              <a:buNone/>
              <a:defRPr sz="2100">
                <a:solidFill>
                  <a:schemeClr val="lt1"/>
                </a:solidFill>
              </a:defRPr>
            </a:lvl4pPr>
            <a:lvl5pPr lvl="4">
              <a:lnSpc>
                <a:spcPct val="100000"/>
              </a:lnSpc>
              <a:spcBef>
                <a:spcPts val="0"/>
              </a:spcBef>
              <a:spcAft>
                <a:spcPts val="0"/>
              </a:spcAft>
              <a:buClr>
                <a:schemeClr val="lt1"/>
              </a:buClr>
              <a:buSzPct val="100000"/>
              <a:buNone/>
              <a:defRPr sz="2100">
                <a:solidFill>
                  <a:schemeClr val="lt1"/>
                </a:solidFill>
              </a:defRPr>
            </a:lvl5pPr>
            <a:lvl6pPr lvl="5">
              <a:lnSpc>
                <a:spcPct val="100000"/>
              </a:lnSpc>
              <a:spcBef>
                <a:spcPts val="0"/>
              </a:spcBef>
              <a:spcAft>
                <a:spcPts val="0"/>
              </a:spcAft>
              <a:buClr>
                <a:schemeClr val="lt1"/>
              </a:buClr>
              <a:buSzPct val="100000"/>
              <a:buNone/>
              <a:defRPr sz="2100">
                <a:solidFill>
                  <a:schemeClr val="lt1"/>
                </a:solidFill>
              </a:defRPr>
            </a:lvl6pPr>
            <a:lvl7pPr lvl="6">
              <a:lnSpc>
                <a:spcPct val="100000"/>
              </a:lnSpc>
              <a:spcBef>
                <a:spcPts val="0"/>
              </a:spcBef>
              <a:spcAft>
                <a:spcPts val="0"/>
              </a:spcAft>
              <a:buClr>
                <a:schemeClr val="lt1"/>
              </a:buClr>
              <a:buSzPct val="100000"/>
              <a:buNone/>
              <a:defRPr sz="2100">
                <a:solidFill>
                  <a:schemeClr val="lt1"/>
                </a:solidFill>
              </a:defRPr>
            </a:lvl7pPr>
            <a:lvl8pPr lvl="7">
              <a:lnSpc>
                <a:spcPct val="100000"/>
              </a:lnSpc>
              <a:spcBef>
                <a:spcPts val="0"/>
              </a:spcBef>
              <a:spcAft>
                <a:spcPts val="0"/>
              </a:spcAft>
              <a:buClr>
                <a:schemeClr val="lt1"/>
              </a:buClr>
              <a:buSzPct val="100000"/>
              <a:buNone/>
              <a:defRPr sz="2100">
                <a:solidFill>
                  <a:schemeClr val="lt1"/>
                </a:solidFill>
              </a:defRPr>
            </a:lvl8pPr>
            <a:lvl9pPr lvl="8">
              <a:lnSpc>
                <a:spcPct val="100000"/>
              </a:lnSpc>
              <a:spcBef>
                <a:spcPts val="0"/>
              </a:spcBef>
              <a:spcAft>
                <a:spcPts val="0"/>
              </a:spcAft>
              <a:buClr>
                <a:schemeClr val="lt1"/>
              </a:buClr>
              <a:buSzPct val="100000"/>
              <a:buNone/>
              <a:defRPr sz="2100">
                <a:solidFill>
                  <a:schemeClr val="lt1"/>
                </a:solidFill>
              </a:defRPr>
            </a:lvl9pPr>
          </a:lstStyle>
          <a:p>
            <a:endParaRPr/>
          </a:p>
        </p:txBody>
      </p:sp>
      <p:sp>
        <p:nvSpPr>
          <p:cNvPr id="18" name="Shape 1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69"/>
        <p:cNvGrpSpPr/>
        <p:nvPr/>
      </p:nvGrpSpPr>
      <p:grpSpPr>
        <a:xfrm>
          <a:off x="0" y="0"/>
          <a:ext cx="0" cy="0"/>
          <a:chOff x="0" y="0"/>
          <a:chExt cx="0" cy="0"/>
        </a:xfrm>
      </p:grpSpPr>
      <p:grpSp>
        <p:nvGrpSpPr>
          <p:cNvPr id="70" name="Shape 70"/>
          <p:cNvGrpSpPr/>
          <p:nvPr/>
        </p:nvGrpSpPr>
        <p:grpSpPr>
          <a:xfrm>
            <a:off x="6098378" y="4"/>
            <a:ext cx="3045625" cy="2030570"/>
            <a:chOff x="6098378" y="4"/>
            <a:chExt cx="3045625" cy="2030570"/>
          </a:xfrm>
        </p:grpSpPr>
        <p:sp>
          <p:nvSpPr>
            <p:cNvPr id="71" name="Shape 7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2" name="Shape 7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73" name="Shape 7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74" name="Shape 7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5" name="Shape 7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76" name="Shape 76"/>
          <p:cNvSpPr txBox="1">
            <a:spLocks noGrp="1"/>
          </p:cNvSpPr>
          <p:nvPr>
            <p:ph type="title"/>
          </p:nvPr>
        </p:nvSpPr>
        <p:spPr>
          <a:xfrm>
            <a:off x="311700" y="1256050"/>
            <a:ext cx="8520600" cy="2030700"/>
          </a:xfrm>
          <a:prstGeom prst="rect">
            <a:avLst/>
          </a:prstGeom>
        </p:spPr>
        <p:txBody>
          <a:bodyPr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77" name="Shape 77"/>
          <p:cNvSpPr txBox="1">
            <a:spLocks noGrp="1"/>
          </p:cNvSpPr>
          <p:nvPr>
            <p:ph type="body" idx="1"/>
          </p:nvPr>
        </p:nvSpPr>
        <p:spPr>
          <a:xfrm>
            <a:off x="311700" y="3369225"/>
            <a:ext cx="8520600" cy="12819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78" name="Shape 7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9"/>
        <p:cNvGrpSpPr/>
        <p:nvPr/>
      </p:nvGrpSpPr>
      <p:grpSpPr>
        <a:xfrm>
          <a:off x="0" y="0"/>
          <a:ext cx="0" cy="0"/>
          <a:chOff x="0" y="0"/>
          <a:chExt cx="0" cy="0"/>
        </a:xfrm>
      </p:grpSpPr>
      <p:sp>
        <p:nvSpPr>
          <p:cNvPr id="80" name="Shape 80"/>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9"/>
        <p:cNvGrpSpPr/>
        <p:nvPr/>
      </p:nvGrpSpPr>
      <p:grpSpPr>
        <a:xfrm>
          <a:off x="0" y="0"/>
          <a:ext cx="0" cy="0"/>
          <a:chOff x="0" y="0"/>
          <a:chExt cx="0" cy="0"/>
        </a:xfrm>
      </p:grpSpPr>
      <p:grpSp>
        <p:nvGrpSpPr>
          <p:cNvPr id="20" name="Shape 20"/>
          <p:cNvGrpSpPr/>
          <p:nvPr/>
        </p:nvGrpSpPr>
        <p:grpSpPr>
          <a:xfrm>
            <a:off x="6098378" y="4"/>
            <a:ext cx="3045625" cy="2030570"/>
            <a:chOff x="6098378" y="4"/>
            <a:chExt cx="3045625" cy="2030570"/>
          </a:xfrm>
        </p:grpSpPr>
        <p:sp>
          <p:nvSpPr>
            <p:cNvPr id="21" name="Shape 2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26" name="Shape 26"/>
          <p:cNvSpPr txBox="1">
            <a:spLocks noGrp="1"/>
          </p:cNvSpPr>
          <p:nvPr>
            <p:ph type="title"/>
          </p:nvPr>
        </p:nvSpPr>
        <p:spPr>
          <a:xfrm>
            <a:off x="598100" y="2152347"/>
            <a:ext cx="8222100" cy="838800"/>
          </a:xfrm>
          <a:prstGeom prst="rect">
            <a:avLst/>
          </a:prstGeom>
        </p:spPr>
        <p:txBody>
          <a:bodyPr lIns="91425" tIns="91425" rIns="91425" bIns="91425" anchor="ctr"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27" name="Shape 27"/>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8"/>
        <p:cNvGrpSpPr/>
        <p:nvPr/>
      </p:nvGrpSpPr>
      <p:grpSpPr>
        <a:xfrm>
          <a:off x="0" y="0"/>
          <a:ext cx="0" cy="0"/>
          <a:chOff x="0" y="0"/>
          <a:chExt cx="0" cy="0"/>
        </a:xfrm>
      </p:grpSpPr>
      <p:grpSp>
        <p:nvGrpSpPr>
          <p:cNvPr id="29" name="Shape 29"/>
          <p:cNvGrpSpPr/>
          <p:nvPr/>
        </p:nvGrpSpPr>
        <p:grpSpPr>
          <a:xfrm>
            <a:off x="0" y="3903669"/>
            <a:ext cx="9144000" cy="1239925"/>
            <a:chOff x="0" y="3903669"/>
            <a:chExt cx="9144000" cy="1239925"/>
          </a:xfrm>
        </p:grpSpPr>
        <p:sp>
          <p:nvSpPr>
            <p:cNvPr id="30" name="Shape 30"/>
            <p:cNvSpPr/>
            <p:nvPr/>
          </p:nvSpPr>
          <p:spPr>
            <a:xfrm>
              <a:off x="8154895"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flipH="1">
              <a:off x="6181162" y="3903669"/>
              <a:ext cx="989100" cy="9879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a:off x="7170274" y="3903669"/>
              <a:ext cx="989100" cy="987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rot="10800000">
              <a:off x="8154757" y="3903682"/>
              <a:ext cx="989100" cy="9879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34" name="Shape 34"/>
            <p:cNvSpPr/>
            <p:nvPr/>
          </p:nvSpPr>
          <p:spPr>
            <a:xfrm>
              <a:off x="0" y="4891594"/>
              <a:ext cx="9144000" cy="2520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35" name="Shape 35"/>
          <p:cNvSpPr txBox="1">
            <a:spLocks noGrp="1"/>
          </p:cNvSpPr>
          <p:nvPr>
            <p:ph type="title"/>
          </p:nvPr>
        </p:nvSpPr>
        <p:spPr>
          <a:xfrm>
            <a:off x="311700" y="410000"/>
            <a:ext cx="8520600"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6" name="Shape 36"/>
          <p:cNvSpPr txBox="1">
            <a:spLocks noGrp="1"/>
          </p:cNvSpPr>
          <p:nvPr>
            <p:ph type="body" idx="1"/>
          </p:nvPr>
        </p:nvSpPr>
        <p:spPr>
          <a:xfrm>
            <a:off x="311700" y="1229875"/>
            <a:ext cx="8520600" cy="3339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410000"/>
            <a:ext cx="8520600"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body" idx="1"/>
          </p:nvPr>
        </p:nvSpPr>
        <p:spPr>
          <a:xfrm>
            <a:off x="311700" y="1229975"/>
            <a:ext cx="3999900"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body" idx="2"/>
          </p:nvPr>
        </p:nvSpPr>
        <p:spPr>
          <a:xfrm>
            <a:off x="4832400" y="1229975"/>
            <a:ext cx="3999900"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2" name="Shape 42"/>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410000"/>
            <a:ext cx="8520600"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8" name="Shape 48"/>
          <p:cNvSpPr txBox="1">
            <a:spLocks noGrp="1"/>
          </p:cNvSpPr>
          <p:nvPr>
            <p:ph type="body" idx="1"/>
          </p:nvPr>
        </p:nvSpPr>
        <p:spPr>
          <a:xfrm>
            <a:off x="311700" y="1465804"/>
            <a:ext cx="2808000" cy="31032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9" name="Shape 49"/>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50"/>
        <p:cNvGrpSpPr/>
        <p:nvPr/>
      </p:nvGrpSpPr>
      <p:grpSpPr>
        <a:xfrm>
          <a:off x="0" y="0"/>
          <a:ext cx="0" cy="0"/>
          <a:chOff x="0" y="0"/>
          <a:chExt cx="0" cy="0"/>
        </a:xfrm>
      </p:grpSpPr>
      <p:grpSp>
        <p:nvGrpSpPr>
          <p:cNvPr id="51" name="Shape 51"/>
          <p:cNvGrpSpPr/>
          <p:nvPr/>
        </p:nvGrpSpPr>
        <p:grpSpPr>
          <a:xfrm>
            <a:off x="6098378" y="4"/>
            <a:ext cx="3045625" cy="2030570"/>
            <a:chOff x="6098378" y="4"/>
            <a:chExt cx="3045625" cy="2030570"/>
          </a:xfrm>
        </p:grpSpPr>
        <p:sp>
          <p:nvSpPr>
            <p:cNvPr id="52" name="Shape 52"/>
            <p:cNvSpPr/>
            <p:nvPr/>
          </p:nvSpPr>
          <p:spPr>
            <a:xfrm>
              <a:off x="8128803" y="15"/>
              <a:ext cx="1015200" cy="10152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flipH="1">
              <a:off x="7113463" y="4"/>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7113588" y="106"/>
              <a:ext cx="1015200" cy="10152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5" name="Shape 55"/>
            <p:cNvSpPr/>
            <p:nvPr/>
          </p:nvSpPr>
          <p:spPr>
            <a:xfrm rot="10800000">
              <a:off x="6098378" y="96"/>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rot="10800000">
              <a:off x="8128789" y="1015375"/>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grpSp>
      <p:sp>
        <p:nvSpPr>
          <p:cNvPr id="57" name="Shape 57"/>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58" name="Shape 5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9"/>
        <p:cNvGrpSpPr/>
        <p:nvPr/>
      </p:nvGrpSpPr>
      <p:grpSpPr>
        <a:xfrm>
          <a:off x="0" y="0"/>
          <a:ext cx="0" cy="0"/>
          <a:chOff x="0" y="0"/>
          <a:chExt cx="0" cy="0"/>
        </a:xfrm>
      </p:grpSpPr>
      <p:sp>
        <p:nvSpPr>
          <p:cNvPr id="60" name="Shape 60"/>
          <p:cNvSpPr/>
          <p:nvPr/>
        </p:nvSpPr>
        <p:spPr>
          <a:xfrm>
            <a:off x="4572000" y="-1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61" name="Shape 6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62" name="Shape 62"/>
          <p:cNvSpPr txBox="1">
            <a:spLocks noGrp="1"/>
          </p:cNvSpPr>
          <p:nvPr>
            <p:ph type="title"/>
          </p:nvPr>
        </p:nvSpPr>
        <p:spPr>
          <a:xfrm>
            <a:off x="265500" y="1151100"/>
            <a:ext cx="4045200" cy="15645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63" name="Shape 63"/>
          <p:cNvSpPr txBox="1">
            <a:spLocks noGrp="1"/>
          </p:cNvSpPr>
          <p:nvPr>
            <p:ph type="subTitle" idx="1"/>
          </p:nvPr>
        </p:nvSpPr>
        <p:spPr>
          <a:xfrm>
            <a:off x="265500" y="2769001"/>
            <a:ext cx="4045200" cy="12693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64" name="Shape 64"/>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65" name="Shape 65"/>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68" name="Shape 68"/>
          <p:cNvSpPr txBox="1">
            <a:spLocks noGrp="1"/>
          </p:cNvSpPr>
          <p:nvPr>
            <p:ph type="sldNum" idx="12"/>
          </p:nvPr>
        </p:nvSpPr>
        <p:spPr>
          <a:xfrm>
            <a:off x="8460431" y="4651190"/>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10000"/>
            <a:ext cx="8520600" cy="607800"/>
          </a:xfrm>
          <a:prstGeom prst="rect">
            <a:avLst/>
          </a:prstGeom>
          <a:noFill/>
          <a:ln>
            <a:noFill/>
          </a:ln>
        </p:spPr>
        <p:txBody>
          <a:bodyPr lIns="91425" tIns="91425" rIns="91425" bIns="91425" anchor="t" anchorCtr="0"/>
          <a:lstStyle>
            <a:lvl1pPr lvl="0">
              <a:spcBef>
                <a:spcPts val="0"/>
              </a:spcBef>
              <a:buClr>
                <a:schemeClr val="dk1"/>
              </a:buClr>
              <a:buSzPct val="100000"/>
              <a:buFont typeface="Roboto"/>
              <a:buNone/>
              <a:defRPr sz="3000">
                <a:solidFill>
                  <a:schemeClr val="dk1"/>
                </a:solidFill>
                <a:latin typeface="Roboto"/>
                <a:ea typeface="Roboto"/>
                <a:cs typeface="Roboto"/>
                <a:sym typeface="Roboto"/>
              </a:defRPr>
            </a:lvl1pPr>
            <a:lvl2pPr lvl="1">
              <a:spcBef>
                <a:spcPts val="0"/>
              </a:spcBef>
              <a:buClr>
                <a:schemeClr val="dk1"/>
              </a:buClr>
              <a:buSzPct val="100000"/>
              <a:buFont typeface="Roboto"/>
              <a:buNone/>
              <a:defRPr sz="3000">
                <a:solidFill>
                  <a:schemeClr val="dk1"/>
                </a:solidFill>
                <a:latin typeface="Roboto"/>
                <a:ea typeface="Roboto"/>
                <a:cs typeface="Roboto"/>
                <a:sym typeface="Roboto"/>
              </a:defRPr>
            </a:lvl2pPr>
            <a:lvl3pPr lvl="2">
              <a:spcBef>
                <a:spcPts val="0"/>
              </a:spcBef>
              <a:buClr>
                <a:schemeClr val="dk1"/>
              </a:buClr>
              <a:buSzPct val="100000"/>
              <a:buFont typeface="Roboto"/>
              <a:buNone/>
              <a:defRPr sz="3000">
                <a:solidFill>
                  <a:schemeClr val="dk1"/>
                </a:solidFill>
                <a:latin typeface="Roboto"/>
                <a:ea typeface="Roboto"/>
                <a:cs typeface="Roboto"/>
                <a:sym typeface="Roboto"/>
              </a:defRPr>
            </a:lvl3pPr>
            <a:lvl4pPr lvl="3">
              <a:spcBef>
                <a:spcPts val="0"/>
              </a:spcBef>
              <a:buClr>
                <a:schemeClr val="dk1"/>
              </a:buClr>
              <a:buSzPct val="100000"/>
              <a:buFont typeface="Roboto"/>
              <a:buNone/>
              <a:defRPr sz="3000">
                <a:solidFill>
                  <a:schemeClr val="dk1"/>
                </a:solidFill>
                <a:latin typeface="Roboto"/>
                <a:ea typeface="Roboto"/>
                <a:cs typeface="Roboto"/>
                <a:sym typeface="Roboto"/>
              </a:defRPr>
            </a:lvl4pPr>
            <a:lvl5pPr lvl="4">
              <a:spcBef>
                <a:spcPts val="0"/>
              </a:spcBef>
              <a:buClr>
                <a:schemeClr val="dk1"/>
              </a:buClr>
              <a:buSzPct val="100000"/>
              <a:buFont typeface="Roboto"/>
              <a:buNone/>
              <a:defRPr sz="3000">
                <a:solidFill>
                  <a:schemeClr val="dk1"/>
                </a:solidFill>
                <a:latin typeface="Roboto"/>
                <a:ea typeface="Roboto"/>
                <a:cs typeface="Roboto"/>
                <a:sym typeface="Roboto"/>
              </a:defRPr>
            </a:lvl5pPr>
            <a:lvl6pPr lvl="5">
              <a:spcBef>
                <a:spcPts val="0"/>
              </a:spcBef>
              <a:buClr>
                <a:schemeClr val="dk1"/>
              </a:buClr>
              <a:buSzPct val="100000"/>
              <a:buFont typeface="Roboto"/>
              <a:buNone/>
              <a:defRPr sz="3000">
                <a:solidFill>
                  <a:schemeClr val="dk1"/>
                </a:solidFill>
                <a:latin typeface="Roboto"/>
                <a:ea typeface="Roboto"/>
                <a:cs typeface="Roboto"/>
                <a:sym typeface="Roboto"/>
              </a:defRPr>
            </a:lvl6pPr>
            <a:lvl7pPr lvl="6">
              <a:spcBef>
                <a:spcPts val="0"/>
              </a:spcBef>
              <a:buClr>
                <a:schemeClr val="dk1"/>
              </a:buClr>
              <a:buSzPct val="100000"/>
              <a:buFont typeface="Roboto"/>
              <a:buNone/>
              <a:defRPr sz="3000">
                <a:solidFill>
                  <a:schemeClr val="dk1"/>
                </a:solidFill>
                <a:latin typeface="Roboto"/>
                <a:ea typeface="Roboto"/>
                <a:cs typeface="Roboto"/>
                <a:sym typeface="Roboto"/>
              </a:defRPr>
            </a:lvl7pPr>
            <a:lvl8pPr lvl="7">
              <a:spcBef>
                <a:spcPts val="0"/>
              </a:spcBef>
              <a:buClr>
                <a:schemeClr val="dk1"/>
              </a:buClr>
              <a:buSzPct val="100000"/>
              <a:buFont typeface="Roboto"/>
              <a:buNone/>
              <a:defRPr sz="3000">
                <a:solidFill>
                  <a:schemeClr val="dk1"/>
                </a:solidFill>
                <a:latin typeface="Roboto"/>
                <a:ea typeface="Roboto"/>
                <a:cs typeface="Roboto"/>
                <a:sym typeface="Roboto"/>
              </a:defRPr>
            </a:lvl8pPr>
            <a:lvl9pPr lvl="8">
              <a:spcBef>
                <a:spcPts val="0"/>
              </a:spcBef>
              <a:buClr>
                <a:schemeClr val="dk1"/>
              </a:buClr>
              <a:buSzPct val="100000"/>
              <a:buFont typeface="Roboto"/>
              <a:buNone/>
              <a:defRPr sz="3000">
                <a:solidFill>
                  <a:schemeClr val="dk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311700" y="1229875"/>
            <a:ext cx="8520600" cy="3339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Roboto"/>
              <a:buChar char="●"/>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60431" y="4651190"/>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www.sustainableformations.com" TargetMode="External"/><Relationship Id="rId4" Type="http://schemas.openxmlformats.org/officeDocument/2006/relationships/hyperlink" Target="mailto:amanda@sustainableformations.com" TargetMode="External"/><Relationship Id="rId5"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ctrTitle"/>
          </p:nvPr>
        </p:nvSpPr>
        <p:spPr>
          <a:xfrm>
            <a:off x="598100" y="1775228"/>
            <a:ext cx="8222100" cy="1894200"/>
          </a:xfrm>
          <a:prstGeom prst="rect">
            <a:avLst/>
          </a:prstGeom>
        </p:spPr>
        <p:txBody>
          <a:bodyPr lIns="91425" tIns="91425" rIns="91425" bIns="91425" anchor="b" anchorCtr="0">
            <a:noAutofit/>
          </a:bodyPr>
          <a:lstStyle/>
          <a:p>
            <a:pPr lvl="0">
              <a:spcBef>
                <a:spcPts val="0"/>
              </a:spcBef>
              <a:buNone/>
            </a:pPr>
            <a:r>
              <a:rPr lang="en"/>
              <a:t>When Decision-Making Fails:</a:t>
            </a:r>
          </a:p>
          <a:p>
            <a:pPr lvl="0">
              <a:spcBef>
                <a:spcPts val="0"/>
              </a:spcBef>
              <a:buNone/>
            </a:pPr>
            <a:r>
              <a:rPr lang="en"/>
              <a:t>How to Move Students </a:t>
            </a:r>
          </a:p>
          <a:p>
            <a:pPr lvl="0">
              <a:spcBef>
                <a:spcPts val="0"/>
              </a:spcBef>
              <a:buNone/>
            </a:pPr>
            <a:r>
              <a:rPr lang="en"/>
              <a:t>Toward Resiliency </a:t>
            </a:r>
          </a:p>
        </p:txBody>
      </p:sp>
      <p:sp>
        <p:nvSpPr>
          <p:cNvPr id="86" name="Shape 86"/>
          <p:cNvSpPr txBox="1">
            <a:spLocks noGrp="1"/>
          </p:cNvSpPr>
          <p:nvPr>
            <p:ph type="subTitle" idx="1"/>
          </p:nvPr>
        </p:nvSpPr>
        <p:spPr>
          <a:xfrm>
            <a:off x="3565350" y="3891174"/>
            <a:ext cx="4692000" cy="425100"/>
          </a:xfrm>
          <a:prstGeom prst="rect">
            <a:avLst/>
          </a:prstGeom>
        </p:spPr>
        <p:txBody>
          <a:bodyPr lIns="91425" tIns="91425" rIns="91425" bIns="91425" anchor="t" anchorCtr="0">
            <a:noAutofit/>
          </a:bodyPr>
          <a:lstStyle/>
          <a:p>
            <a:pPr lvl="0">
              <a:spcBef>
                <a:spcPts val="0"/>
              </a:spcBef>
              <a:buNone/>
            </a:pPr>
            <a:endParaRPr sz="19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241700" y="410000"/>
            <a:ext cx="8520600" cy="607800"/>
          </a:xfrm>
          <a:prstGeom prst="rect">
            <a:avLst/>
          </a:prstGeom>
        </p:spPr>
        <p:txBody>
          <a:bodyPr lIns="91425" tIns="91425" rIns="91425" bIns="91425" anchor="t" anchorCtr="0">
            <a:noAutofit/>
          </a:bodyPr>
          <a:lstStyle/>
          <a:p>
            <a:pPr lvl="0">
              <a:spcBef>
                <a:spcPts val="0"/>
              </a:spcBef>
              <a:buNone/>
            </a:pPr>
            <a:r>
              <a:rPr lang="en" b="1"/>
              <a:t>The Language of Decision-Making</a:t>
            </a:r>
          </a:p>
        </p:txBody>
      </p:sp>
      <p:sp>
        <p:nvSpPr>
          <p:cNvPr id="145" name="Shape 145"/>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r>
              <a:rPr lang="en" i="1"/>
              <a:t>Since students are making their decisions emotionally, we need to build an emotional dialogue instead of attempting to use logical persuasion. </a:t>
            </a:r>
          </a:p>
          <a:p>
            <a:pPr lvl="0">
              <a:spcBef>
                <a:spcPts val="0"/>
              </a:spcBef>
              <a:buNone/>
            </a:pPr>
            <a:r>
              <a:rPr lang="en"/>
              <a:t>Examples of logical persuasion:</a:t>
            </a:r>
          </a:p>
          <a:p>
            <a:pPr marL="914400" lvl="0" indent="-228600" rtl="0">
              <a:spcBef>
                <a:spcPts val="0"/>
              </a:spcBef>
              <a:buChar char="❖"/>
            </a:pPr>
            <a:r>
              <a:rPr lang="en"/>
              <a:t>You need to learn this so you’re ready for next year.</a:t>
            </a:r>
          </a:p>
          <a:p>
            <a:pPr marL="914400" lvl="0" indent="-228600" rtl="0">
              <a:spcBef>
                <a:spcPts val="0"/>
              </a:spcBef>
              <a:buChar char="❖"/>
            </a:pPr>
            <a:r>
              <a:rPr lang="en"/>
              <a:t>You need to do your homework so you’re prepared for the test.</a:t>
            </a:r>
          </a:p>
          <a:p>
            <a:pPr marL="914400" lvl="0" indent="-228600">
              <a:spcBef>
                <a:spcPts val="0"/>
              </a:spcBef>
              <a:buChar char="❖"/>
            </a:pPr>
            <a:r>
              <a:rPr lang="en"/>
              <a:t>You need to take this class seriously because it is a required course for graduation.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Making the Emotional Case for Learning</a:t>
            </a:r>
          </a:p>
        </p:txBody>
      </p:sp>
      <p:sp>
        <p:nvSpPr>
          <p:cNvPr id="151" name="Shape 151"/>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r>
              <a:rPr lang="en"/>
              <a:t>Look for ways to tap into a student’s identity:</a:t>
            </a:r>
          </a:p>
          <a:p>
            <a:pPr marL="914400" lvl="0" indent="-228600" rtl="0">
              <a:spcBef>
                <a:spcPts val="0"/>
              </a:spcBef>
              <a:buChar char="❖"/>
            </a:pPr>
            <a:r>
              <a:rPr lang="en"/>
              <a:t>What values are most important to you?</a:t>
            </a:r>
          </a:p>
          <a:p>
            <a:pPr marL="914400" lvl="0" indent="-228600" rtl="0">
              <a:spcBef>
                <a:spcPts val="0"/>
              </a:spcBef>
              <a:buChar char="❖"/>
            </a:pPr>
            <a:r>
              <a:rPr lang="en"/>
              <a:t>How do you show your values everyday?</a:t>
            </a:r>
          </a:p>
          <a:p>
            <a:pPr marL="914400" lvl="0" indent="-228600" rtl="0">
              <a:spcBef>
                <a:spcPts val="0"/>
              </a:spcBef>
              <a:buChar char="❖"/>
            </a:pPr>
            <a:r>
              <a:rPr lang="en"/>
              <a:t>How does it feel when _____________? </a:t>
            </a:r>
          </a:p>
          <a:p>
            <a:pPr marL="914400" lvl="0" indent="-228600" rtl="0">
              <a:spcBef>
                <a:spcPts val="0"/>
              </a:spcBef>
              <a:buChar char="❖"/>
            </a:pPr>
            <a:r>
              <a:rPr lang="en"/>
              <a:t>How are your values connected to ___________?</a:t>
            </a:r>
          </a:p>
          <a:p>
            <a:pPr marL="914400" lvl="0" indent="-228600">
              <a:spcBef>
                <a:spcPts val="0"/>
              </a:spcBef>
              <a:buChar char="❖"/>
            </a:pPr>
            <a:r>
              <a:rPr lang="en"/>
              <a:t>What would a person like you do in a situation like this?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431925" y="699775"/>
            <a:ext cx="6146100" cy="3334200"/>
          </a:xfrm>
          <a:prstGeom prst="rect">
            <a:avLst/>
          </a:prstGeom>
        </p:spPr>
        <p:txBody>
          <a:bodyPr lIns="91425" tIns="91425" rIns="91425" bIns="91425" anchor="ctr" anchorCtr="0">
            <a:noAutofit/>
          </a:bodyPr>
          <a:lstStyle/>
          <a:p>
            <a:pPr lvl="0">
              <a:spcBef>
                <a:spcPts val="0"/>
              </a:spcBef>
              <a:buNone/>
            </a:pPr>
            <a:endParaRPr sz="3000" b="1"/>
          </a:p>
          <a:p>
            <a:pPr lvl="0">
              <a:spcBef>
                <a:spcPts val="0"/>
              </a:spcBef>
              <a:buNone/>
            </a:pPr>
            <a:r>
              <a:rPr lang="en" sz="3000" b="1"/>
              <a:t>The emotional decision-making framework also has implications beyond conferencing. We need strategies to motivate students and build resiliency within the traditional classroom setting.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Start with Perception</a:t>
            </a:r>
          </a:p>
        </p:txBody>
      </p:sp>
      <p:sp>
        <p:nvSpPr>
          <p:cNvPr id="162" name="Shape 162"/>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rtl="0">
              <a:spcBef>
                <a:spcPts val="0"/>
              </a:spcBef>
              <a:buNone/>
            </a:pPr>
            <a:r>
              <a:rPr lang="en" sz="2400"/>
              <a:t>Evaluate your own thinking and perceptions about decision-making.</a:t>
            </a:r>
          </a:p>
          <a:p>
            <a:pPr marL="914400" lvl="0" indent="-381000" rtl="0">
              <a:spcBef>
                <a:spcPts val="0"/>
              </a:spcBef>
              <a:buSzPct val="100000"/>
              <a:buChar char="❖"/>
            </a:pPr>
            <a:r>
              <a:rPr lang="en" sz="2400"/>
              <a:t>We are all guided by the “law of least effort” </a:t>
            </a:r>
          </a:p>
          <a:p>
            <a:pPr marL="914400" lvl="0" indent="-381000" rtl="0">
              <a:spcBef>
                <a:spcPts val="0"/>
              </a:spcBef>
              <a:buSzPct val="100000"/>
              <a:buChar char="❖"/>
            </a:pPr>
            <a:r>
              <a:rPr lang="en" sz="2400"/>
              <a:t>The “laziness label” is an oversimplification</a:t>
            </a:r>
          </a:p>
          <a:p>
            <a:pPr marL="0" lvl="0" indent="0" rtl="0">
              <a:spcBef>
                <a:spcPts val="0"/>
              </a:spcBef>
              <a:buNone/>
            </a:pPr>
            <a:endParaRPr sz="1800"/>
          </a:p>
          <a:p>
            <a:pPr lvl="0" rtl="0">
              <a:spcBef>
                <a:spcPts val="0"/>
              </a:spcBef>
              <a:buNone/>
            </a:pPr>
            <a:endParaRPr/>
          </a:p>
          <a:p>
            <a:pPr lvl="0">
              <a:spcBef>
                <a:spcPts val="0"/>
              </a:spcBef>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Create the Culture</a:t>
            </a:r>
          </a:p>
        </p:txBody>
      </p:sp>
      <p:sp>
        <p:nvSpPr>
          <p:cNvPr id="168" name="Shape 168"/>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rtl="0">
              <a:spcBef>
                <a:spcPts val="0"/>
              </a:spcBef>
              <a:buNone/>
            </a:pPr>
            <a:r>
              <a:rPr lang="en" sz="2400"/>
              <a:t>Establish a broader “culture of error” </a:t>
            </a:r>
          </a:p>
          <a:p>
            <a:pPr marL="914400" lvl="0" indent="-381000" rtl="0">
              <a:spcBef>
                <a:spcPts val="0"/>
              </a:spcBef>
              <a:buSzPct val="100000"/>
              <a:buChar char="❖"/>
            </a:pPr>
            <a:r>
              <a:rPr lang="en" sz="2400"/>
              <a:t>Use consistent language (ex: “no opt out”)</a:t>
            </a:r>
          </a:p>
          <a:p>
            <a:pPr marL="914400" lvl="0" indent="-381000" rtl="0">
              <a:spcBef>
                <a:spcPts val="0"/>
              </a:spcBef>
              <a:buSzPct val="100000"/>
              <a:buChar char="❖"/>
            </a:pPr>
            <a:r>
              <a:rPr lang="en" sz="2400"/>
              <a:t>Highlight “failure” as a critical part of the learning process - what learning feels like</a:t>
            </a:r>
          </a:p>
          <a:p>
            <a:pPr marL="914400" lvl="0" indent="-381000" rtl="0">
              <a:spcBef>
                <a:spcPts val="0"/>
              </a:spcBef>
              <a:buSzPct val="100000"/>
              <a:buChar char="❖"/>
            </a:pPr>
            <a:r>
              <a:rPr lang="en" sz="2400"/>
              <a:t>Implement think aloud strategies</a:t>
            </a:r>
          </a:p>
          <a:p>
            <a:pPr marL="457200" lvl="0" indent="0" rtl="0">
              <a:spcBef>
                <a:spcPts val="0"/>
              </a:spcBef>
              <a:buNone/>
            </a:pPr>
            <a:r>
              <a:rPr lang="en"/>
              <a:t> </a:t>
            </a:r>
          </a:p>
          <a:p>
            <a:pPr lvl="0">
              <a:spcBef>
                <a:spcPts val="0"/>
              </a:spcBef>
              <a:buNone/>
            </a:pPr>
            <a:endParaRPr/>
          </a:p>
        </p:txBody>
      </p:sp>
      <p:sp>
        <p:nvSpPr>
          <p:cNvPr id="169" name="Shape 169"/>
          <p:cNvSpPr txBox="1"/>
          <p:nvPr/>
        </p:nvSpPr>
        <p:spPr>
          <a:xfrm>
            <a:off x="3302325" y="4436500"/>
            <a:ext cx="2901900" cy="350400"/>
          </a:xfrm>
          <a:prstGeom prst="rect">
            <a:avLst/>
          </a:prstGeom>
          <a:noFill/>
          <a:ln>
            <a:noFill/>
          </a:ln>
        </p:spPr>
        <p:txBody>
          <a:bodyPr lIns="91425" tIns="91425" rIns="91425" bIns="91425" anchor="t" anchorCtr="0">
            <a:noAutofit/>
          </a:bodyPr>
          <a:lstStyle/>
          <a:p>
            <a:pPr lvl="0">
              <a:spcBef>
                <a:spcPts val="0"/>
              </a:spcBef>
              <a:buNone/>
            </a:pPr>
            <a:r>
              <a:rPr lang="en" sz="1200"/>
              <a:t>See </a:t>
            </a:r>
            <a:r>
              <a:rPr lang="en" sz="1200" i="1"/>
              <a:t>Teach Like a Champion 2.0</a:t>
            </a:r>
            <a:r>
              <a:rPr lang="en" sz="1200"/>
              <a:t>, 2010.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90250" y="526350"/>
            <a:ext cx="5618700" cy="4362900"/>
          </a:xfrm>
          <a:prstGeom prst="rect">
            <a:avLst/>
          </a:prstGeom>
        </p:spPr>
        <p:txBody>
          <a:bodyPr lIns="91425" tIns="91425" rIns="91425" bIns="91425" anchor="ctr" anchorCtr="0">
            <a:noAutofit/>
          </a:bodyPr>
          <a:lstStyle/>
          <a:p>
            <a:pPr lvl="0">
              <a:spcBef>
                <a:spcPts val="0"/>
              </a:spcBef>
              <a:buNone/>
            </a:pPr>
            <a:r>
              <a:rPr lang="en" sz="3600"/>
              <a:t>IDEO Mood Chart</a:t>
            </a:r>
          </a:p>
          <a:p>
            <a:pPr lvl="0">
              <a:spcBef>
                <a:spcPts val="0"/>
              </a:spcBef>
              <a:buNone/>
            </a:pPr>
            <a:endParaRPr sz="3600"/>
          </a:p>
          <a:p>
            <a:pPr lvl="0">
              <a:spcBef>
                <a:spcPts val="0"/>
              </a:spcBef>
              <a:buNone/>
            </a:pPr>
            <a:endParaRPr/>
          </a:p>
          <a:p>
            <a:pPr lvl="0">
              <a:spcBef>
                <a:spcPts val="0"/>
              </a:spcBef>
              <a:buNone/>
            </a:pPr>
            <a:endParaRPr/>
          </a:p>
          <a:p>
            <a:pPr lvl="0">
              <a:spcBef>
                <a:spcPts val="0"/>
              </a:spcBef>
              <a:buNone/>
            </a:pPr>
            <a:endParaRPr/>
          </a:p>
          <a:p>
            <a:pPr lvl="0">
              <a:spcBef>
                <a:spcPts val="0"/>
              </a:spcBef>
              <a:buNone/>
            </a:pPr>
            <a:endParaRPr/>
          </a:p>
        </p:txBody>
      </p:sp>
      <p:pic>
        <p:nvPicPr>
          <p:cNvPr id="175" name="Shape 175"/>
          <p:cNvPicPr preferRelativeResize="0"/>
          <p:nvPr/>
        </p:nvPicPr>
        <p:blipFill>
          <a:blip r:embed="rId3">
            <a:alphaModFix/>
          </a:blip>
          <a:stretch>
            <a:fillRect/>
          </a:stretch>
        </p:blipFill>
        <p:spPr>
          <a:xfrm>
            <a:off x="594599" y="1395400"/>
            <a:ext cx="5514350" cy="3493850"/>
          </a:xfrm>
          <a:prstGeom prst="rect">
            <a:avLst/>
          </a:prstGeom>
          <a:noFill/>
          <a:ln>
            <a:noFill/>
          </a:ln>
        </p:spPr>
      </p:pic>
      <p:sp>
        <p:nvSpPr>
          <p:cNvPr id="176" name="Shape 176"/>
          <p:cNvSpPr txBox="1"/>
          <p:nvPr/>
        </p:nvSpPr>
        <p:spPr>
          <a:xfrm>
            <a:off x="6384425" y="4521475"/>
            <a:ext cx="2661600" cy="427800"/>
          </a:xfrm>
          <a:prstGeom prst="rect">
            <a:avLst/>
          </a:prstGeom>
          <a:noFill/>
          <a:ln>
            <a:noFill/>
          </a:ln>
        </p:spPr>
        <p:txBody>
          <a:bodyPr lIns="91425" tIns="91425" rIns="91425" bIns="91425" anchor="t" anchorCtr="0">
            <a:noAutofit/>
          </a:bodyPr>
          <a:lstStyle/>
          <a:p>
            <a:pPr lvl="0">
              <a:spcBef>
                <a:spcPts val="0"/>
              </a:spcBef>
              <a:buNone/>
            </a:pPr>
            <a:r>
              <a:rPr lang="en" sz="1200"/>
              <a:t>Figure 3. </a:t>
            </a:r>
            <a:r>
              <a:rPr lang="en" sz="1200" i="1"/>
              <a:t>Change By Design</a:t>
            </a:r>
            <a:r>
              <a:rPr lang="en" sz="1200"/>
              <a:t>, 2010.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Create the Culture</a:t>
            </a:r>
          </a:p>
        </p:txBody>
      </p:sp>
      <p:sp>
        <p:nvSpPr>
          <p:cNvPr id="182" name="Shape 182"/>
          <p:cNvSpPr txBox="1">
            <a:spLocks noGrp="1"/>
          </p:cNvSpPr>
          <p:nvPr>
            <p:ph type="body" idx="1"/>
          </p:nvPr>
        </p:nvSpPr>
        <p:spPr>
          <a:xfrm>
            <a:off x="311700" y="1324425"/>
            <a:ext cx="8520600" cy="3339000"/>
          </a:xfrm>
          <a:prstGeom prst="rect">
            <a:avLst/>
          </a:prstGeom>
        </p:spPr>
        <p:txBody>
          <a:bodyPr lIns="91425" tIns="91425" rIns="91425" bIns="91425" anchor="t" anchorCtr="0">
            <a:noAutofit/>
          </a:bodyPr>
          <a:lstStyle/>
          <a:p>
            <a:pPr lvl="0">
              <a:spcBef>
                <a:spcPts val="0"/>
              </a:spcBef>
              <a:buNone/>
            </a:pPr>
            <a:r>
              <a:rPr lang="en" sz="2400"/>
              <a:t>Establish a culture of effort by explaining how effort counts twice for all students</a:t>
            </a:r>
          </a:p>
          <a:p>
            <a:pPr marL="914400" lvl="0" indent="-381000" rtl="0">
              <a:spcBef>
                <a:spcPts val="0"/>
              </a:spcBef>
              <a:buSzPct val="100000"/>
              <a:buChar char="❖"/>
            </a:pPr>
            <a:r>
              <a:rPr lang="en" sz="2400"/>
              <a:t>Talent x Effort = Skill</a:t>
            </a:r>
          </a:p>
          <a:p>
            <a:pPr marL="914400" lvl="0" indent="-381000">
              <a:spcBef>
                <a:spcPts val="0"/>
              </a:spcBef>
              <a:buSzPct val="100000"/>
              <a:buChar char="❖"/>
            </a:pPr>
            <a:r>
              <a:rPr lang="en" sz="2400"/>
              <a:t>Skill x Effort = Achievement</a:t>
            </a:r>
          </a:p>
        </p:txBody>
      </p:sp>
      <p:sp>
        <p:nvSpPr>
          <p:cNvPr id="183" name="Shape 183"/>
          <p:cNvSpPr txBox="1"/>
          <p:nvPr/>
        </p:nvSpPr>
        <p:spPr>
          <a:xfrm>
            <a:off x="2131525" y="4466525"/>
            <a:ext cx="4182900" cy="390300"/>
          </a:xfrm>
          <a:prstGeom prst="rect">
            <a:avLst/>
          </a:prstGeom>
          <a:noFill/>
          <a:ln>
            <a:noFill/>
          </a:ln>
        </p:spPr>
        <p:txBody>
          <a:bodyPr lIns="91425" tIns="91425" rIns="91425" bIns="91425" anchor="t" anchorCtr="0">
            <a:noAutofit/>
          </a:bodyPr>
          <a:lstStyle/>
          <a:p>
            <a:pPr lvl="0">
              <a:spcBef>
                <a:spcPts val="0"/>
              </a:spcBef>
              <a:buNone/>
            </a:pPr>
            <a:r>
              <a:rPr lang="en" sz="1200"/>
              <a:t>See </a:t>
            </a:r>
            <a:r>
              <a:rPr lang="en" sz="1200" i="1"/>
              <a:t>Grit: The Power of Passion and Perseverance</a:t>
            </a:r>
            <a:r>
              <a:rPr lang="en" sz="1200"/>
              <a:t>, 2016.</a:t>
            </a:r>
            <a:r>
              <a:rPr lang="en"/>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Instructional Response: Currencies</a:t>
            </a:r>
          </a:p>
        </p:txBody>
      </p:sp>
      <p:sp>
        <p:nvSpPr>
          <p:cNvPr id="189" name="Shape 189"/>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rtl="0">
              <a:spcBef>
                <a:spcPts val="0"/>
              </a:spcBef>
              <a:buNone/>
            </a:pPr>
            <a:r>
              <a:rPr lang="en" sz="2400"/>
              <a:t>Pursue the long-term strategy:</a:t>
            </a:r>
          </a:p>
          <a:p>
            <a:pPr marL="914400" lvl="0" indent="-381000" rtl="0">
              <a:spcBef>
                <a:spcPts val="0"/>
              </a:spcBef>
              <a:buSzPct val="100000"/>
              <a:buChar char="❖"/>
            </a:pPr>
            <a:r>
              <a:rPr lang="en" sz="2400"/>
              <a:t>Develop skills long before they are officially “needed” </a:t>
            </a:r>
          </a:p>
          <a:p>
            <a:pPr marL="914400" lvl="0" indent="-381000" rtl="0">
              <a:spcBef>
                <a:spcPts val="0"/>
              </a:spcBef>
              <a:buSzPct val="100000"/>
              <a:buChar char="❖"/>
            </a:pPr>
            <a:r>
              <a:rPr lang="en" sz="2400"/>
              <a:t>Remind students--individually and collectively--of previous successes </a:t>
            </a:r>
          </a:p>
          <a:p>
            <a:pPr marL="914400" lvl="0" indent="-381000" rtl="0">
              <a:spcBef>
                <a:spcPts val="0"/>
              </a:spcBef>
              <a:buSzPct val="100000"/>
              <a:buChar char="❖"/>
            </a:pPr>
            <a:r>
              <a:rPr lang="en" sz="2400"/>
              <a:t>Highlight sub-skills that will require additional effort and focus</a:t>
            </a:r>
          </a:p>
        </p:txBody>
      </p:sp>
      <p:sp>
        <p:nvSpPr>
          <p:cNvPr id="190" name="Shape 190"/>
          <p:cNvSpPr txBox="1"/>
          <p:nvPr/>
        </p:nvSpPr>
        <p:spPr>
          <a:xfrm>
            <a:off x="2731925" y="4508825"/>
            <a:ext cx="3402300" cy="290100"/>
          </a:xfrm>
          <a:prstGeom prst="rect">
            <a:avLst/>
          </a:prstGeom>
          <a:noFill/>
          <a:ln>
            <a:noFill/>
          </a:ln>
        </p:spPr>
        <p:txBody>
          <a:bodyPr lIns="91425" tIns="91425" rIns="91425" bIns="91425" anchor="t" anchorCtr="0">
            <a:noAutofit/>
          </a:bodyPr>
          <a:lstStyle/>
          <a:p>
            <a:pPr lvl="0">
              <a:spcBef>
                <a:spcPts val="0"/>
              </a:spcBef>
              <a:buNone/>
            </a:pPr>
            <a:r>
              <a:rPr lang="en" sz="1200"/>
              <a:t>See </a:t>
            </a:r>
            <a:r>
              <a:rPr lang="en" sz="1200" i="1"/>
              <a:t>How to Motivate Reluctant Learners</a:t>
            </a:r>
            <a:r>
              <a:rPr lang="en" sz="1200"/>
              <a:t>, 2011.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490250" y="526350"/>
            <a:ext cx="6682500" cy="4090800"/>
          </a:xfrm>
          <a:prstGeom prst="rect">
            <a:avLst/>
          </a:prstGeom>
        </p:spPr>
        <p:txBody>
          <a:bodyPr lIns="91425" tIns="91425" rIns="91425" bIns="91425" anchor="ctr" anchorCtr="0">
            <a:noAutofit/>
          </a:bodyPr>
          <a:lstStyle/>
          <a:p>
            <a:pPr lvl="0">
              <a:spcBef>
                <a:spcPts val="0"/>
              </a:spcBef>
              <a:buNone/>
            </a:pPr>
            <a:r>
              <a:rPr lang="en" sz="3000" b="1"/>
              <a:t>Now that we have explored the responses to common classroom challenges, it’s helpful to evaluate a different method for decision-making that would prevent future challenges from arising.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Case Study</a:t>
            </a:r>
          </a:p>
        </p:txBody>
      </p:sp>
      <p:sp>
        <p:nvSpPr>
          <p:cNvPr id="201" name="Shape 201"/>
          <p:cNvSpPr txBox="1">
            <a:spLocks noGrp="1"/>
          </p:cNvSpPr>
          <p:nvPr>
            <p:ph type="body" idx="1"/>
          </p:nvPr>
        </p:nvSpPr>
        <p:spPr>
          <a:xfrm>
            <a:off x="311700" y="1017800"/>
            <a:ext cx="8520600" cy="3339000"/>
          </a:xfrm>
          <a:prstGeom prst="rect">
            <a:avLst/>
          </a:prstGeom>
        </p:spPr>
        <p:txBody>
          <a:bodyPr lIns="91425" tIns="91425" rIns="91425" bIns="91425" anchor="t" anchorCtr="0">
            <a:noAutofit/>
          </a:bodyPr>
          <a:lstStyle/>
          <a:p>
            <a:pPr lvl="0">
              <a:spcBef>
                <a:spcPts val="0"/>
              </a:spcBef>
              <a:buNone/>
            </a:pPr>
            <a:r>
              <a:rPr lang="en" sz="2400" i="1"/>
              <a:t>Imagine the following curricular dilemma playing out at your school:</a:t>
            </a:r>
          </a:p>
          <a:p>
            <a:pPr lvl="0">
              <a:spcBef>
                <a:spcPts val="0"/>
              </a:spcBef>
              <a:buNone/>
            </a:pPr>
            <a:r>
              <a:rPr lang="en" sz="2400"/>
              <a:t>Group A proposes a major curricular change for the following year. They believe that the change is necessary given the increasing rigor of academic standards. The curricular change is intended to better prepare students for the next level of their education.</a:t>
            </a:r>
          </a:p>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Session Outcomes</a:t>
            </a:r>
          </a:p>
        </p:txBody>
      </p:sp>
      <p:sp>
        <p:nvSpPr>
          <p:cNvPr id="92" name="Shape 92"/>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marL="457200" lvl="0" indent="-381000" rtl="0">
              <a:lnSpc>
                <a:spcPct val="100000"/>
              </a:lnSpc>
              <a:spcBef>
                <a:spcPts val="0"/>
              </a:spcBef>
              <a:spcAft>
                <a:spcPts val="1000"/>
              </a:spcAft>
              <a:buSzPct val="100000"/>
              <a:buAutoNum type="arabicPeriod"/>
            </a:pPr>
            <a:r>
              <a:rPr lang="en" sz="2400"/>
              <a:t>Use research to reframe common classroom challenges. Learn why students:</a:t>
            </a:r>
          </a:p>
          <a:p>
            <a:pPr marL="1371600" lvl="0" indent="-381000" rtl="0">
              <a:lnSpc>
                <a:spcPct val="100000"/>
              </a:lnSpc>
              <a:spcBef>
                <a:spcPts val="0"/>
              </a:spcBef>
              <a:spcAft>
                <a:spcPts val="1000"/>
              </a:spcAft>
              <a:buSzPct val="100000"/>
              <a:buChar char="❖"/>
            </a:pPr>
            <a:r>
              <a:rPr lang="en" sz="2400"/>
              <a:t>Accept stagnant academic performance</a:t>
            </a:r>
          </a:p>
          <a:p>
            <a:pPr marL="1371600" lvl="0" indent="-381000" rtl="0">
              <a:lnSpc>
                <a:spcPct val="100000"/>
              </a:lnSpc>
              <a:spcBef>
                <a:spcPts val="0"/>
              </a:spcBef>
              <a:spcAft>
                <a:spcPts val="1000"/>
              </a:spcAft>
              <a:buSzPct val="100000"/>
              <a:buChar char="❖"/>
            </a:pPr>
            <a:r>
              <a:rPr lang="en" sz="2400"/>
              <a:t>Make decisions emotionally</a:t>
            </a:r>
          </a:p>
          <a:p>
            <a:pPr marL="1371600" lvl="0" indent="-381000" rtl="0">
              <a:lnSpc>
                <a:spcPct val="100000"/>
              </a:lnSpc>
              <a:spcBef>
                <a:spcPts val="0"/>
              </a:spcBef>
              <a:spcAft>
                <a:spcPts val="1000"/>
              </a:spcAft>
              <a:buSzPct val="100000"/>
              <a:buChar char="❖"/>
            </a:pPr>
            <a:r>
              <a:rPr lang="en" sz="2400"/>
              <a:t>Use adversarial thinking</a:t>
            </a:r>
          </a:p>
          <a:p>
            <a:pPr lvl="0" rtl="0">
              <a:spcBef>
                <a:spcPts val="0"/>
              </a:spcBef>
              <a:buNone/>
            </a:pPr>
            <a:endParaRPr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Case Study </a:t>
            </a:r>
          </a:p>
        </p:txBody>
      </p:sp>
      <p:sp>
        <p:nvSpPr>
          <p:cNvPr id="207" name="Shape 207"/>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r>
              <a:rPr lang="en" sz="2400"/>
              <a:t>Group B opposes the new curriculum proposal. They believe that students who are already struggling will be left behind. While the curricular change may be intended to help students, they insist that the change will only widen the gap between the haves and have nots.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490250" y="526350"/>
            <a:ext cx="5618700" cy="4090800"/>
          </a:xfrm>
          <a:prstGeom prst="rect">
            <a:avLst/>
          </a:prstGeom>
        </p:spPr>
        <p:txBody>
          <a:bodyPr lIns="91425" tIns="91425" rIns="91425" bIns="91425" anchor="ctr" anchorCtr="0">
            <a:noAutofit/>
          </a:bodyPr>
          <a:lstStyle/>
          <a:p>
            <a:pPr lvl="0" rtl="0">
              <a:lnSpc>
                <a:spcPct val="115000"/>
              </a:lnSpc>
              <a:spcBef>
                <a:spcPts val="0"/>
              </a:spcBef>
              <a:spcAft>
                <a:spcPts val="1600"/>
              </a:spcAft>
              <a:buNone/>
            </a:pPr>
            <a:r>
              <a:rPr lang="en" sz="3000" i="1" u="sng"/>
              <a:t>CASE STUDY ACTIVITY</a:t>
            </a:r>
          </a:p>
          <a:p>
            <a:pPr lvl="0" rtl="0">
              <a:lnSpc>
                <a:spcPct val="115000"/>
              </a:lnSpc>
              <a:spcBef>
                <a:spcPts val="0"/>
              </a:spcBef>
              <a:spcAft>
                <a:spcPts val="1600"/>
              </a:spcAft>
              <a:buNone/>
            </a:pPr>
            <a:r>
              <a:rPr lang="en" sz="3000" b="1" i="1"/>
              <a:t>What are the top 5 considerations that should factor into the school’s decision-making process?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Adversarial Thinking</a:t>
            </a:r>
          </a:p>
        </p:txBody>
      </p:sp>
      <p:sp>
        <p:nvSpPr>
          <p:cNvPr id="218" name="Shape 218"/>
          <p:cNvSpPr txBox="1">
            <a:spLocks noGrp="1"/>
          </p:cNvSpPr>
          <p:nvPr>
            <p:ph type="body" idx="1"/>
          </p:nvPr>
        </p:nvSpPr>
        <p:spPr>
          <a:xfrm>
            <a:off x="311700" y="1323175"/>
            <a:ext cx="8520600" cy="3339000"/>
          </a:xfrm>
          <a:prstGeom prst="rect">
            <a:avLst/>
          </a:prstGeom>
        </p:spPr>
        <p:txBody>
          <a:bodyPr lIns="91425" tIns="91425" rIns="91425" bIns="91425" anchor="t" anchorCtr="0">
            <a:noAutofit/>
          </a:bodyPr>
          <a:lstStyle/>
          <a:p>
            <a:pPr lvl="0">
              <a:spcBef>
                <a:spcPts val="0"/>
              </a:spcBef>
              <a:buNone/>
            </a:pPr>
            <a:r>
              <a:rPr lang="en" sz="2400" i="1"/>
              <a:t>We are trained to think in an ongoing debate format. In this model of adversarial thinking, we often see only two choices and believe our task is to determine which choice is best. </a:t>
            </a:r>
          </a:p>
          <a:p>
            <a:pPr lvl="0">
              <a:spcBef>
                <a:spcPts val="0"/>
              </a:spcBef>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Parallel Thinking</a:t>
            </a:r>
          </a:p>
        </p:txBody>
      </p:sp>
      <p:sp>
        <p:nvSpPr>
          <p:cNvPr id="224" name="Shape 224"/>
          <p:cNvSpPr txBox="1">
            <a:spLocks noGrp="1"/>
          </p:cNvSpPr>
          <p:nvPr>
            <p:ph type="body" idx="1"/>
          </p:nvPr>
        </p:nvSpPr>
        <p:spPr>
          <a:xfrm>
            <a:off x="311700" y="1486475"/>
            <a:ext cx="8520600" cy="3339000"/>
          </a:xfrm>
          <a:prstGeom prst="rect">
            <a:avLst/>
          </a:prstGeom>
        </p:spPr>
        <p:txBody>
          <a:bodyPr lIns="91425" tIns="91425" rIns="91425" bIns="91425" anchor="t" anchorCtr="0">
            <a:noAutofit/>
          </a:bodyPr>
          <a:lstStyle/>
          <a:p>
            <a:pPr lvl="0">
              <a:spcBef>
                <a:spcPts val="0"/>
              </a:spcBef>
              <a:buNone/>
            </a:pPr>
            <a:r>
              <a:rPr lang="en" sz="2400" i="1"/>
              <a:t>Parallel thinking means that we deliberately choose to explore different types of thinking. When competing ideas emerge, they are presented and explored as parallels, not adversaries. </a:t>
            </a:r>
          </a:p>
          <a:p>
            <a:pPr lvl="0">
              <a:spcBef>
                <a:spcPts val="0"/>
              </a:spcBef>
              <a:buNone/>
            </a:pPr>
            <a:endParaRPr/>
          </a:p>
        </p:txBody>
      </p:sp>
      <p:sp>
        <p:nvSpPr>
          <p:cNvPr id="225" name="Shape 225"/>
          <p:cNvSpPr txBox="1"/>
          <p:nvPr/>
        </p:nvSpPr>
        <p:spPr>
          <a:xfrm>
            <a:off x="311700" y="4466475"/>
            <a:ext cx="5763900" cy="430200"/>
          </a:xfrm>
          <a:prstGeom prst="rect">
            <a:avLst/>
          </a:prstGeom>
          <a:noFill/>
          <a:ln>
            <a:noFill/>
          </a:ln>
        </p:spPr>
        <p:txBody>
          <a:bodyPr lIns="91425" tIns="91425" rIns="91425" bIns="91425" anchor="t" anchorCtr="0">
            <a:noAutofit/>
          </a:bodyPr>
          <a:lstStyle/>
          <a:p>
            <a:pPr lvl="0">
              <a:spcBef>
                <a:spcPts val="0"/>
              </a:spcBef>
              <a:buNone/>
            </a:pPr>
            <a:r>
              <a:rPr lang="en" sz="1200"/>
              <a:t>See </a:t>
            </a:r>
            <a:r>
              <a:rPr lang="en" sz="1200" i="1"/>
              <a:t>Six Thinking Hats: An Essential Approach to Business Management</a:t>
            </a:r>
            <a:r>
              <a:rPr lang="en" sz="1200"/>
              <a:t>, 1999.</a:t>
            </a:r>
            <a:r>
              <a:rPr lang="en"/>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29"/>
        <p:cNvGrpSpPr/>
        <p:nvPr/>
      </p:nvGrpSpPr>
      <p:grpSpPr>
        <a:xfrm>
          <a:off x="0" y="0"/>
          <a:ext cx="0" cy="0"/>
          <a:chOff x="0" y="0"/>
          <a:chExt cx="0" cy="0"/>
        </a:xfrm>
      </p:grpSpPr>
      <p:sp>
        <p:nvSpPr>
          <p:cNvPr id="230" name="Shape 230"/>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lgn="ctr">
              <a:spcBef>
                <a:spcPts val="0"/>
              </a:spcBef>
              <a:buNone/>
            </a:pPr>
            <a:r>
              <a:rPr lang="en" b="1">
                <a:solidFill>
                  <a:srgbClr val="000000"/>
                </a:solidFill>
              </a:rPr>
              <a:t>White &amp; Red Hat Thinking</a:t>
            </a:r>
          </a:p>
        </p:txBody>
      </p:sp>
      <p:sp>
        <p:nvSpPr>
          <p:cNvPr id="231" name="Shape 231"/>
          <p:cNvSpPr txBox="1">
            <a:spLocks noGrp="1"/>
          </p:cNvSpPr>
          <p:nvPr>
            <p:ph type="body" idx="1"/>
          </p:nvPr>
        </p:nvSpPr>
        <p:spPr>
          <a:xfrm>
            <a:off x="311700" y="1229975"/>
            <a:ext cx="3999900" cy="3376500"/>
          </a:xfrm>
          <a:prstGeom prst="rect">
            <a:avLst/>
          </a:prstGeom>
          <a:solidFill>
            <a:schemeClr val="lt1"/>
          </a:solidFill>
        </p:spPr>
        <p:txBody>
          <a:bodyPr lIns="91425" tIns="91425" rIns="91425" bIns="91425" anchor="t" anchorCtr="0">
            <a:noAutofit/>
          </a:bodyPr>
          <a:lstStyle/>
          <a:p>
            <a:pPr lvl="0" algn="ctr" rtl="0">
              <a:spcBef>
                <a:spcPts val="0"/>
              </a:spcBef>
              <a:buNone/>
            </a:pPr>
            <a:r>
              <a:rPr lang="en" sz="1800" b="1"/>
              <a:t>The white hat is neutral and objective; just the facts </a:t>
            </a:r>
          </a:p>
          <a:p>
            <a:pPr lvl="0">
              <a:spcBef>
                <a:spcPts val="0"/>
              </a:spcBef>
              <a:buNone/>
            </a:pPr>
            <a:r>
              <a:rPr lang="en" sz="1800" u="sng"/>
              <a:t>Key questions: </a:t>
            </a:r>
          </a:p>
          <a:p>
            <a:pPr marL="457200" lvl="0" indent="-342900" rtl="0">
              <a:spcBef>
                <a:spcPts val="0"/>
              </a:spcBef>
              <a:buSzPct val="100000"/>
              <a:buChar char="●"/>
            </a:pPr>
            <a:r>
              <a:rPr lang="en" sz="1800"/>
              <a:t>What information do we have?</a:t>
            </a:r>
          </a:p>
          <a:p>
            <a:pPr marL="457200" lvl="0" indent="-342900" rtl="0">
              <a:spcBef>
                <a:spcPts val="0"/>
              </a:spcBef>
              <a:buSzPct val="100000"/>
              <a:buChar char="●"/>
            </a:pPr>
            <a:r>
              <a:rPr lang="en" sz="1800"/>
              <a:t>What information do we need?</a:t>
            </a:r>
          </a:p>
          <a:p>
            <a:pPr marL="457200" lvl="0" indent="-342900">
              <a:spcBef>
                <a:spcPts val="0"/>
              </a:spcBef>
              <a:buSzPct val="100000"/>
              <a:buChar char="●"/>
            </a:pPr>
            <a:r>
              <a:rPr lang="en" sz="1800"/>
              <a:t>How are we going to collect additional information?</a:t>
            </a:r>
          </a:p>
          <a:p>
            <a:pPr lvl="0">
              <a:spcBef>
                <a:spcPts val="0"/>
              </a:spcBef>
              <a:buNone/>
            </a:pPr>
            <a:endParaRPr/>
          </a:p>
        </p:txBody>
      </p:sp>
      <p:sp>
        <p:nvSpPr>
          <p:cNvPr id="232" name="Shape 232"/>
          <p:cNvSpPr txBox="1">
            <a:spLocks noGrp="1"/>
          </p:cNvSpPr>
          <p:nvPr>
            <p:ph type="body" idx="2"/>
          </p:nvPr>
        </p:nvSpPr>
        <p:spPr>
          <a:xfrm>
            <a:off x="4832400" y="1229975"/>
            <a:ext cx="3999900" cy="3376500"/>
          </a:xfrm>
          <a:prstGeom prst="rect">
            <a:avLst/>
          </a:prstGeom>
          <a:solidFill>
            <a:srgbClr val="FF0000"/>
          </a:solidFill>
        </p:spPr>
        <p:txBody>
          <a:bodyPr lIns="91425" tIns="91425" rIns="91425" bIns="91425" anchor="t" anchorCtr="0">
            <a:noAutofit/>
          </a:bodyPr>
          <a:lstStyle/>
          <a:p>
            <a:pPr lvl="0" algn="ctr" rtl="0">
              <a:spcBef>
                <a:spcPts val="0"/>
              </a:spcBef>
              <a:buNone/>
            </a:pPr>
            <a:r>
              <a:rPr lang="en" sz="1800" b="1">
                <a:solidFill>
                  <a:schemeClr val="lt1"/>
                </a:solidFill>
              </a:rPr>
              <a:t>The red hat reflects the emotional response; does not offer justification for feelings</a:t>
            </a:r>
          </a:p>
          <a:p>
            <a:pPr lvl="0" rtl="0">
              <a:spcBef>
                <a:spcPts val="0"/>
              </a:spcBef>
              <a:buNone/>
            </a:pPr>
            <a:r>
              <a:rPr lang="en" sz="1800" b="1" u="sng">
                <a:solidFill>
                  <a:schemeClr val="lt1"/>
                </a:solidFill>
              </a:rPr>
              <a:t>Key questions:</a:t>
            </a:r>
            <a:r>
              <a:rPr lang="en" sz="1800" b="1">
                <a:solidFill>
                  <a:schemeClr val="lt1"/>
                </a:solidFill>
              </a:rPr>
              <a:t> </a:t>
            </a:r>
          </a:p>
          <a:p>
            <a:pPr marL="457200" lvl="0" indent="-342900" rtl="0">
              <a:spcBef>
                <a:spcPts val="0"/>
              </a:spcBef>
              <a:buClr>
                <a:schemeClr val="lt1"/>
              </a:buClr>
              <a:buSzPct val="100000"/>
              <a:buChar char="●"/>
            </a:pPr>
            <a:r>
              <a:rPr lang="en" sz="1800" b="1">
                <a:solidFill>
                  <a:schemeClr val="lt1"/>
                </a:solidFill>
              </a:rPr>
              <a:t>How do I feel about this?</a:t>
            </a:r>
          </a:p>
          <a:p>
            <a:pPr marL="457200" lvl="0" indent="-342900" rtl="0">
              <a:spcBef>
                <a:spcPts val="0"/>
              </a:spcBef>
              <a:buClr>
                <a:schemeClr val="lt1"/>
              </a:buClr>
              <a:buSzPct val="100000"/>
              <a:buChar char="●"/>
            </a:pPr>
            <a:r>
              <a:rPr lang="en" sz="1800" b="1">
                <a:solidFill>
                  <a:schemeClr val="lt1"/>
                </a:solidFill>
              </a:rPr>
              <a:t>What is my intuition saying? </a:t>
            </a:r>
          </a:p>
          <a:p>
            <a:pPr lvl="0" algn="l">
              <a:spcBef>
                <a:spcPts val="0"/>
              </a:spcBef>
              <a:buNone/>
            </a:pPr>
            <a:endParaRPr sz="1800" b="1">
              <a:solidFill>
                <a:schemeClr val="lt1"/>
              </a:solidFill>
            </a:endParaRPr>
          </a:p>
        </p:txBody>
      </p:sp>
      <p:sp>
        <p:nvSpPr>
          <p:cNvPr id="233" name="Shape 233"/>
          <p:cNvSpPr txBox="1"/>
          <p:nvPr/>
        </p:nvSpPr>
        <p:spPr>
          <a:xfrm>
            <a:off x="3318500" y="4758600"/>
            <a:ext cx="5673900" cy="240300"/>
          </a:xfrm>
          <a:prstGeom prst="rect">
            <a:avLst/>
          </a:prstGeom>
          <a:noFill/>
          <a:ln>
            <a:noFill/>
          </a:ln>
        </p:spPr>
        <p:txBody>
          <a:bodyPr lIns="91425" tIns="91425" rIns="91425" bIns="91425" anchor="t" anchorCtr="0">
            <a:noAutofit/>
          </a:bodyPr>
          <a:lstStyle/>
          <a:p>
            <a:pPr lvl="0">
              <a:spcBef>
                <a:spcPts val="0"/>
              </a:spcBef>
              <a:buNone/>
            </a:pPr>
            <a:r>
              <a:rPr lang="en" sz="1200"/>
              <a:t>See </a:t>
            </a:r>
            <a:r>
              <a:rPr lang="en" sz="1200" i="1"/>
              <a:t>Six Thinking Hats: An Essential Approach to Business Management</a:t>
            </a:r>
            <a:r>
              <a:rPr lang="en" sz="1200"/>
              <a:t>, 1999.</a:t>
            </a:r>
            <a:r>
              <a:rPr lang="en"/>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lgn="ctr">
              <a:spcBef>
                <a:spcPts val="0"/>
              </a:spcBef>
              <a:buNone/>
            </a:pPr>
            <a:r>
              <a:rPr lang="en" b="1"/>
              <a:t>Black and Yellow Hat Thinking</a:t>
            </a:r>
          </a:p>
        </p:txBody>
      </p:sp>
      <p:sp>
        <p:nvSpPr>
          <p:cNvPr id="239" name="Shape 239"/>
          <p:cNvSpPr txBox="1">
            <a:spLocks noGrp="1"/>
          </p:cNvSpPr>
          <p:nvPr>
            <p:ph type="body" idx="1"/>
          </p:nvPr>
        </p:nvSpPr>
        <p:spPr>
          <a:xfrm>
            <a:off x="311700" y="1229975"/>
            <a:ext cx="3999900" cy="3339000"/>
          </a:xfrm>
          <a:prstGeom prst="rect">
            <a:avLst/>
          </a:prstGeom>
          <a:solidFill>
            <a:srgbClr val="000000"/>
          </a:solidFill>
        </p:spPr>
        <p:txBody>
          <a:bodyPr lIns="91425" tIns="91425" rIns="91425" bIns="91425" anchor="t" anchorCtr="0">
            <a:noAutofit/>
          </a:bodyPr>
          <a:lstStyle/>
          <a:p>
            <a:pPr lvl="0" algn="ctr" rtl="0">
              <a:spcBef>
                <a:spcPts val="0"/>
              </a:spcBef>
              <a:buNone/>
            </a:pPr>
            <a:r>
              <a:rPr lang="en" sz="1800" b="1">
                <a:solidFill>
                  <a:schemeClr val="lt1"/>
                </a:solidFill>
              </a:rPr>
              <a:t>The black hat is the voice of caution; considers what can go wrong</a:t>
            </a:r>
          </a:p>
          <a:p>
            <a:pPr lvl="0" rtl="0">
              <a:spcBef>
                <a:spcPts val="0"/>
              </a:spcBef>
              <a:buNone/>
            </a:pPr>
            <a:r>
              <a:rPr lang="en" sz="1800" u="sng">
                <a:solidFill>
                  <a:schemeClr val="lt1"/>
                </a:solidFill>
              </a:rPr>
              <a:t>Key questions</a:t>
            </a:r>
            <a:r>
              <a:rPr lang="en" sz="1800">
                <a:solidFill>
                  <a:schemeClr val="lt1"/>
                </a:solidFill>
              </a:rPr>
              <a:t>:</a:t>
            </a:r>
          </a:p>
          <a:p>
            <a:pPr marL="457200" lvl="0" indent="-342900" rtl="0">
              <a:spcBef>
                <a:spcPts val="0"/>
              </a:spcBef>
              <a:buClr>
                <a:schemeClr val="lt1"/>
              </a:buClr>
              <a:buSzPct val="100000"/>
              <a:buChar char="●"/>
            </a:pPr>
            <a:r>
              <a:rPr lang="en" sz="1800">
                <a:solidFill>
                  <a:schemeClr val="lt1"/>
                </a:solidFill>
              </a:rPr>
              <a:t>What problems could arise?</a:t>
            </a:r>
          </a:p>
          <a:p>
            <a:pPr marL="457200" lvl="0" indent="-342900" rtl="0">
              <a:spcBef>
                <a:spcPts val="0"/>
              </a:spcBef>
              <a:buClr>
                <a:schemeClr val="lt1"/>
              </a:buClr>
              <a:buSzPct val="100000"/>
              <a:buChar char="●"/>
            </a:pPr>
            <a:r>
              <a:rPr lang="en" sz="1800">
                <a:solidFill>
                  <a:schemeClr val="lt1"/>
                </a:solidFill>
              </a:rPr>
              <a:t>If we act, what could happen next?</a:t>
            </a:r>
          </a:p>
          <a:p>
            <a:pPr marL="457200" lvl="0" indent="-342900">
              <a:spcBef>
                <a:spcPts val="0"/>
              </a:spcBef>
              <a:buClr>
                <a:schemeClr val="lt1"/>
              </a:buClr>
              <a:buSzPct val="100000"/>
              <a:buChar char="●"/>
            </a:pPr>
            <a:r>
              <a:rPr lang="en" sz="1800">
                <a:solidFill>
                  <a:schemeClr val="lt1"/>
                </a:solidFill>
              </a:rPr>
              <a:t>Is this action consistent with our values, strategy, and resources?</a:t>
            </a:r>
          </a:p>
        </p:txBody>
      </p:sp>
      <p:sp>
        <p:nvSpPr>
          <p:cNvPr id="240" name="Shape 240"/>
          <p:cNvSpPr txBox="1">
            <a:spLocks noGrp="1"/>
          </p:cNvSpPr>
          <p:nvPr>
            <p:ph type="body" idx="2"/>
          </p:nvPr>
        </p:nvSpPr>
        <p:spPr>
          <a:xfrm>
            <a:off x="4832400" y="1229975"/>
            <a:ext cx="3999900" cy="3339000"/>
          </a:xfrm>
          <a:prstGeom prst="rect">
            <a:avLst/>
          </a:prstGeom>
          <a:solidFill>
            <a:srgbClr val="FFFF00"/>
          </a:solidFill>
        </p:spPr>
        <p:txBody>
          <a:bodyPr lIns="91425" tIns="91425" rIns="91425" bIns="91425" anchor="t" anchorCtr="0">
            <a:noAutofit/>
          </a:bodyPr>
          <a:lstStyle/>
          <a:p>
            <a:pPr lvl="0" algn="ctr" rtl="0">
              <a:spcBef>
                <a:spcPts val="0"/>
              </a:spcBef>
              <a:buNone/>
            </a:pPr>
            <a:r>
              <a:rPr lang="en" sz="1800" b="1"/>
              <a:t>The yellow hat is the voice of positive assessment; considers what can go right</a:t>
            </a:r>
          </a:p>
          <a:p>
            <a:pPr lvl="0">
              <a:spcBef>
                <a:spcPts val="0"/>
              </a:spcBef>
              <a:buNone/>
            </a:pPr>
            <a:r>
              <a:rPr lang="en" sz="1800" u="sng"/>
              <a:t>Key questions:</a:t>
            </a:r>
          </a:p>
          <a:p>
            <a:pPr marL="457200" lvl="0" indent="-342900" rtl="0">
              <a:spcBef>
                <a:spcPts val="0"/>
              </a:spcBef>
              <a:buSzPct val="100000"/>
              <a:buChar char="●"/>
            </a:pPr>
            <a:r>
              <a:rPr lang="en" sz="1800"/>
              <a:t>What are the possible benefits?</a:t>
            </a:r>
          </a:p>
          <a:p>
            <a:pPr marL="457200" lvl="0" indent="-342900" rtl="0">
              <a:spcBef>
                <a:spcPts val="0"/>
              </a:spcBef>
              <a:buSzPct val="100000"/>
              <a:buChar char="●"/>
            </a:pPr>
            <a:r>
              <a:rPr lang="en" sz="1800"/>
              <a:t>Why will it work?</a:t>
            </a:r>
          </a:p>
          <a:p>
            <a:pPr lvl="0">
              <a:spcBef>
                <a:spcPts val="0"/>
              </a:spcBef>
              <a:buNone/>
            </a:pPr>
            <a:endParaRPr sz="1800" b="1"/>
          </a:p>
        </p:txBody>
      </p:sp>
      <p:sp>
        <p:nvSpPr>
          <p:cNvPr id="241" name="Shape 241"/>
          <p:cNvSpPr txBox="1"/>
          <p:nvPr/>
        </p:nvSpPr>
        <p:spPr>
          <a:xfrm>
            <a:off x="3438725" y="4781150"/>
            <a:ext cx="5543700" cy="180000"/>
          </a:xfrm>
          <a:prstGeom prst="rect">
            <a:avLst/>
          </a:prstGeom>
          <a:noFill/>
          <a:ln>
            <a:noFill/>
          </a:ln>
        </p:spPr>
        <p:txBody>
          <a:bodyPr lIns="91425" tIns="91425" rIns="91425" bIns="91425" anchor="t" anchorCtr="0">
            <a:noAutofit/>
          </a:bodyPr>
          <a:lstStyle/>
          <a:p>
            <a:pPr lvl="0">
              <a:spcBef>
                <a:spcPts val="0"/>
              </a:spcBef>
              <a:buNone/>
            </a:pPr>
            <a:r>
              <a:rPr lang="en" sz="1200"/>
              <a:t>See </a:t>
            </a:r>
            <a:r>
              <a:rPr lang="en" sz="1200" i="1"/>
              <a:t>Six Thinking Hats: An Essential Approach to Business Management</a:t>
            </a:r>
            <a:r>
              <a:rPr lang="en" sz="1200"/>
              <a:t>, 1999.</a:t>
            </a:r>
            <a:r>
              <a:rPr lang="en"/>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lgn="ctr">
              <a:spcBef>
                <a:spcPts val="0"/>
              </a:spcBef>
              <a:buNone/>
            </a:pPr>
            <a:r>
              <a:rPr lang="en" b="1">
                <a:solidFill>
                  <a:schemeClr val="dk2"/>
                </a:solidFill>
              </a:rPr>
              <a:t>Green and Blue Hat Thinking</a:t>
            </a:r>
          </a:p>
        </p:txBody>
      </p:sp>
      <p:sp>
        <p:nvSpPr>
          <p:cNvPr id="247" name="Shape 247"/>
          <p:cNvSpPr txBox="1">
            <a:spLocks noGrp="1"/>
          </p:cNvSpPr>
          <p:nvPr>
            <p:ph type="body" idx="1"/>
          </p:nvPr>
        </p:nvSpPr>
        <p:spPr>
          <a:xfrm>
            <a:off x="311700" y="1229975"/>
            <a:ext cx="3999900" cy="3456600"/>
          </a:xfrm>
          <a:prstGeom prst="rect">
            <a:avLst/>
          </a:prstGeom>
          <a:solidFill>
            <a:srgbClr val="00FF00"/>
          </a:solidFill>
        </p:spPr>
        <p:txBody>
          <a:bodyPr lIns="91425" tIns="91425" rIns="91425" bIns="91425" anchor="t" anchorCtr="0">
            <a:noAutofit/>
          </a:bodyPr>
          <a:lstStyle/>
          <a:p>
            <a:pPr lvl="0" algn="ctr" rtl="0">
              <a:spcBef>
                <a:spcPts val="0"/>
              </a:spcBef>
              <a:buNone/>
            </a:pPr>
            <a:r>
              <a:rPr lang="en" sz="1800" b="1"/>
              <a:t>The green hat represents growth; searches for new ideas and alternatives</a:t>
            </a:r>
          </a:p>
          <a:p>
            <a:pPr lvl="0" rtl="0">
              <a:spcBef>
                <a:spcPts val="0"/>
              </a:spcBef>
              <a:buNone/>
            </a:pPr>
            <a:r>
              <a:rPr lang="en" sz="1800" u="sng"/>
              <a:t>Key questions</a:t>
            </a:r>
            <a:r>
              <a:rPr lang="en" sz="1800"/>
              <a:t>: </a:t>
            </a:r>
          </a:p>
          <a:p>
            <a:pPr marL="457200" lvl="0" indent="-342900" rtl="0">
              <a:spcBef>
                <a:spcPts val="0"/>
              </a:spcBef>
              <a:buSzPct val="100000"/>
              <a:buChar char="●"/>
            </a:pPr>
            <a:r>
              <a:rPr lang="en" sz="1800"/>
              <a:t>What are other possible solutions?</a:t>
            </a:r>
          </a:p>
          <a:p>
            <a:pPr marL="457200" lvl="0" indent="-342900" rtl="0">
              <a:spcBef>
                <a:spcPts val="0"/>
              </a:spcBef>
              <a:buSzPct val="100000"/>
              <a:buChar char="●"/>
            </a:pPr>
            <a:r>
              <a:rPr lang="en" sz="1800"/>
              <a:t>How could we make our initial plan better?</a:t>
            </a:r>
          </a:p>
          <a:p>
            <a:pPr marL="457200" lvl="0" indent="-342900">
              <a:spcBef>
                <a:spcPts val="0"/>
              </a:spcBef>
              <a:buSzPct val="100000"/>
              <a:buChar char="●"/>
            </a:pPr>
            <a:r>
              <a:rPr lang="en" sz="1800"/>
              <a:t>What does this idea lead to?</a:t>
            </a:r>
          </a:p>
        </p:txBody>
      </p:sp>
      <p:sp>
        <p:nvSpPr>
          <p:cNvPr id="248" name="Shape 248"/>
          <p:cNvSpPr txBox="1">
            <a:spLocks noGrp="1"/>
          </p:cNvSpPr>
          <p:nvPr>
            <p:ph type="body" idx="2"/>
          </p:nvPr>
        </p:nvSpPr>
        <p:spPr>
          <a:xfrm>
            <a:off x="4832400" y="1229975"/>
            <a:ext cx="3999900" cy="3456600"/>
          </a:xfrm>
          <a:prstGeom prst="rect">
            <a:avLst/>
          </a:prstGeom>
          <a:solidFill>
            <a:srgbClr val="0000FF"/>
          </a:solidFill>
        </p:spPr>
        <p:txBody>
          <a:bodyPr lIns="91425" tIns="91425" rIns="91425" bIns="91425" anchor="t" anchorCtr="0">
            <a:noAutofit/>
          </a:bodyPr>
          <a:lstStyle/>
          <a:p>
            <a:pPr lvl="0" algn="ctr" rtl="0">
              <a:spcBef>
                <a:spcPts val="0"/>
              </a:spcBef>
              <a:buNone/>
            </a:pPr>
            <a:r>
              <a:rPr lang="en" sz="1800" b="1">
                <a:solidFill>
                  <a:schemeClr val="lt1"/>
                </a:solidFill>
              </a:rPr>
              <a:t>The blue hat organizes the thinking process; evaluates our approach to thinking</a:t>
            </a:r>
          </a:p>
          <a:p>
            <a:pPr lvl="0" rtl="0">
              <a:spcBef>
                <a:spcPts val="0"/>
              </a:spcBef>
              <a:buNone/>
            </a:pPr>
            <a:r>
              <a:rPr lang="en" sz="1800" u="sng">
                <a:solidFill>
                  <a:schemeClr val="lt1"/>
                </a:solidFill>
              </a:rPr>
              <a:t>Key questions</a:t>
            </a:r>
            <a:r>
              <a:rPr lang="en" sz="1800">
                <a:solidFill>
                  <a:schemeClr val="lt1"/>
                </a:solidFill>
              </a:rPr>
              <a:t>:</a:t>
            </a:r>
          </a:p>
          <a:p>
            <a:pPr marL="457200" lvl="0" indent="-342900" rtl="0">
              <a:spcBef>
                <a:spcPts val="0"/>
              </a:spcBef>
              <a:buClr>
                <a:schemeClr val="lt1"/>
              </a:buClr>
              <a:buSzPct val="100000"/>
              <a:buChar char="●"/>
            </a:pPr>
            <a:r>
              <a:rPr lang="en" sz="1800">
                <a:solidFill>
                  <a:schemeClr val="lt1"/>
                </a:solidFill>
              </a:rPr>
              <a:t>How should we focus our thinking?</a:t>
            </a:r>
          </a:p>
          <a:p>
            <a:pPr marL="457200" lvl="0" indent="-342900" rtl="0">
              <a:spcBef>
                <a:spcPts val="0"/>
              </a:spcBef>
              <a:buClr>
                <a:schemeClr val="lt1"/>
              </a:buClr>
              <a:buSzPct val="100000"/>
              <a:buChar char="●"/>
            </a:pPr>
            <a:r>
              <a:rPr lang="en" sz="1800">
                <a:solidFill>
                  <a:schemeClr val="lt1"/>
                </a:solidFill>
              </a:rPr>
              <a:t>What is the next step?</a:t>
            </a:r>
          </a:p>
          <a:p>
            <a:pPr marL="457200" lvl="0" indent="-342900">
              <a:spcBef>
                <a:spcPts val="0"/>
              </a:spcBef>
              <a:buClr>
                <a:schemeClr val="lt1"/>
              </a:buClr>
              <a:buSzPct val="100000"/>
              <a:buChar char="●"/>
            </a:pPr>
            <a:r>
              <a:rPr lang="en" sz="1800">
                <a:solidFill>
                  <a:schemeClr val="lt1"/>
                </a:solidFill>
              </a:rPr>
              <a:t>What thinking has been done so far?</a:t>
            </a:r>
          </a:p>
        </p:txBody>
      </p:sp>
      <p:sp>
        <p:nvSpPr>
          <p:cNvPr id="249" name="Shape 249"/>
          <p:cNvSpPr txBox="1"/>
          <p:nvPr/>
        </p:nvSpPr>
        <p:spPr>
          <a:xfrm>
            <a:off x="3352350" y="4808675"/>
            <a:ext cx="5743800" cy="216600"/>
          </a:xfrm>
          <a:prstGeom prst="rect">
            <a:avLst/>
          </a:prstGeom>
          <a:solidFill>
            <a:srgbClr val="CCCCCC"/>
          </a:solidFill>
          <a:ln>
            <a:noFill/>
          </a:ln>
        </p:spPr>
        <p:txBody>
          <a:bodyPr lIns="91425" tIns="91425" rIns="91425" bIns="91425" anchor="t" anchorCtr="0">
            <a:noAutofit/>
          </a:bodyPr>
          <a:lstStyle/>
          <a:p>
            <a:pPr lvl="0">
              <a:spcBef>
                <a:spcPts val="0"/>
              </a:spcBef>
              <a:buNone/>
            </a:pPr>
            <a:r>
              <a:rPr lang="en" sz="1200"/>
              <a:t>See </a:t>
            </a:r>
            <a:r>
              <a:rPr lang="en" sz="1200" i="1"/>
              <a:t>Six Thinking Hats: An Essential Approach to Business Management</a:t>
            </a:r>
            <a:r>
              <a:rPr lang="en" sz="1200"/>
              <a:t>, 1999.</a:t>
            </a:r>
            <a:r>
              <a:rPr lang="en"/>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title"/>
          </p:nvPr>
        </p:nvSpPr>
        <p:spPr>
          <a:xfrm>
            <a:off x="490250" y="526350"/>
            <a:ext cx="5986800" cy="4090800"/>
          </a:xfrm>
          <a:prstGeom prst="rect">
            <a:avLst/>
          </a:prstGeom>
        </p:spPr>
        <p:txBody>
          <a:bodyPr lIns="91425" tIns="91425" rIns="91425" bIns="91425" anchor="ctr" anchorCtr="0">
            <a:noAutofit/>
          </a:bodyPr>
          <a:lstStyle/>
          <a:p>
            <a:pPr marL="457200" lvl="0" indent="-381000" rtl="0">
              <a:spcBef>
                <a:spcPts val="0"/>
              </a:spcBef>
              <a:buSzPct val="100000"/>
              <a:buChar char="❖"/>
            </a:pPr>
            <a:r>
              <a:rPr lang="en" sz="2400" b="1"/>
              <a:t>We are most likely to discuss white, black, and yellow thinking with an undercurrent of (silent) red thinking.</a:t>
            </a:r>
          </a:p>
          <a:p>
            <a:pPr lvl="0" rtl="0">
              <a:spcBef>
                <a:spcPts val="0"/>
              </a:spcBef>
              <a:buNone/>
            </a:pPr>
            <a:endParaRPr sz="2400"/>
          </a:p>
          <a:p>
            <a:pPr marL="457200" lvl="0" indent="-381000" rtl="0">
              <a:spcBef>
                <a:spcPts val="0"/>
              </a:spcBef>
              <a:buSzPct val="100000"/>
              <a:buChar char="❖"/>
            </a:pPr>
            <a:r>
              <a:rPr lang="en" sz="2400" b="1"/>
              <a:t>In group settings, individuals are often not engaged in the same type of thinking at any one time.</a:t>
            </a:r>
          </a:p>
          <a:p>
            <a:pPr lvl="0" rtl="0">
              <a:spcBef>
                <a:spcPts val="0"/>
              </a:spcBef>
              <a:buNone/>
            </a:pPr>
            <a:endParaRPr sz="2400"/>
          </a:p>
          <a:p>
            <a:pPr marL="457200" lvl="0" indent="-381000">
              <a:spcBef>
                <a:spcPts val="0"/>
              </a:spcBef>
              <a:buSzPct val="100000"/>
              <a:buChar char="❖"/>
            </a:pPr>
            <a:r>
              <a:rPr lang="en" sz="2400" b="1"/>
              <a:t>Green and blue thinking are most likely to be overlooked.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Classroom Applications </a:t>
            </a:r>
          </a:p>
        </p:txBody>
      </p:sp>
      <p:sp>
        <p:nvSpPr>
          <p:cNvPr id="260" name="Shape 260"/>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marL="457200" lvl="0" indent="-381000" rtl="0">
              <a:spcBef>
                <a:spcPts val="0"/>
              </a:spcBef>
              <a:buSzPct val="100000"/>
              <a:buChar char="❖"/>
            </a:pPr>
            <a:r>
              <a:rPr lang="en" sz="2400"/>
              <a:t>Activities calling on students to adopt a different point of view or evaluate an ethical dilemma</a:t>
            </a:r>
          </a:p>
          <a:p>
            <a:pPr marL="457200" lvl="0" indent="-381000" rtl="0">
              <a:spcBef>
                <a:spcPts val="0"/>
              </a:spcBef>
              <a:buSzPct val="100000"/>
              <a:buChar char="❖"/>
            </a:pPr>
            <a:r>
              <a:rPr lang="en" sz="2400"/>
              <a:t>Project design for essays, labs, and performance tasks</a:t>
            </a:r>
          </a:p>
          <a:p>
            <a:pPr marL="457200" lvl="0" indent="-381000" rtl="0">
              <a:spcBef>
                <a:spcPts val="0"/>
              </a:spcBef>
              <a:buSzPct val="100000"/>
              <a:buChar char="❖"/>
            </a:pPr>
            <a:r>
              <a:rPr lang="en" sz="2400"/>
              <a:t>Group discussions</a:t>
            </a:r>
          </a:p>
          <a:p>
            <a:pPr marL="457200" lvl="0" indent="-381000" rtl="0">
              <a:spcBef>
                <a:spcPts val="0"/>
              </a:spcBef>
              <a:buSzPct val="100000"/>
              <a:buChar char="❖"/>
            </a:pPr>
            <a:r>
              <a:rPr lang="en" sz="2400"/>
              <a:t>“Soft skills” instruction</a:t>
            </a:r>
          </a:p>
          <a:p>
            <a:pPr marL="457200" lvl="0" indent="-381000" rtl="0">
              <a:spcBef>
                <a:spcPts val="0"/>
              </a:spcBef>
              <a:buSzPct val="100000"/>
              <a:buChar char="❖"/>
            </a:pPr>
            <a:r>
              <a:rPr lang="en" sz="2400"/>
              <a:t>Student goal-setting and conferencing </a:t>
            </a:r>
          </a:p>
          <a:p>
            <a:pPr lvl="0" rtl="0">
              <a:spcBef>
                <a:spcPts val="0"/>
              </a:spcBef>
              <a:buNone/>
            </a:pPr>
            <a:endParaRPr/>
          </a:p>
          <a:p>
            <a:pPr lvl="0">
              <a:spcBef>
                <a:spcPts val="0"/>
              </a:spcBef>
              <a:buNone/>
            </a:pPr>
            <a:endParaRPr/>
          </a:p>
          <a:p>
            <a:pPr lvl="0">
              <a:spcBef>
                <a:spcPts val="0"/>
              </a:spcBef>
              <a:buNone/>
            </a:pPr>
            <a:endParaRPr/>
          </a:p>
          <a:p>
            <a:pPr lvl="0">
              <a:spcBef>
                <a:spcPts val="0"/>
              </a:spcBef>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School leadership applications</a:t>
            </a:r>
          </a:p>
        </p:txBody>
      </p:sp>
      <p:sp>
        <p:nvSpPr>
          <p:cNvPr id="266" name="Shape 266"/>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marL="457200" lvl="0" indent="-381000" rtl="0">
              <a:spcBef>
                <a:spcPts val="0"/>
              </a:spcBef>
              <a:buSzPct val="100000"/>
              <a:buChar char="❖"/>
            </a:pPr>
            <a:r>
              <a:rPr lang="en" sz="2400"/>
              <a:t>Peer mediation or mentoring programs</a:t>
            </a:r>
          </a:p>
          <a:p>
            <a:pPr marL="457200" lvl="0" indent="-381000" rtl="0">
              <a:spcBef>
                <a:spcPts val="0"/>
              </a:spcBef>
              <a:buSzPct val="100000"/>
              <a:buChar char="❖"/>
            </a:pPr>
            <a:r>
              <a:rPr lang="en" sz="2400"/>
              <a:t>Curriculum development and revision</a:t>
            </a:r>
          </a:p>
          <a:p>
            <a:pPr marL="457200" lvl="0" indent="-381000" rtl="0">
              <a:spcBef>
                <a:spcPts val="0"/>
              </a:spcBef>
              <a:buSzPct val="100000"/>
              <a:buChar char="❖"/>
            </a:pPr>
            <a:r>
              <a:rPr lang="en" sz="2400"/>
              <a:t>Committee level meetings, especially as it relates to project management</a:t>
            </a:r>
          </a:p>
          <a:p>
            <a:pPr marL="457200" lvl="0" indent="-381000" rtl="0">
              <a:spcBef>
                <a:spcPts val="0"/>
              </a:spcBef>
              <a:buSzPct val="100000"/>
              <a:buChar char="❖"/>
            </a:pPr>
            <a:r>
              <a:rPr lang="en" sz="2400"/>
              <a:t>Visioning process</a:t>
            </a:r>
          </a:p>
          <a:p>
            <a:pPr marL="457200" lvl="0" indent="-381000">
              <a:spcBef>
                <a:spcPts val="0"/>
              </a:spcBef>
              <a:buSzPct val="100000"/>
              <a:buChar char="❖"/>
            </a:pPr>
            <a:r>
              <a:rPr lang="en" sz="2400"/>
              <a:t>Budgeting process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Session Outcomes</a:t>
            </a:r>
          </a:p>
        </p:txBody>
      </p:sp>
      <p:sp>
        <p:nvSpPr>
          <p:cNvPr id="98" name="Shape 98"/>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rtl="0">
              <a:spcBef>
                <a:spcPts val="0"/>
              </a:spcBef>
              <a:buNone/>
            </a:pPr>
            <a:r>
              <a:rPr lang="en" sz="2400"/>
              <a:t>2. Evaluate current instructional practices and outline new strategies that can be implemented. Learn how to:</a:t>
            </a:r>
          </a:p>
          <a:p>
            <a:pPr marL="914400" lvl="0" indent="-381000" rtl="0">
              <a:spcBef>
                <a:spcPts val="0"/>
              </a:spcBef>
              <a:buSzPct val="100000"/>
              <a:buChar char="❖"/>
            </a:pPr>
            <a:r>
              <a:rPr lang="en" sz="2400"/>
              <a:t>Make the emotional case for learning</a:t>
            </a:r>
          </a:p>
          <a:p>
            <a:pPr marL="914400" lvl="0" indent="-381000" rtl="0">
              <a:spcBef>
                <a:spcPts val="0"/>
              </a:spcBef>
              <a:buSzPct val="100000"/>
              <a:buChar char="❖"/>
            </a:pPr>
            <a:r>
              <a:rPr lang="en" sz="2400"/>
              <a:t>Lower the cost of failure</a:t>
            </a:r>
          </a:p>
          <a:p>
            <a:pPr marL="914400" lvl="0" indent="-381000" rtl="0">
              <a:spcBef>
                <a:spcPts val="0"/>
              </a:spcBef>
              <a:buSzPct val="100000"/>
              <a:buChar char="❖"/>
            </a:pPr>
            <a:r>
              <a:rPr lang="en" sz="2400"/>
              <a:t>Sell the idea that effort counts twice</a:t>
            </a:r>
          </a:p>
          <a:p>
            <a:pPr marL="914400" lvl="0" indent="-381000" rtl="0">
              <a:spcBef>
                <a:spcPts val="0"/>
              </a:spcBef>
              <a:buSzPct val="100000"/>
              <a:buChar char="❖"/>
            </a:pPr>
            <a:r>
              <a:rPr lang="en" sz="2400"/>
              <a:t>Train students in parallel thinking</a:t>
            </a:r>
          </a:p>
          <a:p>
            <a:pPr lvl="0">
              <a:spcBef>
                <a:spcPts val="0"/>
              </a:spcBef>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396950" y="653150"/>
            <a:ext cx="6752700" cy="3988800"/>
          </a:xfrm>
          <a:prstGeom prst="rect">
            <a:avLst/>
          </a:prstGeom>
        </p:spPr>
        <p:txBody>
          <a:bodyPr lIns="91425" tIns="91425" rIns="91425" bIns="91425" anchor="ctr" anchorCtr="0">
            <a:noAutofit/>
          </a:bodyPr>
          <a:lstStyle/>
          <a:p>
            <a:pPr lvl="0" rtl="0">
              <a:spcBef>
                <a:spcPts val="0"/>
              </a:spcBef>
              <a:buNone/>
            </a:pPr>
            <a:r>
              <a:rPr lang="en" sz="2400" b="1" u="sng"/>
              <a:t>TAKE HOME POINTS:</a:t>
            </a:r>
          </a:p>
          <a:p>
            <a:pPr lvl="0" rtl="0">
              <a:spcBef>
                <a:spcPts val="0"/>
              </a:spcBef>
              <a:buNone/>
            </a:pPr>
            <a:endParaRPr sz="2400" b="1" u="sng"/>
          </a:p>
          <a:p>
            <a:pPr marL="457200" lvl="0" indent="-381000" rtl="0">
              <a:spcBef>
                <a:spcPts val="0"/>
              </a:spcBef>
              <a:buSzPct val="100000"/>
              <a:buChar char="★"/>
            </a:pPr>
            <a:r>
              <a:rPr lang="en" sz="2400" b="1"/>
              <a:t>We make emotional decisions to avoid loss.</a:t>
            </a:r>
          </a:p>
          <a:p>
            <a:pPr marL="457200" lvl="0" indent="-381000" rtl="0">
              <a:spcBef>
                <a:spcPts val="0"/>
              </a:spcBef>
              <a:buSzPct val="100000"/>
              <a:buChar char="★"/>
            </a:pPr>
            <a:r>
              <a:rPr lang="en" sz="2400" b="1"/>
              <a:t>Important decisions come down to identity, not consequences.</a:t>
            </a:r>
          </a:p>
          <a:p>
            <a:pPr marL="457200" lvl="0" indent="-381000" rtl="0">
              <a:spcBef>
                <a:spcPts val="0"/>
              </a:spcBef>
              <a:buSzPct val="100000"/>
              <a:buChar char="★"/>
            </a:pPr>
            <a:r>
              <a:rPr lang="en" sz="2400" b="1"/>
              <a:t>Parallel thinking offers a more effective pathway for strategic decision-making.</a:t>
            </a:r>
          </a:p>
          <a:p>
            <a:pPr marL="457200" lvl="0" indent="-381000">
              <a:spcBef>
                <a:spcPts val="0"/>
              </a:spcBef>
              <a:buSzPct val="100000"/>
              <a:buChar char="★"/>
            </a:pPr>
            <a:r>
              <a:rPr lang="en" sz="2400" b="1"/>
              <a:t>Emotion must be addressed openly for students to develop resiliency strategies.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490250" y="526350"/>
            <a:ext cx="5618700" cy="4090800"/>
          </a:xfrm>
          <a:prstGeom prst="rect">
            <a:avLst/>
          </a:prstGeom>
        </p:spPr>
        <p:txBody>
          <a:bodyPr lIns="91425" tIns="91425" rIns="91425" bIns="91425" anchor="ctr" anchorCtr="0">
            <a:noAutofit/>
          </a:bodyPr>
          <a:lstStyle/>
          <a:p>
            <a:pPr lvl="0">
              <a:spcBef>
                <a:spcPts val="0"/>
              </a:spcBef>
              <a:buNone/>
            </a:pPr>
            <a:r>
              <a:rPr lang="en" sz="2400" b="1" u="sng"/>
              <a:t>ACTION STEPS</a:t>
            </a:r>
            <a:r>
              <a:rPr lang="en" sz="2400" b="1"/>
              <a:t>:</a:t>
            </a:r>
          </a:p>
          <a:p>
            <a:pPr lvl="0">
              <a:spcBef>
                <a:spcPts val="0"/>
              </a:spcBef>
              <a:buNone/>
            </a:pPr>
            <a:endParaRPr sz="2400" b="1"/>
          </a:p>
          <a:p>
            <a:pPr marL="457200" lvl="0" indent="-381000" rtl="0">
              <a:spcBef>
                <a:spcPts val="0"/>
              </a:spcBef>
              <a:buSzPct val="100000"/>
              <a:buChar char="★"/>
            </a:pPr>
            <a:r>
              <a:rPr lang="en" sz="2400" b="1"/>
              <a:t>Adjust our communication around decision-making to match the emotional process</a:t>
            </a:r>
          </a:p>
          <a:p>
            <a:pPr marL="457200" lvl="0" indent="-381000" rtl="0">
              <a:spcBef>
                <a:spcPts val="0"/>
              </a:spcBef>
              <a:buSzPct val="100000"/>
              <a:buChar char="★"/>
            </a:pPr>
            <a:r>
              <a:rPr lang="en" sz="2400" b="1"/>
              <a:t>Prepare students for the emotional ride of the school year</a:t>
            </a:r>
          </a:p>
          <a:p>
            <a:pPr marL="457200" lvl="0" indent="-381000">
              <a:spcBef>
                <a:spcPts val="0"/>
              </a:spcBef>
              <a:buSzPct val="100000"/>
              <a:buChar char="★"/>
            </a:pPr>
            <a:r>
              <a:rPr lang="en" sz="2400" b="1"/>
              <a:t>Train ourselves and others in practices of parallel thinking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Stay Connected</a:t>
            </a:r>
          </a:p>
        </p:txBody>
      </p:sp>
      <p:sp>
        <p:nvSpPr>
          <p:cNvPr id="282" name="Shape 282"/>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r>
              <a:rPr lang="en"/>
              <a:t>Discover more information about Sustainable Formations on our website: </a:t>
            </a:r>
            <a:r>
              <a:rPr lang="en" u="sng">
                <a:solidFill>
                  <a:schemeClr val="hlink"/>
                </a:solidFill>
                <a:hlinkClick r:id="rId3"/>
              </a:rPr>
              <a:t>www.sustainableformations.com</a:t>
            </a:r>
            <a:r>
              <a:rPr lang="en"/>
              <a:t> </a:t>
            </a:r>
          </a:p>
          <a:p>
            <a:pPr lvl="0">
              <a:spcBef>
                <a:spcPts val="0"/>
              </a:spcBef>
              <a:buNone/>
            </a:pPr>
            <a:r>
              <a:rPr lang="en"/>
              <a:t>Email Amanda Seppanen with questions: </a:t>
            </a:r>
            <a:r>
              <a:rPr lang="en" u="sng">
                <a:solidFill>
                  <a:schemeClr val="hlink"/>
                </a:solidFill>
                <a:hlinkClick r:id="rId4"/>
              </a:rPr>
              <a:t>amanda@sustainableformations.com</a:t>
            </a:r>
          </a:p>
          <a:p>
            <a:pPr lvl="0">
              <a:spcBef>
                <a:spcPts val="0"/>
              </a:spcBef>
              <a:buNone/>
            </a:pPr>
            <a:endParaRPr/>
          </a:p>
          <a:p>
            <a:pPr lvl="0">
              <a:spcBef>
                <a:spcPts val="0"/>
              </a:spcBef>
              <a:buNone/>
            </a:pPr>
            <a:endParaRPr/>
          </a:p>
        </p:txBody>
      </p:sp>
      <p:pic>
        <p:nvPicPr>
          <p:cNvPr id="283" name="Shape 283"/>
          <p:cNvPicPr preferRelativeResize="0"/>
          <p:nvPr/>
        </p:nvPicPr>
        <p:blipFill>
          <a:blip r:embed="rId5">
            <a:alphaModFix/>
          </a:blip>
          <a:stretch>
            <a:fillRect/>
          </a:stretch>
        </p:blipFill>
        <p:spPr>
          <a:xfrm>
            <a:off x="684550" y="2775175"/>
            <a:ext cx="1713124" cy="17131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Responding to Unsatisfactory Situations</a:t>
            </a:r>
          </a:p>
        </p:txBody>
      </p:sp>
      <p:sp>
        <p:nvSpPr>
          <p:cNvPr id="104" name="Shape 104"/>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endParaRPr/>
          </a:p>
        </p:txBody>
      </p:sp>
      <p:pic>
        <p:nvPicPr>
          <p:cNvPr id="105" name="Shape 105"/>
          <p:cNvPicPr preferRelativeResize="0"/>
          <p:nvPr/>
        </p:nvPicPr>
        <p:blipFill>
          <a:blip r:embed="rId3">
            <a:alphaModFix/>
          </a:blip>
          <a:stretch>
            <a:fillRect/>
          </a:stretch>
        </p:blipFill>
        <p:spPr>
          <a:xfrm>
            <a:off x="588249" y="1229875"/>
            <a:ext cx="5355050" cy="3512300"/>
          </a:xfrm>
          <a:prstGeom prst="rect">
            <a:avLst/>
          </a:prstGeom>
          <a:noFill/>
          <a:ln>
            <a:noFill/>
          </a:ln>
        </p:spPr>
      </p:pic>
      <p:sp>
        <p:nvSpPr>
          <p:cNvPr id="106" name="Shape 106"/>
          <p:cNvSpPr txBox="1"/>
          <p:nvPr/>
        </p:nvSpPr>
        <p:spPr>
          <a:xfrm>
            <a:off x="5043525" y="3716000"/>
            <a:ext cx="2221500" cy="510300"/>
          </a:xfrm>
          <a:prstGeom prst="rect">
            <a:avLst/>
          </a:prstGeom>
          <a:noFill/>
          <a:ln>
            <a:noFill/>
          </a:ln>
        </p:spPr>
        <p:txBody>
          <a:bodyPr lIns="91425" tIns="91425" rIns="91425" bIns="91425" anchor="t" anchorCtr="0">
            <a:noAutofit/>
          </a:bodyPr>
          <a:lstStyle/>
          <a:p>
            <a:pPr lvl="0">
              <a:spcBef>
                <a:spcPts val="0"/>
              </a:spcBef>
              <a:buNone/>
            </a:pPr>
            <a:r>
              <a:rPr lang="en" sz="1200"/>
              <a:t>Figure 1. Open Pivot, 2017.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Classroom Applications</a:t>
            </a:r>
          </a:p>
        </p:txBody>
      </p:sp>
      <p:sp>
        <p:nvSpPr>
          <p:cNvPr id="112" name="Shape 112"/>
          <p:cNvSpPr txBox="1">
            <a:spLocks noGrp="1"/>
          </p:cNvSpPr>
          <p:nvPr>
            <p:ph type="body" idx="1"/>
          </p:nvPr>
        </p:nvSpPr>
        <p:spPr>
          <a:xfrm>
            <a:off x="311700" y="1229875"/>
            <a:ext cx="8520600" cy="3339000"/>
          </a:xfrm>
          <a:prstGeom prst="rect">
            <a:avLst/>
          </a:prstGeom>
        </p:spPr>
        <p:txBody>
          <a:bodyPr lIns="91425" tIns="91425" rIns="91425" bIns="91425" anchor="t" anchorCtr="0">
            <a:noAutofit/>
          </a:bodyPr>
          <a:lstStyle/>
          <a:p>
            <a:pPr lvl="0">
              <a:spcBef>
                <a:spcPts val="0"/>
              </a:spcBef>
              <a:buNone/>
            </a:pPr>
            <a:r>
              <a:rPr lang="en"/>
              <a:t>						</a:t>
            </a:r>
            <a:r>
              <a:rPr lang="en" b="1">
                <a:solidFill>
                  <a:schemeClr val="accent4"/>
                </a:solidFill>
              </a:rPr>
              <a:t>CHANGE IN STATUS QUO</a:t>
            </a:r>
          </a:p>
          <a:p>
            <a:pPr lvl="0">
              <a:spcBef>
                <a:spcPts val="0"/>
              </a:spcBef>
              <a:buNone/>
            </a:pPr>
            <a:endParaRPr/>
          </a:p>
          <a:p>
            <a:pPr lvl="0">
              <a:spcBef>
                <a:spcPts val="0"/>
              </a:spcBef>
              <a:buNone/>
            </a:pPr>
            <a:endParaRPr/>
          </a:p>
          <a:p>
            <a:pPr lvl="0">
              <a:spcBef>
                <a:spcPts val="0"/>
              </a:spcBef>
              <a:buNone/>
            </a:pPr>
            <a:endParaRPr/>
          </a:p>
          <a:p>
            <a:pPr lvl="0">
              <a:spcBef>
                <a:spcPts val="0"/>
              </a:spcBef>
              <a:buNone/>
            </a:pPr>
            <a:endParaRPr/>
          </a:p>
          <a:p>
            <a:pPr lvl="0" rtl="0">
              <a:spcBef>
                <a:spcPts val="0"/>
              </a:spcBef>
              <a:buNone/>
            </a:pPr>
            <a:r>
              <a:rPr lang="en"/>
              <a:t>						</a:t>
            </a:r>
          </a:p>
          <a:p>
            <a:pPr lvl="0">
              <a:spcBef>
                <a:spcPts val="0"/>
              </a:spcBef>
              <a:buNone/>
            </a:pPr>
            <a:r>
              <a:rPr lang="en"/>
              <a:t>	</a:t>
            </a:r>
          </a:p>
        </p:txBody>
      </p:sp>
      <p:graphicFrame>
        <p:nvGraphicFramePr>
          <p:cNvPr id="113" name="Shape 113"/>
          <p:cNvGraphicFramePr/>
          <p:nvPr/>
        </p:nvGraphicFramePr>
        <p:xfrm>
          <a:off x="952500" y="1707400"/>
          <a:ext cx="3000000" cy="3000000"/>
        </p:xfrm>
        <a:graphic>
          <a:graphicData uri="http://schemas.openxmlformats.org/drawingml/2006/table">
            <a:tbl>
              <a:tblPr>
                <a:noFill/>
                <a:tableStyleId>{AA2C39FB-93E0-4339-BDEC-4A2F9BD54E08}</a:tableStyleId>
              </a:tblPr>
              <a:tblGrid>
                <a:gridCol w="3619500"/>
                <a:gridCol w="3619500"/>
              </a:tblGrid>
              <a:tr h="1073950">
                <a:tc>
                  <a:txBody>
                    <a:bodyPr/>
                    <a:lstStyle/>
                    <a:p>
                      <a:pPr lvl="0" algn="ctr" rtl="0">
                        <a:spcBef>
                          <a:spcPts val="0"/>
                        </a:spcBef>
                        <a:buNone/>
                      </a:pPr>
                      <a:r>
                        <a:rPr lang="en" sz="1800" b="1"/>
                        <a:t>EXIT</a:t>
                      </a:r>
                    </a:p>
                    <a:p>
                      <a:pPr lvl="0" algn="l" rtl="0">
                        <a:spcBef>
                          <a:spcPts val="0"/>
                        </a:spcBef>
                        <a:buNone/>
                      </a:pPr>
                      <a:endParaRPr/>
                    </a:p>
                    <a:p>
                      <a:pPr lvl="0" algn="ctr">
                        <a:spcBef>
                          <a:spcPts val="0"/>
                        </a:spcBef>
                        <a:buNone/>
                      </a:pPr>
                      <a:r>
                        <a:rPr lang="en"/>
                        <a:t>Leaves the classroom/changes schools</a:t>
                      </a:r>
                    </a:p>
                  </a:txBody>
                  <a:tcPr marL="91425" marR="91425" marT="91425" marB="91425"/>
                </a:tc>
                <a:tc>
                  <a:txBody>
                    <a:bodyPr/>
                    <a:lstStyle/>
                    <a:p>
                      <a:pPr lvl="0" algn="ctr" rtl="0">
                        <a:spcBef>
                          <a:spcPts val="0"/>
                        </a:spcBef>
                        <a:buNone/>
                      </a:pPr>
                      <a:r>
                        <a:rPr lang="en" sz="1800" b="1"/>
                        <a:t>VOICE</a:t>
                      </a:r>
                    </a:p>
                    <a:p>
                      <a:pPr lvl="0" algn="ctr" rtl="0">
                        <a:spcBef>
                          <a:spcPts val="0"/>
                        </a:spcBef>
                        <a:buNone/>
                      </a:pPr>
                      <a:endParaRPr b="1"/>
                    </a:p>
                    <a:p>
                      <a:pPr lvl="0" algn="ctr">
                        <a:spcBef>
                          <a:spcPts val="0"/>
                        </a:spcBef>
                        <a:buNone/>
                      </a:pPr>
                      <a:r>
                        <a:rPr lang="en"/>
                        <a:t>Initiates conversation with authority figure (teacher, administrator)</a:t>
                      </a:r>
                    </a:p>
                  </a:txBody>
                  <a:tcPr marL="91425" marR="91425" marT="91425" marB="91425"/>
                </a:tc>
              </a:tr>
              <a:tr h="962875">
                <a:tc>
                  <a:txBody>
                    <a:bodyPr/>
                    <a:lstStyle/>
                    <a:p>
                      <a:pPr lvl="0" algn="ctr" rtl="0">
                        <a:spcBef>
                          <a:spcPts val="0"/>
                        </a:spcBef>
                        <a:buNone/>
                      </a:pPr>
                      <a:r>
                        <a:rPr lang="en" sz="1800" b="1"/>
                        <a:t>NEGLECT</a:t>
                      </a:r>
                    </a:p>
                    <a:p>
                      <a:pPr lvl="0" algn="ctr" rtl="0">
                        <a:spcBef>
                          <a:spcPts val="0"/>
                        </a:spcBef>
                        <a:buNone/>
                      </a:pPr>
                      <a:endParaRPr b="1"/>
                    </a:p>
                    <a:p>
                      <a:pPr lvl="0" algn="ctr">
                        <a:spcBef>
                          <a:spcPts val="0"/>
                        </a:spcBef>
                        <a:buNone/>
                      </a:pPr>
                      <a:r>
                        <a:rPr lang="en"/>
                        <a:t>Late work, incomplete work, cheating</a:t>
                      </a:r>
                    </a:p>
                  </a:txBody>
                  <a:tcPr marL="91425" marR="91425" marT="91425" marB="91425"/>
                </a:tc>
                <a:tc>
                  <a:txBody>
                    <a:bodyPr/>
                    <a:lstStyle/>
                    <a:p>
                      <a:pPr lvl="0" algn="ctr" rtl="0">
                        <a:spcBef>
                          <a:spcPts val="0"/>
                        </a:spcBef>
                        <a:buNone/>
                      </a:pPr>
                      <a:r>
                        <a:rPr lang="en" sz="1800" b="1"/>
                        <a:t>PERSISTENCE</a:t>
                      </a:r>
                    </a:p>
                    <a:p>
                      <a:pPr lvl="0" algn="ctr" rtl="0">
                        <a:spcBef>
                          <a:spcPts val="0"/>
                        </a:spcBef>
                        <a:buNone/>
                      </a:pPr>
                      <a:endParaRPr b="1"/>
                    </a:p>
                    <a:p>
                      <a:pPr lvl="0" algn="ctr">
                        <a:spcBef>
                          <a:spcPts val="0"/>
                        </a:spcBef>
                        <a:buNone/>
                      </a:pPr>
                      <a:r>
                        <a:rPr lang="en"/>
                        <a:t>Completion without comprehension, seek out resources from outside source</a:t>
                      </a:r>
                    </a:p>
                  </a:txBody>
                  <a:tcPr marL="91425" marR="91425" marT="91425" marB="91425"/>
                </a:tc>
              </a:tr>
            </a:tbl>
          </a:graphicData>
        </a:graphic>
      </p:graphicFrame>
      <p:sp>
        <p:nvSpPr>
          <p:cNvPr id="114" name="Shape 114"/>
          <p:cNvSpPr txBox="1"/>
          <p:nvPr/>
        </p:nvSpPr>
        <p:spPr>
          <a:xfrm>
            <a:off x="2789475" y="4016750"/>
            <a:ext cx="3433500" cy="302400"/>
          </a:xfrm>
          <a:prstGeom prst="rect">
            <a:avLst/>
          </a:prstGeom>
          <a:noFill/>
          <a:ln>
            <a:noFill/>
          </a:ln>
        </p:spPr>
        <p:txBody>
          <a:bodyPr lIns="91425" tIns="91425" rIns="91425" bIns="91425" anchor="t" anchorCtr="0">
            <a:noAutofit/>
          </a:bodyPr>
          <a:lstStyle/>
          <a:p>
            <a:pPr lvl="0">
              <a:spcBef>
                <a:spcPts val="0"/>
              </a:spcBef>
              <a:buNone/>
            </a:pPr>
            <a:r>
              <a:rPr lang="en" sz="1800" b="1">
                <a:solidFill>
                  <a:schemeClr val="accent4"/>
                </a:solidFill>
              </a:rPr>
              <a:t>MAINTAIN THE STATUS QUO</a:t>
            </a:r>
          </a:p>
        </p:txBody>
      </p:sp>
      <p:sp>
        <p:nvSpPr>
          <p:cNvPr id="115" name="Shape 115"/>
          <p:cNvSpPr txBox="1"/>
          <p:nvPr/>
        </p:nvSpPr>
        <p:spPr>
          <a:xfrm>
            <a:off x="150150" y="4572450"/>
            <a:ext cx="3682500" cy="240300"/>
          </a:xfrm>
          <a:prstGeom prst="rect">
            <a:avLst/>
          </a:prstGeom>
          <a:noFill/>
          <a:ln>
            <a:noFill/>
          </a:ln>
        </p:spPr>
        <p:txBody>
          <a:bodyPr lIns="91425" tIns="91425" rIns="91425" bIns="91425" anchor="t" anchorCtr="0">
            <a:noAutofit/>
          </a:bodyPr>
          <a:lstStyle/>
          <a:p>
            <a:pPr lvl="0">
              <a:spcBef>
                <a:spcPts val="0"/>
              </a:spcBef>
              <a:buNone/>
            </a:pPr>
            <a:r>
              <a:rPr lang="en" sz="1200"/>
              <a:t>Figure 2. Adapted from </a:t>
            </a:r>
            <a:r>
              <a:rPr lang="en" sz="1200" i="1"/>
              <a:t>Originals</a:t>
            </a:r>
            <a:r>
              <a:rPr lang="en" sz="1200"/>
              <a:t>,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90250" y="526350"/>
            <a:ext cx="6344400" cy="4090800"/>
          </a:xfrm>
          <a:prstGeom prst="rect">
            <a:avLst/>
          </a:prstGeom>
        </p:spPr>
        <p:txBody>
          <a:bodyPr lIns="91425" tIns="91425" rIns="91425" bIns="91425" anchor="ctr" anchorCtr="0">
            <a:noAutofit/>
          </a:bodyPr>
          <a:lstStyle/>
          <a:p>
            <a:pPr lvl="0">
              <a:spcBef>
                <a:spcPts val="0"/>
              </a:spcBef>
              <a:buNone/>
            </a:pPr>
            <a:r>
              <a:rPr lang="en" sz="3000" b="1"/>
              <a:t>We choose to maintain the status quo because we seek to avoid loss. This emotional framework is the primary way that we make decisions.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The Language of Conferencing</a:t>
            </a:r>
          </a:p>
        </p:txBody>
      </p:sp>
      <p:sp>
        <p:nvSpPr>
          <p:cNvPr id="126" name="Shape 126"/>
          <p:cNvSpPr txBox="1">
            <a:spLocks noGrp="1"/>
          </p:cNvSpPr>
          <p:nvPr>
            <p:ph type="body" idx="1"/>
          </p:nvPr>
        </p:nvSpPr>
        <p:spPr>
          <a:xfrm>
            <a:off x="311700" y="1358100"/>
            <a:ext cx="8520600" cy="3339000"/>
          </a:xfrm>
          <a:prstGeom prst="rect">
            <a:avLst/>
          </a:prstGeom>
        </p:spPr>
        <p:txBody>
          <a:bodyPr lIns="91425" tIns="91425" rIns="91425" bIns="91425" anchor="t" anchorCtr="0">
            <a:noAutofit/>
          </a:bodyPr>
          <a:lstStyle/>
          <a:p>
            <a:pPr lvl="0" rtl="0">
              <a:spcBef>
                <a:spcPts val="0"/>
              </a:spcBef>
              <a:buNone/>
            </a:pPr>
            <a:r>
              <a:rPr lang="en" sz="2400"/>
              <a:t>For discussion:</a:t>
            </a:r>
          </a:p>
          <a:p>
            <a:pPr marL="914400" lvl="0" indent="-381000" rtl="0">
              <a:spcBef>
                <a:spcPts val="0"/>
              </a:spcBef>
              <a:buSzPct val="100000"/>
              <a:buChar char="❖"/>
            </a:pPr>
            <a:r>
              <a:rPr lang="en" sz="2400"/>
              <a:t>What questions or statements do you make in a conference when a student is not meeting standards?</a:t>
            </a:r>
          </a:p>
          <a:p>
            <a:pPr marL="914400" lvl="0" indent="-381000">
              <a:spcBef>
                <a:spcPts val="0"/>
              </a:spcBef>
              <a:buSzPct val="100000"/>
              <a:buChar char="❖"/>
            </a:pPr>
            <a:r>
              <a:rPr lang="en" sz="2400"/>
              <a:t>What do you expect as outcomes of a conference?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410000"/>
            <a:ext cx="8520600" cy="607800"/>
          </a:xfrm>
          <a:prstGeom prst="rect">
            <a:avLst/>
          </a:prstGeom>
        </p:spPr>
        <p:txBody>
          <a:bodyPr lIns="91425" tIns="91425" rIns="91425" bIns="91425" anchor="t" anchorCtr="0">
            <a:noAutofit/>
          </a:bodyPr>
          <a:lstStyle/>
          <a:p>
            <a:pPr lvl="0">
              <a:spcBef>
                <a:spcPts val="0"/>
              </a:spcBef>
              <a:buNone/>
            </a:pPr>
            <a:r>
              <a:rPr lang="en" b="1"/>
              <a:t>Consequences vs. Identity</a:t>
            </a:r>
          </a:p>
        </p:txBody>
      </p:sp>
      <p:sp>
        <p:nvSpPr>
          <p:cNvPr id="132" name="Shape 132"/>
          <p:cNvSpPr txBox="1">
            <a:spLocks noGrp="1"/>
          </p:cNvSpPr>
          <p:nvPr>
            <p:ph type="body" idx="1"/>
          </p:nvPr>
        </p:nvSpPr>
        <p:spPr>
          <a:xfrm>
            <a:off x="311700" y="1229975"/>
            <a:ext cx="3999900" cy="3339000"/>
          </a:xfrm>
          <a:prstGeom prst="rect">
            <a:avLst/>
          </a:prstGeom>
        </p:spPr>
        <p:txBody>
          <a:bodyPr lIns="91425" tIns="91425" rIns="91425" bIns="91425" anchor="t" anchorCtr="0">
            <a:noAutofit/>
          </a:bodyPr>
          <a:lstStyle/>
          <a:p>
            <a:pPr lvl="0">
              <a:spcBef>
                <a:spcPts val="0"/>
              </a:spcBef>
              <a:buNone/>
            </a:pPr>
            <a:r>
              <a:rPr lang="en" sz="1800" b="1" u="sng"/>
              <a:t>Logic of Consequences</a:t>
            </a:r>
          </a:p>
          <a:p>
            <a:pPr marL="457200" lvl="0" indent="-342900" rtl="0">
              <a:spcBef>
                <a:spcPts val="0"/>
              </a:spcBef>
              <a:buSzPct val="100000"/>
              <a:buChar char="❏"/>
            </a:pPr>
            <a:r>
              <a:rPr lang="en" sz="1800"/>
              <a:t>Most commonly used tactic in persuading others</a:t>
            </a:r>
          </a:p>
          <a:p>
            <a:pPr marL="457200" lvl="0" indent="-342900" rtl="0">
              <a:spcBef>
                <a:spcPts val="0"/>
              </a:spcBef>
              <a:buSzPct val="100000"/>
              <a:buChar char="❏"/>
            </a:pPr>
            <a:r>
              <a:rPr lang="en" sz="1800"/>
              <a:t>Emphasizes the outcomes that will result from making a particular decision</a:t>
            </a:r>
          </a:p>
          <a:p>
            <a:pPr marL="457200" lvl="0" indent="-342900">
              <a:spcBef>
                <a:spcPts val="0"/>
              </a:spcBef>
              <a:buSzPct val="100000"/>
              <a:buChar char="❏"/>
            </a:pPr>
            <a:r>
              <a:rPr lang="en" sz="1800"/>
              <a:t>Based on the incorrect belief that change happens in this order: </a:t>
            </a:r>
            <a:r>
              <a:rPr lang="en" sz="1800" b="1"/>
              <a:t>ANALYZE - THINK - CHANGE</a:t>
            </a:r>
          </a:p>
        </p:txBody>
      </p:sp>
      <p:sp>
        <p:nvSpPr>
          <p:cNvPr id="133" name="Shape 133"/>
          <p:cNvSpPr txBox="1">
            <a:spLocks noGrp="1"/>
          </p:cNvSpPr>
          <p:nvPr>
            <p:ph type="body" idx="2"/>
          </p:nvPr>
        </p:nvSpPr>
        <p:spPr>
          <a:xfrm>
            <a:off x="4832400" y="1229975"/>
            <a:ext cx="3999900" cy="3339000"/>
          </a:xfrm>
          <a:prstGeom prst="rect">
            <a:avLst/>
          </a:prstGeom>
        </p:spPr>
        <p:txBody>
          <a:bodyPr lIns="91425" tIns="91425" rIns="91425" bIns="91425" anchor="t" anchorCtr="0">
            <a:noAutofit/>
          </a:bodyPr>
          <a:lstStyle/>
          <a:p>
            <a:pPr lvl="0">
              <a:spcBef>
                <a:spcPts val="0"/>
              </a:spcBef>
              <a:buNone/>
            </a:pPr>
            <a:r>
              <a:rPr lang="en" sz="1800" b="1" u="sng"/>
              <a:t>Logic of Identity</a:t>
            </a:r>
          </a:p>
          <a:p>
            <a:pPr marL="457200" lvl="0" indent="-342900" rtl="0">
              <a:spcBef>
                <a:spcPts val="0"/>
              </a:spcBef>
              <a:buSzPct val="100000"/>
              <a:buChar char="❏"/>
            </a:pPr>
            <a:r>
              <a:rPr lang="en" sz="1800"/>
              <a:t>Most common explanation about how we make decisions for ourselves</a:t>
            </a:r>
          </a:p>
          <a:p>
            <a:pPr marL="457200" lvl="0" indent="-342900" rtl="0">
              <a:spcBef>
                <a:spcPts val="0"/>
              </a:spcBef>
              <a:buSzPct val="100000"/>
              <a:buChar char="❏"/>
            </a:pPr>
            <a:r>
              <a:rPr lang="en" sz="1800"/>
              <a:t>Emphasizes that our decision reveals something important about us as people</a:t>
            </a:r>
          </a:p>
          <a:p>
            <a:pPr marL="457200" lvl="0" indent="-342900">
              <a:spcBef>
                <a:spcPts val="0"/>
              </a:spcBef>
              <a:buSzPct val="100000"/>
              <a:buChar char="❏"/>
            </a:pPr>
            <a:r>
              <a:rPr lang="en" sz="1800"/>
              <a:t>Change actually happens in this order: </a:t>
            </a:r>
            <a:r>
              <a:rPr lang="en" sz="1800" b="1"/>
              <a:t>SEE - FEEL - CHANGE</a:t>
            </a:r>
          </a:p>
        </p:txBody>
      </p:sp>
      <p:sp>
        <p:nvSpPr>
          <p:cNvPr id="134" name="Shape 134"/>
          <p:cNvSpPr txBox="1"/>
          <p:nvPr/>
        </p:nvSpPr>
        <p:spPr>
          <a:xfrm>
            <a:off x="180175" y="4706675"/>
            <a:ext cx="5123400" cy="348000"/>
          </a:xfrm>
          <a:prstGeom prst="rect">
            <a:avLst/>
          </a:prstGeom>
          <a:noFill/>
          <a:ln>
            <a:noFill/>
          </a:ln>
        </p:spPr>
        <p:txBody>
          <a:bodyPr lIns="91425" tIns="91425" rIns="91425" bIns="91425" anchor="t" anchorCtr="0">
            <a:noAutofit/>
          </a:bodyPr>
          <a:lstStyle/>
          <a:p>
            <a:pPr lvl="0">
              <a:spcBef>
                <a:spcPts val="0"/>
              </a:spcBef>
              <a:buNone/>
            </a:pPr>
            <a:r>
              <a:rPr lang="en" sz="1200"/>
              <a:t>See </a:t>
            </a:r>
            <a:r>
              <a:rPr lang="en" sz="1200" i="1"/>
              <a:t>Switch: How to Change When Change is Hard</a:t>
            </a:r>
            <a:r>
              <a:rPr lang="en" sz="1200"/>
              <a:t>, 2010.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90250" y="526350"/>
            <a:ext cx="6041100" cy="4090800"/>
          </a:xfrm>
          <a:prstGeom prst="rect">
            <a:avLst/>
          </a:prstGeom>
        </p:spPr>
        <p:txBody>
          <a:bodyPr lIns="91425" tIns="91425" rIns="91425" bIns="91425" anchor="ctr" anchorCtr="0">
            <a:noAutofit/>
          </a:bodyPr>
          <a:lstStyle/>
          <a:p>
            <a:pPr lvl="0">
              <a:spcBef>
                <a:spcPts val="0"/>
              </a:spcBef>
              <a:buNone/>
            </a:pPr>
            <a:r>
              <a:rPr lang="en" sz="3000" b="1"/>
              <a:t>We make important decisions using an </a:t>
            </a:r>
            <a:r>
              <a:rPr lang="en" sz="3000" b="1" u="sng"/>
              <a:t>emotional</a:t>
            </a:r>
            <a:r>
              <a:rPr lang="en" sz="3000" b="1"/>
              <a:t> framework that is connected to our identity. However, when we talk about decision-making or try to persuade others, we use a </a:t>
            </a:r>
            <a:r>
              <a:rPr lang="en" sz="3000" b="1" u="sng"/>
              <a:t>logical</a:t>
            </a:r>
            <a:r>
              <a:rPr lang="en" sz="3000" b="1"/>
              <a:t> framework that is linked to consequences. </a:t>
            </a: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1400</Words>
  <Application>Microsoft Macintosh PowerPoint</Application>
  <PresentationFormat>On-screen Show (16:9)</PresentationFormat>
  <Paragraphs>179</Paragraphs>
  <Slides>32</Slides>
  <Notes>32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Roboto</vt:lpstr>
      <vt:lpstr>Geometric</vt:lpstr>
      <vt:lpstr>When Decision-Making Fails: How to Move Students  Toward Resiliency </vt:lpstr>
      <vt:lpstr>Session Outcomes</vt:lpstr>
      <vt:lpstr>Session Outcomes</vt:lpstr>
      <vt:lpstr>Responding to Unsatisfactory Situations</vt:lpstr>
      <vt:lpstr>Classroom Applications</vt:lpstr>
      <vt:lpstr>We choose to maintain the status quo because we seek to avoid loss. This emotional framework is the primary way that we make decisions.</vt:lpstr>
      <vt:lpstr>The Language of Conferencing</vt:lpstr>
      <vt:lpstr>Consequences vs. Identity</vt:lpstr>
      <vt:lpstr>We make important decisions using an emotional framework that is connected to our identity. However, when we talk about decision-making or try to persuade others, we use a logical framework that is linked to consequences. </vt:lpstr>
      <vt:lpstr>The Language of Decision-Making</vt:lpstr>
      <vt:lpstr>Making the Emotional Case for Learning</vt:lpstr>
      <vt:lpstr> The emotional decision-making framework also has implications beyond conferencing. We need strategies to motivate students and build resiliency within the traditional classroom setting.</vt:lpstr>
      <vt:lpstr>Start with Perception</vt:lpstr>
      <vt:lpstr>Create the Culture</vt:lpstr>
      <vt:lpstr>IDEO Mood Chart     </vt:lpstr>
      <vt:lpstr>Create the Culture</vt:lpstr>
      <vt:lpstr>Instructional Response: Currencies</vt:lpstr>
      <vt:lpstr>Now that we have explored the responses to common classroom challenges, it’s helpful to evaluate a different method for decision-making that would prevent future challenges from arising. </vt:lpstr>
      <vt:lpstr>Case Study</vt:lpstr>
      <vt:lpstr>Case Study </vt:lpstr>
      <vt:lpstr>CASE STUDY ACTIVITY What are the top 5 considerations that should factor into the school’s decision-making process?</vt:lpstr>
      <vt:lpstr>Adversarial Thinking</vt:lpstr>
      <vt:lpstr>Parallel Thinking</vt:lpstr>
      <vt:lpstr>White &amp; Red Hat Thinking</vt:lpstr>
      <vt:lpstr>Black and Yellow Hat Thinking</vt:lpstr>
      <vt:lpstr>Green and Blue Hat Thinking</vt:lpstr>
      <vt:lpstr>We are most likely to discuss white, black, and yellow thinking with an undercurrent of (silent) red thinking.  In group settings, individuals are often not engaged in the same type of thinking at any one time.  Green and blue thinking are most likely to be overlooked. </vt:lpstr>
      <vt:lpstr>Classroom Applications </vt:lpstr>
      <vt:lpstr>School leadership applications</vt:lpstr>
      <vt:lpstr>TAKE HOME POINTS:  We make emotional decisions to avoid loss. Important decisions come down to identity, not consequences. Parallel thinking offers a more effective pathway for strategic decision-making. Emotion must be addressed openly for students to develop resiliency strategies.</vt:lpstr>
      <vt:lpstr>ACTION STEPS:  Adjust our communication around decision-making to match the emotional process Prepare students for the emotional ride of the school year Train ourselves and others in practices of parallel thinking</vt:lpstr>
      <vt:lpstr>Stay Connected</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Decision-Making Fails: How to Move Students  Toward Resiliency </dc:title>
  <cp:lastModifiedBy>Abigail Pavela</cp:lastModifiedBy>
  <cp:revision>1</cp:revision>
  <dcterms:modified xsi:type="dcterms:W3CDTF">2017-08-16T18:16:31Z</dcterms:modified>
</cp:coreProperties>
</file>