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93" r:id="rId9"/>
    <p:sldId id="263" r:id="rId10"/>
    <p:sldId id="289" r:id="rId11"/>
    <p:sldId id="264" r:id="rId12"/>
    <p:sldId id="265" r:id="rId13"/>
    <p:sldId id="266" r:id="rId14"/>
    <p:sldId id="267" r:id="rId15"/>
    <p:sldId id="268" r:id="rId16"/>
    <p:sldId id="271" r:id="rId17"/>
    <p:sldId id="270" r:id="rId18"/>
    <p:sldId id="269"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7" r:id="rId36"/>
    <p:sldId id="290" r:id="rId37"/>
    <p:sldId id="291" r:id="rId38"/>
    <p:sldId id="292"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719" autoAdjust="0"/>
  </p:normalViewPr>
  <p:slideViewPr>
    <p:cSldViewPr snapToGrid="0">
      <p:cViewPr varScale="1">
        <p:scale>
          <a:sx n="102" d="100"/>
          <a:sy n="102" d="100"/>
        </p:scale>
        <p:origin x="2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63" Type="http://schemas.microsoft.com/office/2015/10/relationships/revisionInfo" Target="revisionInfo.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399" cy="34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p:nvPr/>
        </p:nvSpPr>
        <p:spPr>
          <a:xfrm>
            <a:off x="5180012" y="0"/>
            <a:ext cx="3962399" cy="34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 name="Shape 5"/>
          <p:cNvSpPr>
            <a:spLocks noGrp="1" noRot="1" noChangeAspect="1"/>
          </p:cNvSpPr>
          <p:nvPr>
            <p:ph type="sldImg" idx="3"/>
          </p:nvPr>
        </p:nvSpPr>
        <p:spPr>
          <a:xfrm>
            <a:off x="2286000" y="512762"/>
            <a:ext cx="4572000" cy="25669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7" name="Shape 7"/>
          <p:cNvSpPr txBox="1"/>
          <p:nvPr/>
        </p:nvSpPr>
        <p:spPr>
          <a:xfrm>
            <a:off x="0" y="6502400"/>
            <a:ext cx="3962399" cy="34131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 name="Shape 8"/>
          <p:cNvSpPr txBox="1"/>
          <p:nvPr/>
        </p:nvSpPr>
        <p:spPr>
          <a:xfrm>
            <a:off x="5180012" y="6502400"/>
            <a:ext cx="3962399" cy="3413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a:t>
            </a:fld>
            <a:endParaRPr lang="en-US" sz="1200" b="0" i="0" u="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s://www.youtube.com/watch?v=zLlMOV62LH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53" name="Shape 53"/>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1)Engaging the leadership is a critical first step in the success of any school priority. This step can be initiated by exposing leaders in a school to information on the impact of trauma on learning and behavior. A team should be formed that includes school administration and members from multiple disciplines from all areas of the school. Before going forward with any training and planning, this teams has to make sure there is strong buy-in.</a:t>
            </a:r>
          </a:p>
          <a:p>
            <a:pPr marL="228600" marR="0" lvl="0" indent="0" algn="l" rtl="0">
              <a:spcBef>
                <a:spcPts val="0"/>
              </a:spcBef>
              <a:spcAft>
                <a:spcPts val="0"/>
              </a:spcAft>
              <a:buSzPct val="25000"/>
              <a:buFont typeface="Arial"/>
              <a:buNone/>
            </a:pPr>
            <a:endParaRPr sz="1800" b="0" i="0" u="none" strike="noStrike" cap="none" dirty="0">
              <a:solidFill>
                <a:srgbClr val="000000"/>
              </a:solidFill>
              <a:latin typeface="Calibri"/>
              <a:ea typeface="Calibri"/>
              <a:cs typeface="Calibri"/>
              <a:sym typeface="Calibri"/>
            </a:endParaRP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2)A team should be created to answer these questions: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How will our school be conscious of signs of trauma?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What will we do when we suspect trauma? What is our procedure for making referrals? How do we handle abuse and neglect referrals?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How do we reach out to families that need help? How do we maintain the dignity and confidentiality of a child’s family?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How do we interface with the community in a way that communicates that we are a safe and respectful place?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How will we be conscious of this in the academic, disciplinary and social arenas of our school culture?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What is our shared vision for creating a trauma-sensitive school?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How will we evaluate our effectiveness? </a:t>
            </a:r>
          </a:p>
          <a:p>
            <a:pPr marL="228600" marR="0" lvl="0" indent="0" algn="l" rtl="0">
              <a:spcBef>
                <a:spcPts val="0"/>
              </a:spcBef>
              <a:spcAft>
                <a:spcPts val="0"/>
              </a:spcAft>
              <a:buClr>
                <a:srgbClr val="000000"/>
              </a:buClr>
              <a:buSzPct val="25000"/>
              <a:buFont typeface="Calibri"/>
              <a:buNone/>
            </a:pPr>
            <a:r>
              <a:rPr lang="en-US" sz="1800" b="0" i="0" u="sng" strike="noStrike" cap="none" dirty="0">
                <a:solidFill>
                  <a:srgbClr val="000000"/>
                </a:solidFill>
                <a:latin typeface="Calibri"/>
                <a:ea typeface="Calibri"/>
                <a:cs typeface="Calibri"/>
                <a:sym typeface="Calibri"/>
              </a:rPr>
              <a:t>School Culture </a:t>
            </a:r>
            <a:r>
              <a:rPr lang="en-US" sz="1800" b="0" i="0" u="none" strike="noStrike" cap="none" dirty="0">
                <a:solidFill>
                  <a:srgbClr val="000000"/>
                </a:solidFill>
                <a:latin typeface="Calibri"/>
                <a:ea typeface="Calibri"/>
                <a:cs typeface="Calibri"/>
                <a:sym typeface="Calibri"/>
              </a:rPr>
              <a:t>– The beliefs and attitudes that are rooted in the history of the school. This determines the rituals and traditions of a school. Current school rules and policies reflect the school culture. A trauma-sensitive school has policies and procedures that are consistent with maintaining a safe environment for all students. A committee is often needed to review policy and procedures through a trauma-sensitive lens. </a:t>
            </a:r>
          </a:p>
          <a:p>
            <a:pPr marL="228600" marR="0" lvl="0" indent="0" algn="l" rtl="0">
              <a:spcBef>
                <a:spcPts val="0"/>
              </a:spcBef>
              <a:spcAft>
                <a:spcPts val="0"/>
              </a:spcAft>
              <a:buClr>
                <a:srgbClr val="000000"/>
              </a:buClr>
              <a:buSzPct val="25000"/>
              <a:buFont typeface="Calibri"/>
              <a:buNone/>
            </a:pPr>
            <a:r>
              <a:rPr lang="en-US" sz="1800" b="0" i="0" u="sng" strike="noStrike" cap="none" dirty="0">
                <a:solidFill>
                  <a:srgbClr val="000000"/>
                </a:solidFill>
                <a:latin typeface="Calibri"/>
                <a:ea typeface="Calibri"/>
                <a:cs typeface="Calibri"/>
                <a:sym typeface="Calibri"/>
              </a:rPr>
              <a:t>School Climate </a:t>
            </a:r>
            <a:r>
              <a:rPr lang="en-US" sz="1800" b="0" i="0" u="none" strike="noStrike" cap="none" dirty="0">
                <a:solidFill>
                  <a:srgbClr val="000000"/>
                </a:solidFill>
                <a:latin typeface="Calibri"/>
                <a:ea typeface="Calibri"/>
                <a:cs typeface="Calibri"/>
                <a:sym typeface="Calibri"/>
              </a:rPr>
              <a:t>is related to school culture. However, school climate refers to the feel, atmosphere, tone, and personality of a school. This is characterized by how people treat and feel about each other, and the extent to which people feel included and appreciated.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Here are some questions to ask ourselves when assessing school culture and climate: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Is our school environment welcoming to students and families?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What is the stigma around needing help?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Do we focus on student strengths?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Are we able to access needed resources, so that our students arrive at school ready to learn?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Are staff able to recognize signs of trauma?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Do staff know what to do when they suspect abuse/neglect? </a:t>
            </a: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Do we have a shared vision for creating a trauma-sensitive school? </a:t>
            </a:r>
          </a:p>
          <a:p>
            <a:pPr marL="228600" marR="0" lvl="0" indent="0" algn="l" rtl="0">
              <a:spcBef>
                <a:spcPts val="0"/>
              </a:spcBef>
              <a:spcAft>
                <a:spcPts val="0"/>
              </a:spcAft>
              <a:buSzPct val="25000"/>
              <a:buFont typeface="Arial"/>
              <a:buNone/>
            </a:pPr>
            <a:endParaRPr sz="1800" b="0" i="0" u="none" strike="noStrike" cap="none" dirty="0">
              <a:solidFill>
                <a:srgbClr val="000000"/>
              </a:solidFill>
              <a:latin typeface="Calibri"/>
              <a:ea typeface="Calibri"/>
              <a:cs typeface="Calibri"/>
              <a:sym typeface="Calibri"/>
            </a:endParaRPr>
          </a:p>
          <a:p>
            <a:pPr marL="22860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4)Training needs to take place school-wide so that all staff are aware of the impact of trauma on behavior and learning and can help to develop strategies to support these children. Staff is trained develop relationships thoughtful and intentional kindness, unconditional respect, empathy towards students and attunement.</a:t>
            </a:r>
            <a:r>
              <a:rPr lang="en-US" sz="1800" b="1"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We must be able to attune to a child to accurately read the cues of his emotional state and his readiness to learn. It is through relationship that we teach self regulatory skills and emotional control. This is the foundation; without it other strategies will not be effective. </a:t>
            </a:r>
          </a:p>
          <a:p>
            <a:pPr marL="228600" marR="0" lvl="0" indent="0" algn="l" rtl="0">
              <a:spcBef>
                <a:spcPts val="0"/>
              </a:spcBef>
              <a:spcAft>
                <a:spcPts val="0"/>
              </a:spcAft>
              <a:buSzPct val="25000"/>
              <a:buFont typeface="Arial"/>
              <a:buNone/>
            </a:pPr>
            <a:endParaRPr sz="1800" b="0" i="0" u="none" strike="noStrike" cap="none" dirty="0">
              <a:solidFill>
                <a:srgbClr val="000000"/>
              </a:solidFill>
              <a:latin typeface="Calibri"/>
              <a:ea typeface="Calibri"/>
              <a:cs typeface="Calibri"/>
              <a:sym typeface="Calibri"/>
            </a:endParaRPr>
          </a:p>
          <a:p>
            <a:pPr marL="228600" marR="0" lvl="0" indent="0" algn="l" rtl="0">
              <a:spcBef>
                <a:spcPts val="0"/>
              </a:spcBef>
              <a:buSzPct val="250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spcBef>
                <a:spcPts val="0"/>
              </a:spcBef>
              <a:buSzPct val="25000"/>
              <a:buNone/>
            </a:pPr>
            <a:endParaRPr sz="1800" b="0" i="0" u="none" strike="noStrike" cap="none" dirty="0">
              <a:solidFill>
                <a:srgbClr val="000000"/>
              </a:solidFill>
              <a:latin typeface="Calibri"/>
              <a:ea typeface="Calibri"/>
              <a:cs typeface="Calibri"/>
              <a:sym typeface="Calibri"/>
            </a:endParaRPr>
          </a:p>
        </p:txBody>
      </p:sp>
      <p:sp>
        <p:nvSpPr>
          <p:cNvPr id="319" name="Shape 319"/>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10</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a:t>If a school decides to create a trauma sensitive or responsive school environment, these are some of the components that go into training all school personell.</a:t>
            </a:r>
          </a:p>
        </p:txBody>
      </p:sp>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137" name="Shape 137"/>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800" b="0" i="0" u="none" strike="noStrike" cap="none" dirty="0"/>
              <a:t>We are going to begin by talking about safety. </a:t>
            </a:r>
            <a:endParaRPr sz="1800" b="0" i="0" u="none" strike="noStrike" cap="none" dirty="0"/>
          </a:p>
        </p:txBody>
      </p:sp>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dirty="0"/>
              <a:t>Establishing safety is a key component of a responsive classroom. </a:t>
            </a:r>
          </a:p>
          <a:p>
            <a:pPr marL="0" marR="0" lvl="0" indent="0" algn="l" rtl="0">
              <a:spcBef>
                <a:spcPts val="0"/>
              </a:spcBef>
              <a:buSzPct val="25000"/>
              <a:buNone/>
            </a:pPr>
            <a:endParaRPr dirty="0"/>
          </a:p>
          <a:p>
            <a:pPr marL="0" marR="0" lvl="0" indent="0" algn="l" rtl="0">
              <a:spcBef>
                <a:spcPts val="0"/>
              </a:spcBef>
              <a:buSzPct val="25000"/>
              <a:buNone/>
            </a:pPr>
            <a:r>
              <a:rPr lang="en-US" dirty="0"/>
              <a:t>This first point ties into both establishing safety and building trust. The student does not want to feel as though they are on a stage when their behavior is not ideal and we don’t want to give them that stage, so utilizing least invasive strategies is an example of a clear consistent approach to managing your classroom. </a:t>
            </a:r>
          </a:p>
          <a:p>
            <a:pPr marL="0" marR="0" lvl="0" indent="0" algn="l" rtl="0">
              <a:spcBef>
                <a:spcPts val="0"/>
              </a:spcBef>
              <a:buSzPct val="25000"/>
              <a:buNone/>
            </a:pPr>
            <a:endParaRPr dirty="0"/>
          </a:p>
          <a:p>
            <a:pPr lvl="0" rtl="0">
              <a:spcBef>
                <a:spcPts val="0"/>
              </a:spcBef>
              <a:buSzPct val="25000"/>
              <a:buNone/>
            </a:pPr>
            <a:r>
              <a:rPr lang="en-US" dirty="0">
                <a:solidFill>
                  <a:schemeClr val="dk1"/>
                </a:solidFill>
              </a:rPr>
              <a:t>We are thinking ahead of what could possibly be triggers for students and setting them up for success by helping them feel as though they are in a secure and safe environment. </a:t>
            </a:r>
          </a:p>
          <a:p>
            <a:pPr lvl="0" rtl="0">
              <a:spcBef>
                <a:spcPts val="0"/>
              </a:spcBef>
              <a:buSzPct val="25000"/>
              <a:buNone/>
            </a:pPr>
            <a:endParaRPr dirty="0">
              <a:solidFill>
                <a:schemeClr val="dk1"/>
              </a:solidFill>
            </a:endParaRPr>
          </a:p>
          <a:p>
            <a:pPr lvl="0" rtl="0">
              <a:spcBef>
                <a:spcPts val="0"/>
              </a:spcBef>
              <a:buClr>
                <a:schemeClr val="dk1"/>
              </a:buClr>
              <a:buSzPct val="25000"/>
              <a:buFont typeface="Arial"/>
              <a:buNone/>
            </a:pPr>
            <a:r>
              <a:rPr lang="en-US" dirty="0">
                <a:solidFill>
                  <a:schemeClr val="dk1"/>
                </a:solidFill>
              </a:rPr>
              <a:t>Students may be lacking this structure at home so providing them with the opportunity to build meaningful relationships and connect with others allows them to send signals to their brain that this is safe environment which then encourages an environment to learn</a:t>
            </a:r>
          </a:p>
        </p:txBody>
      </p:sp>
      <p:sp>
        <p:nvSpPr>
          <p:cNvPr id="151" name="Shape 151"/>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800" b="0" i="0" u="none" strike="noStrike" cap="none" dirty="0"/>
              <a:t>We are going to compare two classrooms. Take a moment to observe and notice this classroom. How would you feel in this classroom as a student? As a teacher? </a:t>
            </a:r>
            <a:endParaRPr sz="1800" b="0" i="0" u="none" strike="noStrike" cap="none" dirty="0"/>
          </a:p>
        </p:txBody>
      </p:sp>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800" b="0" i="0" u="none" strike="noStrike" cap="none" dirty="0"/>
              <a:t>Now take a look at this classroom. What do you notice that is different? How would you feel in this classroom as a student? As a teacher? </a:t>
            </a:r>
          </a:p>
          <a:p>
            <a:pPr marL="0" marR="0" lvl="0" indent="0" algn="l" rtl="0">
              <a:spcBef>
                <a:spcPts val="0"/>
              </a:spcBef>
              <a:buSzPct val="25000"/>
              <a:buNone/>
            </a:pPr>
            <a:endParaRPr lang="en-US" sz="1800" b="0" i="0" u="none" strike="noStrike" cap="none" dirty="0"/>
          </a:p>
          <a:p>
            <a:pPr marL="0" marR="0" lvl="0" indent="0" algn="l" rtl="0">
              <a:spcBef>
                <a:spcPts val="0"/>
              </a:spcBef>
              <a:buSzPct val="25000"/>
              <a:buNone/>
            </a:pPr>
            <a:r>
              <a:rPr lang="en-US" sz="1800" b="0" i="0" u="none" strike="noStrike" cap="none" dirty="0"/>
              <a:t>Which room would you feel more safe in? Can you share why?</a:t>
            </a:r>
            <a:endParaRPr sz="1800" b="0" i="0" u="none" strike="noStrike" cap="none" dirty="0"/>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800" b="0" i="0" u="none" strike="noStrike" cap="none" dirty="0"/>
              <a:t>As you are setting up your classrooms for this school year. Here are some things that can consider. </a:t>
            </a:r>
            <a:endParaRPr sz="1800" b="0" i="0" u="none" strike="noStrike" cap="none" dirty="0"/>
          </a:p>
        </p:txBody>
      </p:sp>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Relationship with the educator based on: </a:t>
            </a:r>
          </a:p>
          <a:p>
            <a:pPr marL="0" marR="0" lvl="0" indent="0" algn="l" rtl="0">
              <a:spcBef>
                <a:spcPts val="0"/>
              </a:spcBef>
              <a:spcAft>
                <a:spcPts val="0"/>
              </a:spcAft>
              <a:buClr>
                <a:srgbClr val="000000"/>
              </a:buClr>
              <a:buSzPct val="25000"/>
              <a:buFont typeface="Calibri"/>
              <a:buNone/>
            </a:pPr>
            <a:r>
              <a:rPr lang="en-US" sz="1800" b="1" i="0" u="none" strike="noStrike" cap="none" dirty="0">
                <a:solidFill>
                  <a:srgbClr val="000000"/>
                </a:solidFill>
                <a:latin typeface="Calibri"/>
                <a:ea typeface="Calibri"/>
                <a:cs typeface="Calibri"/>
                <a:sym typeface="Calibri"/>
              </a:rPr>
              <a:t>Maintaining unconditional positive regard for all students – Students who experience trauma are often in competition with their teacher for power and attempt to control the environment to achieve safety. This can be frustrating, because the student seems to be in control of her behavior and simply want “her own way.” However, the more helpless a child feels the worse the behavior will become. A teacher must exercise control and hold students accountable, but never in a way that resembles </a:t>
            </a:r>
            <a:r>
              <a:rPr lang="en-US" b="1" dirty="0">
                <a:latin typeface="Calibri"/>
                <a:ea typeface="Calibri"/>
                <a:cs typeface="Calibri"/>
                <a:sym typeface="Calibri"/>
              </a:rPr>
              <a:t>or reminds them of </a:t>
            </a:r>
            <a:r>
              <a:rPr lang="en-US" sz="1800" b="1" i="0" u="none" strike="noStrike" cap="none" dirty="0">
                <a:solidFill>
                  <a:srgbClr val="000000"/>
                </a:solidFill>
                <a:latin typeface="Calibri"/>
                <a:ea typeface="Calibri"/>
                <a:cs typeface="Calibri"/>
                <a:sym typeface="Calibri"/>
              </a:rPr>
              <a:t>abuse (e.g., yelling, threats, coercion, sarcasm). Teachers need to be respectful, consistent, non-violent and offer to share control, whenever appropriate, and at developmentally appropriate levels. </a:t>
            </a:r>
          </a:p>
          <a:p>
            <a:pPr marL="0" marR="0" lvl="0" indent="0" algn="l" rtl="0">
              <a:spcBef>
                <a:spcPts val="0"/>
              </a:spcBef>
              <a:spcAft>
                <a:spcPts val="0"/>
              </a:spcAft>
              <a:buClr>
                <a:srgbClr val="000000"/>
              </a:buClr>
              <a:buSzPct val="25000"/>
              <a:buFont typeface="Calibri"/>
              <a:buNone/>
            </a:pPr>
            <a:endParaRPr b="1" dirty="0">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1" i="0" u="none" strike="noStrike" cap="none" dirty="0">
                <a:solidFill>
                  <a:srgbClr val="000000"/>
                </a:solidFill>
                <a:latin typeface="Calibri"/>
                <a:ea typeface="Calibri"/>
                <a:cs typeface="Calibri"/>
                <a:sym typeface="Calibri"/>
              </a:rPr>
              <a:t>Check assumptions, observe and question – Effective teachers monitor their assumptions and reactions to a student and stop, observe and question. “I notice that when I call out to the class you throw your book. Tell me what that is about? Are you worried something bad will happen?” Take time to stop and listen. </a:t>
            </a:r>
          </a:p>
          <a:p>
            <a:pPr marL="0" marR="0" lvl="0" indent="0" algn="l" rtl="0">
              <a:spcBef>
                <a:spcPts val="0"/>
              </a:spcBef>
              <a:spcAft>
                <a:spcPts val="0"/>
              </a:spcAft>
              <a:buClr>
                <a:srgbClr val="000000"/>
              </a:buClr>
              <a:buSzPct val="25000"/>
              <a:buFont typeface="Calibri"/>
              <a:buNone/>
            </a:pPr>
            <a:endParaRPr b="1" dirty="0">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1" i="0" u="none" strike="noStrike" cap="none" dirty="0">
                <a:solidFill>
                  <a:srgbClr val="000000"/>
                </a:solidFill>
                <a:latin typeface="Calibri"/>
                <a:ea typeface="Calibri"/>
                <a:cs typeface="Calibri"/>
                <a:sym typeface="Calibri"/>
              </a:rPr>
              <a:t>Be a relationship coach – Effective teachers teach students how to get along with others and support positive relationships between students in school as well as between children and parents. Teaching and modeling social skills helps children develop and improve these skills. Students learn behavior that is modeled for them. </a:t>
            </a:r>
          </a:p>
          <a:p>
            <a:pPr marL="0" marR="0" lvl="0" indent="0" algn="l" rtl="0">
              <a:spcBef>
                <a:spcPts val="0"/>
              </a:spcBef>
              <a:spcAft>
                <a:spcPts val="0"/>
              </a:spcAft>
              <a:buSzPct val="250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spcBef>
                <a:spcPts val="0"/>
              </a:spcBef>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Ask audience to get into small groups and make a list of strengths for the school in creating trauma-sensitive environments and then a list of unmet needs in this area. Have groups report out and look for themes. Celebrate the strengths and use the needs to help guide the later discussion of “Next Steps.”</a:t>
            </a:r>
          </a:p>
        </p:txBody>
      </p:sp>
      <p:sp>
        <p:nvSpPr>
          <p:cNvPr id="178" name="Shape 178"/>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19</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 name="Shape 61"/>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800" b="0" i="0" u="none" strike="noStrike" cap="none" dirty="0"/>
              <a:t>I am an Aunt to my two nephews Vincenzo and Giovanni. I have a Therapy Dog who I not only incorporate into the school setting but we also volunteer together at Ronald McDonald House. Here is a picture of my entire </a:t>
            </a:r>
            <a:r>
              <a:rPr lang="en-US" sz="1800" b="0" i="0" u="none" strike="noStrike" cap="none" dirty="0" err="1"/>
              <a:t>family..I</a:t>
            </a:r>
            <a:r>
              <a:rPr lang="en-US" sz="1800" b="0" i="0" u="none" strike="noStrike" cap="none" dirty="0"/>
              <a:t> am very close with my family and we loved to do stuff together. Lastly this is me and my now </a:t>
            </a:r>
            <a:r>
              <a:rPr lang="en-US" sz="1800" b="0" i="0" u="none" strike="noStrike" cap="none" dirty="0" err="1"/>
              <a:t>Fiance</a:t>
            </a:r>
            <a:r>
              <a:rPr lang="en-US" sz="1800" b="0" i="0" u="none" strike="noStrike" cap="none" dirty="0"/>
              <a:t>, Craig. We literally just got engaged on Saturday so please excuse me if I have to refer to my notes a little more than usual. My head is still in the clouds. </a:t>
            </a:r>
          </a:p>
          <a:p>
            <a:pPr marL="0" marR="0" lvl="0" indent="0" algn="l" rtl="0">
              <a:spcBef>
                <a:spcPts val="0"/>
              </a:spcBef>
              <a:buSzPct val="25000"/>
              <a:buNone/>
            </a:pPr>
            <a:r>
              <a:rPr lang="en-US" sz="1800" b="0" i="0" u="none" strike="noStrike" cap="none" dirty="0"/>
              <a:t>I am a school counselor and a licensed professional counselor. I work full time in the school setting and part time in the clinical setting as a child and adolescent therapist. For the past 4 years I have been a school counselor at Northwest Catholic School in Milwaukee. We are a choice school, with 98% of our population being choice. About 3 years ago we decided to take the steps to become a trauma sensitive now what we call a responsive school. Much of what I will share today will be based on the experience I had being part of the implementation of becoming a responsive school. </a:t>
            </a:r>
          </a:p>
          <a:p>
            <a:pPr marL="0" marR="0" lvl="0" indent="0" algn="l" rtl="0">
              <a:spcBef>
                <a:spcPts val="0"/>
              </a:spcBef>
              <a:buSzPct val="25000"/>
              <a:buNone/>
            </a:pPr>
            <a:endParaRPr lang="en-US" sz="1800" b="0" i="0" u="none" strike="noStrike" cap="none" dirty="0"/>
          </a:p>
        </p:txBody>
      </p:sp>
      <p:sp>
        <p:nvSpPr>
          <p:cNvPr id="62" name="Shape 62"/>
          <p:cNvSpPr txBox="1"/>
          <p:nvPr/>
        </p:nvSpPr>
        <p:spPr>
          <a:xfrm>
            <a:off x="5180012" y="6502400"/>
            <a:ext cx="3962399" cy="34131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a:solidFill>
                  <a:srgbClr val="000000"/>
                </a:solidFill>
                <a:latin typeface="Arial"/>
                <a:ea typeface="Arial"/>
                <a:cs typeface="Arial"/>
                <a:sym typeface="Arial"/>
              </a:rPr>
              <a:t>2</a:t>
            </a:fld>
            <a:endParaRPr lang="en-US" sz="1400" b="0" i="0" u="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184" name="Shape 184"/>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89600" tIns="89600" rIns="89600" bIns="89600" anchor="t" anchorCtr="0">
            <a:noAutofit/>
          </a:bodyPr>
          <a:lstStyle/>
          <a:p>
            <a:pPr marL="0" marR="0" lvl="0" indent="0" algn="l" rtl="0">
              <a:spcBef>
                <a:spcPts val="0"/>
              </a:spcBef>
              <a:buSzPct val="25000"/>
              <a:buNone/>
            </a:pPr>
            <a:r>
              <a:rPr lang="en-US" sz="1800" b="0" i="0" u="none" strike="noStrike" cap="none" dirty="0"/>
              <a:t>How you manage your classroom and behaviors relates directly the relationship you will have with your students. Using least invasive strategies is a way to manage behavior in a non confrontational way and a way that feels safe for students who have been impacted </a:t>
            </a:r>
            <a:r>
              <a:rPr lang="en-US" sz="1800" b="0" i="0" u="none" strike="noStrike" cap="none"/>
              <a:t>by trauma</a:t>
            </a:r>
            <a:endParaRPr sz="1800" b="0" i="0" u="none" strike="noStrike" cap="none" dirty="0"/>
          </a:p>
        </p:txBody>
      </p:sp>
      <p:sp>
        <p:nvSpPr>
          <p:cNvPr id="192" name="Shape 19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89600" tIns="89600" rIns="89600" bIns="89600" anchor="t" anchorCtr="0">
            <a:noAutofit/>
          </a:bodyPr>
          <a:lstStyle/>
          <a:p>
            <a:pPr marL="0" marR="0" lvl="0" indent="0" algn="l" rtl="0">
              <a:spcBef>
                <a:spcPts val="0"/>
              </a:spcBef>
              <a:buSzPct val="25000"/>
              <a:buNone/>
            </a:pPr>
            <a:endParaRPr sz="1800" b="0" i="0" u="none" strike="noStrike" cap="none"/>
          </a:p>
        </p:txBody>
      </p:sp>
      <p:sp>
        <p:nvSpPr>
          <p:cNvPr id="199" name="Shape 199"/>
          <p:cNvSpPr txBox="1"/>
          <p:nvPr/>
        </p:nvSpPr>
        <p:spPr>
          <a:xfrm>
            <a:off x="3884612" y="8685211"/>
            <a:ext cx="2971799" cy="457200"/>
          </a:xfrm>
          <a:prstGeom prst="rect">
            <a:avLst/>
          </a:prstGeom>
          <a:noFill/>
          <a:ln>
            <a:noFill/>
          </a:ln>
        </p:spPr>
        <p:txBody>
          <a:bodyPr lIns="89600" tIns="44800" rIns="89600" bIns="448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a:solidFill>
                  <a:srgbClr val="000000"/>
                </a:solidFill>
                <a:latin typeface="Arial"/>
                <a:ea typeface="Arial"/>
                <a:cs typeface="Arial"/>
                <a:sym typeface="Arial"/>
              </a:rPr>
              <a:t>22</a:t>
            </a:fld>
            <a:endParaRPr lang="en-US" sz="1400" b="0" i="0" u="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89600" tIns="89600" rIns="89600" bIns="89600" anchor="t" anchorCtr="0">
            <a:noAutofit/>
          </a:bodyPr>
          <a:lstStyle/>
          <a:p>
            <a:pPr marL="0" marR="0" lvl="0" indent="0" algn="l" rtl="0">
              <a:spcBef>
                <a:spcPts val="0"/>
              </a:spcBef>
              <a:buSzPct val="25000"/>
              <a:buNone/>
            </a:pPr>
            <a:endParaRPr sz="1800" b="0" i="0" u="none" strike="noStrike" cap="none"/>
          </a:p>
        </p:txBody>
      </p:sp>
      <p:sp>
        <p:nvSpPr>
          <p:cNvPr id="205" name="Shape 205"/>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School Staff – Utilize Building Consultation Teams to strategize for students. Fellow staff can serve as a resource for potential solutions. Consult in other classrooms and invite staff to consult in your classroom. </a:t>
            </a:r>
          </a:p>
          <a:p>
            <a:pPr marL="0" marR="0" lvl="0" indent="0" algn="l" rtl="0">
              <a:spcBef>
                <a:spcPts val="0"/>
              </a:spcBef>
              <a:spcAft>
                <a:spcPts val="0"/>
              </a:spcAft>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Students – Collaborate with students. They often know what would help them, but no one thinks to ask them. Build a relationship that establishes you on the same team as the student. </a:t>
            </a:r>
          </a:p>
          <a:p>
            <a:pPr marL="0" marR="0" lvl="0" indent="0" algn="l" rtl="0">
              <a:spcBef>
                <a:spcPts val="0"/>
              </a:spcBef>
              <a:spcAft>
                <a:spcPts val="0"/>
              </a:spcAft>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Family – Use families as resources to support a child. Provide education, training and support to families in need in a positive, respectful and supportive way. </a:t>
            </a:r>
          </a:p>
          <a:p>
            <a:pPr marL="0" marR="0" lvl="0" indent="0" algn="l" rtl="0">
              <a:spcBef>
                <a:spcPts val="0"/>
              </a:spcBef>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Community – Learn about community resources and make referrals when needed. Partner with mental health providers and others who support children in the community. Invite them to be part of the team in supporting students. </a:t>
            </a:r>
          </a:p>
        </p:txBody>
      </p:sp>
      <p:sp>
        <p:nvSpPr>
          <p:cNvPr id="212" name="Shape 212"/>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24</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1. Creates and/or maintains consistent daily routines for the classroom.  (Students know the order of the day or events and how they will be carried out. There is a schedule for the day or calendar of events visible to the students. Expectations are communicated in clear, concise, and positive ways.)   </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2. Tells children when something out of the ordinary is going to occur.  (Activities are structured in predictable and emotionally safe ways. Teacher warns children about bell, fire drill, special assembly, visit from an outsider, etc.)</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3. Offers children developmentally appropriate choices.  (Students’ strengths and interests are encouraged and incorporated. Students have ownership of their behaviors and interests.  Students are allowed to choose options or activities, such as where they want to sit or do for certain activities.)</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4. Anticipates difficult periods and transitions and offers extra support during these times. (Teacher sits by student, walks with student, etc.)</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5. Uses techniques to support children’s self-regulation. (Teacher introduces breathing and other centering activities, such as mindfulness, during and outside of school-wide mindfulness activities to help children self-regulate. Opportunities exist for students to learn and practice regulation of emotions and modulation of behaviors.)</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6. Helps students manage their feelings during intense emotional moments by remaining composed and offering empathy and support. (Opportunities exist for learning how to interact effectively with others. Teacher calmly initiates healthy and reparative interactions, validates student’s feelings and communicates that s/he understands that the student is upset, explains to the student that s/he needs to keep his body safe, and slowly moves between student and what or who s/he is acting out toward. (This shows that the teacher understands that children make sense of their experiences (negative and positive) by reenacting them in play or through interactions with peers or adults).)</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7. Is appropriately nurturing and affectionate. (Teacher is sensitive to children’s individual triggers, physically affectionate only when student seeks it.</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8. Uses positive guidance and supportive interventions to help all children. (Teacher guides children to appropriate activities, helps children understand their action and how it impacts others.)</a:t>
            </a:r>
          </a:p>
          <a:p>
            <a:pPr marL="0" marR="0" lvl="0" indent="0" algn="l" rtl="0">
              <a:spcBef>
                <a:spcPts val="0"/>
              </a:spcBef>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9. Goals for achievement of students affected by traumatic experiences are consistent with the rest of the class. (Information is presented and learning is assessed using multiple modes. Opportunities for all students exist for learning how to plan and follow through on assignments.)</a:t>
            </a:r>
          </a:p>
          <a:p>
            <a:pPr marL="0" marR="0" lvl="0" indent="0" algn="l" rtl="0">
              <a:spcBef>
                <a:spcPts val="0"/>
              </a:spcBef>
              <a:buSzPct val="25000"/>
              <a:buNone/>
            </a:pPr>
            <a:endParaRPr sz="1800" b="0" i="0" u="none" strike="noStrike" cap="none" dirty="0">
              <a:solidFill>
                <a:srgbClr val="000000"/>
              </a:solidFill>
              <a:latin typeface="Calibri"/>
              <a:ea typeface="Calibri"/>
              <a:cs typeface="Calibri"/>
              <a:sym typeface="Calibri"/>
            </a:endParaRPr>
          </a:p>
        </p:txBody>
      </p:sp>
      <p:sp>
        <p:nvSpPr>
          <p:cNvPr id="219" name="Shape 219"/>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25</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dirty="0"/>
          </a:p>
        </p:txBody>
      </p:sp>
      <p:sp>
        <p:nvSpPr>
          <p:cNvPr id="226" name="Shape 226"/>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26</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238" name="Shape 238"/>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247" name="Shape 247"/>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a:t>Mindful eating exercise</a:t>
            </a:r>
          </a:p>
        </p:txBody>
      </p:sp>
      <p:sp>
        <p:nvSpPr>
          <p:cNvPr id="253" name="Shape 253"/>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 name="Shape 73"/>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74" name="Shape 74"/>
          <p:cNvSpPr txBox="1"/>
          <p:nvPr/>
        </p:nvSpPr>
        <p:spPr>
          <a:xfrm>
            <a:off x="5180012" y="6502400"/>
            <a:ext cx="3962399" cy="34131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a:solidFill>
                  <a:srgbClr val="000000"/>
                </a:solidFill>
                <a:latin typeface="Arial"/>
                <a:ea typeface="Arial"/>
                <a:cs typeface="Arial"/>
                <a:sym typeface="Arial"/>
              </a:rPr>
              <a:t>3</a:t>
            </a:fld>
            <a:endParaRPr lang="en-US" sz="1400" b="0" i="0" u="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14400" y="3251200"/>
            <a:ext cx="7315200" cy="3081337"/>
          </a:xfrm>
          <a:prstGeom prst="rect">
            <a:avLst/>
          </a:prstGeom>
        </p:spPr>
        <p:txBody>
          <a:bodyPr lIns="91425" tIns="91425" rIns="91425" bIns="91425" anchor="t" anchorCtr="0">
            <a:noAutofit/>
          </a:bodyPr>
          <a:lstStyle/>
          <a:p>
            <a:pPr lvl="0">
              <a:spcBef>
                <a:spcPts val="0"/>
              </a:spcBef>
              <a:buNone/>
            </a:pPr>
            <a:r>
              <a:rPr lang="en-US"/>
              <a:t>Show MindUP Posters</a:t>
            </a:r>
          </a:p>
          <a:p>
            <a:pPr lvl="0">
              <a:spcBef>
                <a:spcPts val="0"/>
              </a:spcBef>
              <a:buNone/>
            </a:pPr>
            <a:endParaRPr/>
          </a:p>
          <a:p>
            <a:pPr lvl="0">
              <a:spcBef>
                <a:spcPts val="0"/>
              </a:spcBef>
              <a:buNone/>
            </a:pPr>
            <a:r>
              <a:rPr lang="en-US"/>
              <a:t>Talk about upstairs brain and downstairs brain poster</a:t>
            </a:r>
          </a:p>
        </p:txBody>
      </p:sp>
      <p:sp>
        <p:nvSpPr>
          <p:cNvPr id="261" name="Shape 261"/>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a:t>Do mindful movement as a group</a:t>
            </a:r>
          </a:p>
        </p:txBody>
      </p:sp>
      <p:sp>
        <p:nvSpPr>
          <p:cNvPr id="268" name="Shape 268"/>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a:t>If time implement a mock morning meeting</a:t>
            </a:r>
          </a:p>
        </p:txBody>
      </p:sp>
      <p:sp>
        <p:nvSpPr>
          <p:cNvPr id="280" name="Shape 280"/>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ctr" rtl="0">
              <a:spcBef>
                <a:spcPts val="0"/>
              </a:spcBef>
              <a:buClr>
                <a:srgbClr val="FFFFFF"/>
              </a:buClr>
              <a:buSzPct val="25000"/>
              <a:buFont typeface="Calibri"/>
              <a:buNone/>
            </a:pPr>
            <a:r>
              <a:rPr lang="en-US" sz="3800" b="1" i="0" u="sng" strike="noStrike" cap="none">
                <a:solidFill>
                  <a:srgbClr val="FFFFFF"/>
                </a:solidFill>
                <a:latin typeface="Calibri"/>
                <a:ea typeface="Calibri"/>
                <a:cs typeface="Calibri"/>
                <a:sym typeface="Calibri"/>
              </a:rPr>
              <a:t>10 Things Every Teacher Should Know about Childhood Trauma</a:t>
            </a:r>
          </a:p>
        </p:txBody>
      </p:sp>
      <p:sp>
        <p:nvSpPr>
          <p:cNvPr id="289" name="Shape 289"/>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In the first year of programming, we saw office visits for behavioral incidents reduced by 79% and incidences of classroom disruption and defiance reduced by 80% for 4K-3rd grades. This year the fourth graders moved to the elementary level, and in spite of having more students in the school, compared to the same months of that previous year, office visits for behavioral incidents was reduced by 35% and incidences of defiance in the classroom was reduced by 64%. For 4K-4rd grade classrooms, student behavior that elicited parent contact remained consistent; however the percentage of students who were engaged in learning in the classroom increased compared to last year when trauma sensitive school programming was being implemented.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For the  5th-8th graders, compared to the months the trauma sensitive school program was being implemented the year prior, student office visits for disruptive and defiant behavior, or physical altercations was reduced by 65%, dropping from an average of 22.4 to eight office visits per day. (The impact of not having fourth graders at the upper campus may inflate these results, however, the fourth graders accounted for the fewest office visits the year prior).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It was predicted that as students learned to recognize when negative emotions were being triggered, student requests to go to the office for a ‘self-time out’. After a huge surge in self-time outs the year prior when students initially learned how to recognize their feelings, student initiated self-time decreased as students learned to regulate or control their emotions on their own.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the 4K-4th grade classrooms, the number of incidences of classroom disruption and defiance was reduced by 64%;</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5th-8th grade classrooms, the number of students involved in physical altercations was reduced by 60% compared to the year prior for the same months trauma sensitive programming was being implemented. The more than 50% percent reduction in defiance toward teachers shown the year prior was maintained as further reductions were shown. The highest measured number of acts of defiance the year before during program implementation was 106 in a single month; this year the highest measured number of acts of defiance was 57 in a single month.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While the number of minutes of classroom instruction that were reclaimed is difficult to determine, the percentage of office visits that resulted in loss of instruction was reduced by 66% in the middle school grades and 80% in the elementary grades.</a:t>
            </a:r>
          </a:p>
        </p:txBody>
      </p:sp>
      <p:sp>
        <p:nvSpPr>
          <p:cNvPr id="311" name="Shape 3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0" y="0"/>
            <a:ext cx="3962399" cy="342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98" name="Shape 298"/>
          <p:cNvSpPr txBox="1"/>
          <p:nvPr/>
        </p:nvSpPr>
        <p:spPr>
          <a:xfrm>
            <a:off x="5180012" y="0"/>
            <a:ext cx="3962399" cy="3428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7/25/16</a:t>
            </a:r>
          </a:p>
        </p:txBody>
      </p:sp>
      <p:sp>
        <p:nvSpPr>
          <p:cNvPr id="299" name="Shape 299"/>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914400" y="3251200"/>
            <a:ext cx="7315200" cy="3081337"/>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Arial"/>
              <a:buNone/>
            </a:pPr>
            <a:r>
              <a:rPr lang="en-US" sz="1800" b="0" i="0" u="sng" strike="noStrike" cap="none">
                <a:solidFill>
                  <a:srgbClr val="000000"/>
                </a:solidFill>
                <a:hlinkClick r:id="rId3"/>
              </a:rPr>
              <a:t>https://www.youtube.com/watch?v=zLlMOV62LHg</a:t>
            </a:r>
          </a:p>
        </p:txBody>
      </p:sp>
      <p:sp>
        <p:nvSpPr>
          <p:cNvPr id="301" name="Shape 301"/>
          <p:cNvSpPr txBox="1"/>
          <p:nvPr/>
        </p:nvSpPr>
        <p:spPr>
          <a:xfrm>
            <a:off x="0" y="6502400"/>
            <a:ext cx="3962399" cy="34131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02" name="Shape 302"/>
          <p:cNvSpPr txBox="1"/>
          <p:nvPr/>
        </p:nvSpPr>
        <p:spPr>
          <a:xfrm>
            <a:off x="5180012" y="6502400"/>
            <a:ext cx="3962399" cy="3413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35</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325" name="Shape 325"/>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914400" y="3251200"/>
            <a:ext cx="7315200" cy="3081337"/>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914400" y="3251200"/>
            <a:ext cx="7315200" cy="3081337"/>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Calibri"/>
              <a:buNone/>
            </a:pPr>
            <a:r>
              <a:rPr lang="en-US" sz="1800" b="1" i="0" u="none" strike="noStrike" cap="none" dirty="0">
                <a:solidFill>
                  <a:srgbClr val="000000"/>
                </a:solidFill>
                <a:latin typeface="Calibri"/>
                <a:ea typeface="Calibri"/>
                <a:cs typeface="Calibri"/>
                <a:sym typeface="Calibri"/>
              </a:rPr>
              <a:t>Impacts on academic performance</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Sleep disturbances can cause poor concentration.</a:t>
            </a:r>
          </a:p>
          <a:p>
            <a:pPr marL="0" marR="0" lvl="0" indent="0" algn="l" rtl="0">
              <a:spcBef>
                <a:spcPts val="0"/>
              </a:spcBef>
              <a:spcAft>
                <a:spcPts val="0"/>
              </a:spcAft>
              <a:buClr>
                <a:srgbClr val="000000"/>
              </a:buClr>
              <a:buSzPct val="25000"/>
              <a:buFont typeface="Calibri"/>
              <a:buNone/>
            </a:pPr>
            <a:endParaRPr lang="en-US" sz="1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Problems with memory make learning harder. </a:t>
            </a:r>
          </a:p>
          <a:p>
            <a:pPr marL="0" marR="0" lvl="0" indent="0" algn="l" rtl="0">
              <a:spcBef>
                <a:spcPts val="0"/>
              </a:spcBef>
              <a:spcAft>
                <a:spcPts val="0"/>
              </a:spcAft>
              <a:buClr>
                <a:srgbClr val="000000"/>
              </a:buClr>
              <a:buSzPct val="25000"/>
              <a:buFont typeface="Calibri"/>
              <a:buNone/>
            </a:pPr>
            <a:endParaRPr lang="en-US" sz="1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Traumatized children will have difficulty organizing and processing the content of academic lessons for later retrieval and application.</a:t>
            </a:r>
          </a:p>
          <a:p>
            <a:pPr marL="0" marR="0" lvl="0" indent="0" algn="l" rtl="0">
              <a:spcBef>
                <a:spcPts val="0"/>
              </a:spcBef>
              <a:spcAft>
                <a:spcPts val="0"/>
              </a:spcAft>
              <a:buClr>
                <a:srgbClr val="000000"/>
              </a:buClr>
              <a:buSzPct val="25000"/>
              <a:buFont typeface="Calibri"/>
              <a:buNone/>
            </a:pPr>
            <a:endParaRPr lang="en-US" sz="1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Language delays may reduce a students capacity for listening, understanding and verbal expression. Furthermore, traumatic experiences can disrupt the ability of children to learn and process verbal information and use language as a vehicle for communication. These language problems can undermine literacy skills, social-emotional development, and behavioral self-regulation.</a:t>
            </a:r>
          </a:p>
          <a:p>
            <a:pPr marL="0" marR="0" lvl="0" indent="0" algn="l" rtl="0">
              <a:spcBef>
                <a:spcPts val="0"/>
              </a:spcBef>
              <a:spcAft>
                <a:spcPts val="0"/>
              </a:spcAft>
              <a:buSzPct val="25000"/>
              <a:buFont typeface="Arial"/>
              <a:buNone/>
            </a:pPr>
            <a:endParaRPr sz="18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1" i="0" u="none" strike="noStrike" cap="none" dirty="0">
                <a:solidFill>
                  <a:srgbClr val="000000"/>
                </a:solidFill>
                <a:latin typeface="Calibri"/>
                <a:ea typeface="Calibri"/>
                <a:cs typeface="Calibri"/>
                <a:sym typeface="Calibri"/>
              </a:rPr>
              <a:t>Impacts on social relationships</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The need for control can contribute to conflict with teacher and other students. </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The school setting can be a battleground in which traumatized children’s assumptions of the world as a dangerous place sabotage their ability to develop constructive relationships with nurturing adults.</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Unfortunately, many traumatized children adopt behavioral coping mechanisms that can frustrate educators and evoke reactions that both strengthen expectations of confrontation and danger and reinforce a negative self-image.</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Attachment difficulties and poor peer relationships can significantly impair students relationships with teachers and students, making school an unpleasant and unsafe place. Traumatized children may suffer delays in the development of age appropriate social skills. They may not know how to initiate and cultivate healthy interpersonal relationships. </a:t>
            </a: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Children who are reactive, impulsive, or aggressive may mask their feelings of vulnerability with a “strike-first” posture in response to threat. Seeing through the lens of their negative worldview, they often misinterpret classroom encounters and then overreact with confrontation and aggression that frightens their peers.</a:t>
            </a:r>
          </a:p>
          <a:p>
            <a:pPr marL="0" marR="0" lvl="0" indent="0" algn="l" rtl="0">
              <a:spcBef>
                <a:spcPts val="0"/>
              </a:spcBef>
              <a:spcAft>
                <a:spcPts val="0"/>
              </a:spcAft>
              <a:buClr>
                <a:srgbClr val="000000"/>
              </a:buClr>
              <a:buSzPct val="25000"/>
              <a:buFont typeface="Calibri"/>
              <a:buNone/>
            </a:pPr>
            <a:endParaRPr lang="en-US" sz="1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Children who live in unstable living situations show a reduced capacity to learn and to engage with a new school. Many children enduring traumatic stress are deprived of such a stable environment. Instead, they may be “raised in households in which rules and routines are subject to the whim of the parent”; for them, the move into a more sequential ordering of the world may be considerably more difficult than it is for other children.</a:t>
            </a:r>
          </a:p>
          <a:p>
            <a:pPr marL="0" marR="0" lvl="0" indent="0" algn="l" rtl="0">
              <a:spcBef>
                <a:spcPts val="0"/>
              </a:spcBef>
              <a:buSzPct val="250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spcBef>
                <a:spcPts val="0"/>
              </a:spcBef>
              <a:buSzPct val="25000"/>
              <a:buNone/>
            </a:pPr>
            <a:endParaRPr sz="1800" b="0" i="0" u="none" strike="noStrike" cap="none" dirty="0">
              <a:solidFill>
                <a:srgbClr val="000000"/>
              </a:solidFill>
              <a:latin typeface="Calibri"/>
              <a:ea typeface="Calibri"/>
              <a:cs typeface="Calibri"/>
              <a:sym typeface="Calibri"/>
            </a:endParaRPr>
          </a:p>
        </p:txBody>
      </p:sp>
      <p:sp>
        <p:nvSpPr>
          <p:cNvPr id="80" name="Shape 80"/>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 name="Shape 91"/>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
        <p:nvSpPr>
          <p:cNvPr id="92" name="Shape 92"/>
          <p:cNvSpPr txBox="1"/>
          <p:nvPr/>
        </p:nvSpPr>
        <p:spPr>
          <a:xfrm>
            <a:off x="5180012" y="6502400"/>
            <a:ext cx="3962399" cy="34131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a:solidFill>
                  <a:srgbClr val="000000"/>
                </a:solidFill>
                <a:latin typeface="Arial"/>
                <a:ea typeface="Arial"/>
                <a:cs typeface="Arial"/>
                <a:sym typeface="Arial"/>
              </a:rPr>
              <a:t>5</a:t>
            </a:fld>
            <a:endParaRPr lang="en-US" sz="1400" b="0" i="0" u="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dirty="0"/>
              <a:t>So often we hear the question or experience internal dialogue of what’s wrong with you? Why are you acting like that? Why won’t you/Why can’t you just? </a:t>
            </a:r>
          </a:p>
          <a:p>
            <a:pPr marL="0" marR="0" lvl="0" indent="0" algn="l" rtl="0">
              <a:spcBef>
                <a:spcPts val="0"/>
              </a:spcBef>
              <a:buSzPct val="25000"/>
              <a:buNone/>
            </a:pPr>
            <a:endParaRPr dirty="0"/>
          </a:p>
          <a:p>
            <a:pPr marL="0" marR="0" lvl="0" indent="0" algn="l" rtl="0">
              <a:spcBef>
                <a:spcPts val="0"/>
              </a:spcBef>
              <a:buSzPct val="25000"/>
              <a:buNone/>
            </a:pPr>
            <a:r>
              <a:rPr lang="en-US" dirty="0"/>
              <a:t>A Responsive School or Responsive teacher who is trauma informed changes their perspective and understanding from “what’s wrong with you to what happened to you? </a:t>
            </a:r>
          </a:p>
          <a:p>
            <a:pPr marL="0" marR="0" lvl="0" indent="0" algn="l" rtl="0">
              <a:spcBef>
                <a:spcPts val="0"/>
              </a:spcBef>
              <a:buSzPct val="25000"/>
              <a:buNone/>
            </a:pPr>
            <a:r>
              <a:rPr lang="en-US" dirty="0"/>
              <a:t>We may not always know what has happened to our students but the idea is we realize “children do well if they can” ..so we equip ourselves with a compassionate approach and utilize an approach to support all students in our classrooms. </a:t>
            </a:r>
          </a:p>
        </p:txBody>
      </p:sp>
      <p:sp>
        <p:nvSpPr>
          <p:cNvPr id="100" name="Shape 100"/>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Creating and running a trauma-sensitive school or classroom is not about educators doing therapy.  Rather, it is about creating and supporting a culture that prioritizes safety, empowerment, trust, choice, and collaboration.  It this environment, everyone (school counselors, psychologists, and social workers, teachers, administrators, bus drivers, play ground supervisors, janitors, etc) learns about the prevalence and impact of trauma in the lives of children and families.  This awareness drives the transformation of the school environment, policy/practice, educational strategies, staff training, involvement of families, etc. to ensure that children impacted by trauma can learn and be successful.  </a:t>
            </a:r>
          </a:p>
          <a:p>
            <a:pPr marL="0" marR="0" lvl="0" indent="0" algn="l" rtl="0">
              <a:spcBef>
                <a:spcPts val="0"/>
              </a:spcBef>
              <a:buSzPct val="25000"/>
              <a:buNone/>
            </a:pPr>
            <a:endParaRPr sz="1800" b="0" i="0" u="none" strike="noStrike" cap="none">
              <a:solidFill>
                <a:srgbClr val="000000"/>
              </a:solidFill>
              <a:latin typeface="Calibri"/>
              <a:ea typeface="Calibri"/>
              <a:cs typeface="Calibri"/>
              <a:sym typeface="Calibri"/>
            </a:endParaRPr>
          </a:p>
        </p:txBody>
      </p:sp>
      <p:sp>
        <p:nvSpPr>
          <p:cNvPr id="108" name="Shape 108"/>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7</a:t>
            </a:fld>
            <a:endParaRPr lang="en-US" sz="1200" b="0" i="0" u="none">
              <a:solidFill>
                <a:srgbClr val="000000"/>
              </a:solidFill>
              <a:latin typeface="Calibri"/>
              <a:ea typeface="Calibri"/>
              <a:cs typeface="Calibri"/>
              <a:sym typeface="Calibri"/>
            </a:endParaRPr>
          </a:p>
        </p:txBody>
      </p:sp>
      <p:sp>
        <p:nvSpPr>
          <p:cNvPr id="109" name="Shape 109"/>
          <p:cNvSpPr txBox="1"/>
          <p:nvPr/>
        </p:nvSpPr>
        <p:spPr>
          <a:xfrm>
            <a:off x="3884612" y="0"/>
            <a:ext cx="2971799" cy="45878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a:solidFill>
                  <a:srgbClr val="000000"/>
                </a:solidFill>
                <a:latin typeface="Calibri"/>
                <a:ea typeface="Calibri"/>
                <a:cs typeface="Calibri"/>
                <a:sym typeface="Calibri"/>
              </a:rPr>
              <a:t>2/23/2012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buNone/>
            </a:pPr>
            <a:r>
              <a:rPr lang="en-US" dirty="0"/>
              <a:t>Being a responsive school means we recognize the strong link between academic success and social-emotional skills. Therefore, as a responsive school we teach social and emotional skills along with their academic lessons. We also teach and provide our students the opportunity to practice self regulation skills. The goal is to maximize student learning. Northwest Catholic is using specific classroom and school-wide practices, that have been shown to increase academic achievement, decrease problem behaviors, improve social and self regulation skills, and raise the quality of instruction.</a:t>
            </a:r>
          </a:p>
          <a:p>
            <a:pPr>
              <a:buNone/>
            </a:pPr>
            <a:endParaRPr lang="en-US" dirty="0"/>
          </a:p>
          <a:p>
            <a:pPr>
              <a:buNone/>
            </a:pPr>
            <a:r>
              <a:rPr lang="en-US" dirty="0"/>
              <a:t>If you were in part 1 of this workshop you had the opportunity to learn a ton about the Brain from Lea and she talked about how Trauma can impact the brain and learning. </a:t>
            </a:r>
          </a:p>
          <a:p>
            <a:pPr rtl="0"/>
            <a:r>
              <a:rPr lang="en-US" sz="1800" b="0" i="0" u="none" strike="noStrike" kern="1200" cap="none" dirty="0">
                <a:solidFill>
                  <a:schemeClr val="tx1"/>
                </a:solidFill>
                <a:effectLst/>
                <a:latin typeface="+mn-lt"/>
                <a:ea typeface="+mn-ea"/>
                <a:cs typeface="+mn-cs"/>
              </a:rPr>
              <a:t>Our responsive school practices also help us support and teach children who have experienced trauma. We don’t always know exactly what has happened to our students, but we do know that approximately 1 out of 4 children are exposed to a traumatic event by the age of four. Trauma means something different to different people, but may include:</a:t>
            </a:r>
            <a:endParaRPr lang="en-US" b="0" dirty="0">
              <a:effectLst/>
            </a:endParaRPr>
          </a:p>
          <a:p>
            <a:pPr rtl="0"/>
            <a:r>
              <a:rPr lang="en-US" sz="1800" b="0" i="0" u="none" strike="noStrike" kern="1200" cap="none" dirty="0">
                <a:solidFill>
                  <a:schemeClr val="tx1"/>
                </a:solidFill>
                <a:effectLst/>
                <a:latin typeface="+mn-lt"/>
                <a:ea typeface="+mn-ea"/>
                <a:cs typeface="+mn-cs"/>
              </a:rPr>
              <a:t>Abuse                                            Domestic Violence</a:t>
            </a:r>
            <a:endParaRPr lang="en-US" b="0" dirty="0">
              <a:effectLst/>
            </a:endParaRPr>
          </a:p>
          <a:p>
            <a:pPr rtl="0"/>
            <a:r>
              <a:rPr lang="en-US" sz="1800" b="0" i="0" u="none" strike="noStrike" kern="1200" cap="none" dirty="0">
                <a:solidFill>
                  <a:schemeClr val="tx1"/>
                </a:solidFill>
                <a:effectLst/>
                <a:latin typeface="+mn-lt"/>
                <a:ea typeface="+mn-ea"/>
                <a:cs typeface="+mn-cs"/>
              </a:rPr>
              <a:t>Natural disasters           Car accidents</a:t>
            </a:r>
            <a:endParaRPr lang="en-US" b="0" dirty="0">
              <a:effectLst/>
            </a:endParaRPr>
          </a:p>
          <a:p>
            <a:pPr rtl="0"/>
            <a:r>
              <a:rPr lang="en-US" sz="1800" b="0" i="0" u="none" strike="noStrike" kern="1200" cap="none" dirty="0">
                <a:solidFill>
                  <a:schemeClr val="tx1"/>
                </a:solidFill>
                <a:effectLst/>
                <a:latin typeface="+mn-lt"/>
                <a:ea typeface="+mn-ea"/>
                <a:cs typeface="+mn-cs"/>
              </a:rPr>
              <a:t>Painful procedures           Life-threatening medical conditions</a:t>
            </a:r>
            <a:endParaRPr lang="en-US" b="0" dirty="0">
              <a:effectLst/>
            </a:endParaRPr>
          </a:p>
          <a:p>
            <a:pPr rtl="0"/>
            <a:r>
              <a:rPr lang="en-US" sz="1800" b="0" i="0" u="none" strike="noStrike" kern="1200" cap="none" dirty="0">
                <a:solidFill>
                  <a:schemeClr val="tx1"/>
                </a:solidFill>
                <a:effectLst/>
                <a:latin typeface="+mn-lt"/>
                <a:ea typeface="+mn-ea"/>
                <a:cs typeface="+mn-cs"/>
              </a:rPr>
              <a:t>Homelessness Adoption</a:t>
            </a:r>
            <a:endParaRPr lang="en-US" b="0" dirty="0">
              <a:effectLst/>
            </a:endParaRPr>
          </a:p>
          <a:p>
            <a:pPr rtl="0"/>
            <a:r>
              <a:rPr lang="en-US" sz="1800" b="0" i="0" u="none" strike="noStrike" kern="1200" cap="none" dirty="0">
                <a:solidFill>
                  <a:schemeClr val="tx1"/>
                </a:solidFill>
                <a:effectLst/>
                <a:latin typeface="+mn-lt"/>
                <a:ea typeface="+mn-ea"/>
                <a:cs typeface="+mn-cs"/>
              </a:rPr>
              <a:t>Incarcerated parents Mentally ill parents or caregivers</a:t>
            </a:r>
            <a:endParaRPr lang="en-US" b="0" dirty="0">
              <a:effectLst/>
            </a:endParaRPr>
          </a:p>
          <a:p>
            <a:pPr rtl="0"/>
            <a:r>
              <a:rPr lang="en-US" sz="1800" b="0" i="0" u="none" strike="noStrike" kern="1200" cap="none" dirty="0">
                <a:solidFill>
                  <a:schemeClr val="tx1"/>
                </a:solidFill>
                <a:effectLst/>
                <a:latin typeface="+mn-lt"/>
                <a:ea typeface="+mn-ea"/>
                <a:cs typeface="+mn-cs"/>
              </a:rPr>
              <a:t>Deportation           Exposure to community violence</a:t>
            </a:r>
            <a:endParaRPr lang="en-US" b="0" dirty="0">
              <a:effectLst/>
            </a:endParaRPr>
          </a:p>
          <a:p>
            <a:pPr>
              <a:buNone/>
            </a:pPr>
            <a:r>
              <a:rPr lang="en-US" b="0" dirty="0">
                <a:effectLst/>
              </a:rPr>
              <a:t/>
            </a:r>
            <a:br>
              <a:rPr lang="en-US" b="0" dirty="0">
                <a:effectLst/>
              </a:rPr>
            </a:br>
            <a:endParaRPr lang="en-US" dirty="0"/>
          </a:p>
          <a:p>
            <a:endParaRPr lang="en-US" dirty="0"/>
          </a:p>
        </p:txBody>
      </p:sp>
    </p:spTree>
    <p:extLst>
      <p:ext uri="{BB962C8B-B14F-4D97-AF65-F5344CB8AC3E}">
        <p14:creationId xmlns:p14="http://schemas.microsoft.com/office/powerpoint/2010/main" val="328403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14400" y="3251200"/>
            <a:ext cx="7315200" cy="3081337"/>
          </a:xfrm>
          <a:prstGeom prst="rect">
            <a:avLst/>
          </a:prstGeom>
          <a:noFill/>
          <a:ln>
            <a:noFill/>
          </a:ln>
        </p:spPr>
        <p:txBody>
          <a:bodyPr lIns="91425" tIns="91425" rIns="91425" bIns="91425" anchor="t" anchorCtr="0">
            <a:noAutofit/>
          </a:bodyPr>
          <a:lstStyle/>
          <a:p>
            <a:pPr marL="0" marR="0" lvl="0" indent="0" algn="l" rtl="0">
              <a:spcBef>
                <a:spcPts val="0"/>
              </a:spcBef>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 It is not about assessing for trauma. We don’t assess for Trauma in a school setting We don’t need to know whether or not they have experienced Trauma because these strategies and approaches benefit all children. We will spend our time today focusing on universal strategies that can be implemented school-wide, we will even practice a few together and I will also touch on a few Tier 2 and 3 strategies.</a:t>
            </a:r>
          </a:p>
        </p:txBody>
      </p:sp>
      <p:sp>
        <p:nvSpPr>
          <p:cNvPr id="114" name="Shape 114"/>
          <p:cNvSpPr>
            <a:spLocks noGrp="1" noRot="1" noChangeAspect="1"/>
          </p:cNvSpPr>
          <p:nvPr>
            <p:ph type="sldImg" idx="2"/>
          </p:nvPr>
        </p:nvSpPr>
        <p:spPr>
          <a:xfrm>
            <a:off x="2290763" y="512763"/>
            <a:ext cx="4562475" cy="2566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21467" y="144828"/>
            <a:ext cx="5786399" cy="602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47" name="Shape 47"/>
          <p:cNvSpPr txBox="1">
            <a:spLocks noGrp="1"/>
          </p:cNvSpPr>
          <p:nvPr>
            <p:ph type="body" idx="1"/>
          </p:nvPr>
        </p:nvSpPr>
        <p:spPr>
          <a:xfrm rot="5400000">
            <a:off x="2021305" y="-855944"/>
            <a:ext cx="2386799" cy="5786399"/>
          </a:xfrm>
          <a:prstGeom prst="rect">
            <a:avLst/>
          </a:prstGeom>
          <a:noFill/>
          <a:ln>
            <a:noFill/>
          </a:ln>
        </p:spPr>
        <p:txBody>
          <a:bodyPr lIns="91425" tIns="91425" rIns="91425" bIns="91425" anchor="t" anchorCtr="0"/>
          <a:lstStyle>
            <a:lvl1pPr marL="355600" marR="0" lvl="0" indent="44450" algn="l" rtl="0">
              <a:lnSpc>
                <a:spcPct val="100000"/>
              </a:lnSpc>
              <a:spcBef>
                <a:spcPts val="4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84200" marR="0" lvl="1" indent="508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38200" marR="0" lvl="2"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17600" marR="0" lvl="3"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409700" marR="0" lvl="4"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701800" marR="0" lvl="5"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6pPr>
            <a:lvl7pPr marL="1993900" marR="0" lvl="6"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7pPr>
            <a:lvl8pPr marL="2286000" marR="0" lvl="7"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8pPr>
            <a:lvl9pPr marL="2590800" marR="0" lvl="8"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3841705" y="964427"/>
            <a:ext cx="3085799" cy="14465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50" name="Shape 50"/>
          <p:cNvSpPr txBox="1">
            <a:spLocks noGrp="1"/>
          </p:cNvSpPr>
          <p:nvPr>
            <p:ph type="body" idx="1"/>
          </p:nvPr>
        </p:nvSpPr>
        <p:spPr>
          <a:xfrm rot="5400000">
            <a:off x="894887" y="-428622"/>
            <a:ext cx="3085799" cy="4232699"/>
          </a:xfrm>
          <a:prstGeom prst="rect">
            <a:avLst/>
          </a:prstGeom>
          <a:noFill/>
          <a:ln>
            <a:noFill/>
          </a:ln>
        </p:spPr>
        <p:txBody>
          <a:bodyPr lIns="91425" tIns="91425" rIns="91425" bIns="91425" anchor="t" anchorCtr="0"/>
          <a:lstStyle>
            <a:lvl1pPr marL="355600" marR="0" lvl="0" indent="44450" algn="l" rtl="0">
              <a:lnSpc>
                <a:spcPct val="100000"/>
              </a:lnSpc>
              <a:spcBef>
                <a:spcPts val="4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84200" marR="0" lvl="1" indent="508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38200" marR="0" lvl="2"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17600" marR="0" lvl="3"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409700" marR="0" lvl="4"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701800" marR="0" lvl="5"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6pPr>
            <a:lvl7pPr marL="1993900" marR="0" lvl="6"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7pPr>
            <a:lvl8pPr marL="2286000" marR="0" lvl="7"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8pPr>
            <a:lvl9pPr marL="2590800" marR="0" lvl="8"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482202" y="1123466"/>
            <a:ext cx="5465099" cy="7751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18" name="Shape 18"/>
          <p:cNvSpPr txBox="1">
            <a:spLocks noGrp="1"/>
          </p:cNvSpPr>
          <p:nvPr>
            <p:ph type="subTitle" idx="1"/>
          </p:nvPr>
        </p:nvSpPr>
        <p:spPr>
          <a:xfrm>
            <a:off x="964405" y="2049363"/>
            <a:ext cx="4500600" cy="924299"/>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rgbClr val="888888"/>
              </a:buClr>
              <a:buFont typeface="Arial"/>
              <a:buNone/>
              <a:defRPr sz="2100" b="0" i="0" u="none" strike="noStrike" cap="none">
                <a:solidFill>
                  <a:srgbClr val="888888"/>
                </a:solidFill>
                <a:latin typeface="Calibri"/>
                <a:ea typeface="Calibri"/>
                <a:cs typeface="Calibri"/>
                <a:sym typeface="Calibri"/>
              </a:defRPr>
            </a:lvl1pPr>
            <a:lvl2pPr marL="292100" marR="0" lvl="1" indent="0" algn="ctr" rtl="0">
              <a:lnSpc>
                <a:spcPct val="100000"/>
              </a:lnSpc>
              <a:spcBef>
                <a:spcPts val="4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584200" marR="0" lvl="2"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3pPr>
            <a:lvl4pPr marL="889000" marR="0" lvl="3" indent="0" algn="ctr"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4pPr>
            <a:lvl5pPr marL="1181100" marR="0" lvl="4" indent="0" algn="ctr"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5pPr>
            <a:lvl6pPr marL="1473200" marR="0" lvl="5" indent="0" algn="ctr"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6pPr>
            <a:lvl7pPr marL="1765300" marR="0" lvl="6" indent="0" algn="ctr"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7pPr>
            <a:lvl8pPr marL="2057400" marR="0" lvl="7" indent="0" algn="ctr"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8pPr>
            <a:lvl9pPr marL="2362200" marR="0" lvl="8" indent="0" algn="ctr"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21467" y="144828"/>
            <a:ext cx="5786399" cy="602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21" name="Shape 21"/>
          <p:cNvSpPr txBox="1">
            <a:spLocks noGrp="1"/>
          </p:cNvSpPr>
          <p:nvPr>
            <p:ph type="body" idx="1"/>
          </p:nvPr>
        </p:nvSpPr>
        <p:spPr>
          <a:xfrm>
            <a:off x="321467" y="843854"/>
            <a:ext cx="5786399" cy="2386799"/>
          </a:xfrm>
          <a:prstGeom prst="rect">
            <a:avLst/>
          </a:prstGeom>
          <a:noFill/>
          <a:ln>
            <a:noFill/>
          </a:ln>
        </p:spPr>
        <p:txBody>
          <a:bodyPr lIns="91425" tIns="91425" rIns="91425" bIns="91425" anchor="t" anchorCtr="0"/>
          <a:lstStyle>
            <a:lvl1pPr marL="355600" marR="0" lvl="0" indent="44450" algn="l" rtl="0">
              <a:lnSpc>
                <a:spcPct val="100000"/>
              </a:lnSpc>
              <a:spcBef>
                <a:spcPts val="4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84200" marR="0" lvl="1" indent="508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38200" marR="0" lvl="2"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17600" marR="0" lvl="3"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409700" marR="0" lvl="4"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701800" marR="0" lvl="5"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6pPr>
            <a:lvl7pPr marL="1993900" marR="0" lvl="6"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7pPr>
            <a:lvl8pPr marL="2286000" marR="0" lvl="7"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8pPr>
            <a:lvl9pPr marL="2590800" marR="0" lvl="8"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60201" y="2531566"/>
            <a:ext cx="3857699" cy="298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300" b="1"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24" name="Shape 24"/>
          <p:cNvSpPr>
            <a:spLocks noGrp="1"/>
          </p:cNvSpPr>
          <p:nvPr>
            <p:ph type="pic" idx="2"/>
          </p:nvPr>
        </p:nvSpPr>
        <p:spPr>
          <a:xfrm>
            <a:off x="1260201" y="323142"/>
            <a:ext cx="3857699" cy="21698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dk1"/>
              </a:buClr>
              <a:buFont typeface="Arial"/>
              <a:buNone/>
              <a:defRPr sz="2100" b="0" i="0" u="none" strike="noStrike" cap="none">
                <a:solidFill>
                  <a:schemeClr val="dk1"/>
                </a:solidFill>
                <a:latin typeface="Calibri"/>
                <a:ea typeface="Calibri"/>
                <a:cs typeface="Calibri"/>
                <a:sym typeface="Calibri"/>
              </a:defRPr>
            </a:lvl1pPr>
            <a:lvl2pPr marL="292100" marR="0" lvl="1" indent="0" algn="l" rtl="0">
              <a:lnSpc>
                <a:spcPct val="100000"/>
              </a:lnSpc>
              <a:spcBef>
                <a:spcPts val="4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2pPr>
            <a:lvl3pPr marL="584200" marR="0" lvl="2" indent="0" algn="l" rtl="0">
              <a:lnSpc>
                <a:spcPct val="100000"/>
              </a:lnSpc>
              <a:spcBef>
                <a:spcPts val="300"/>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3pPr>
            <a:lvl4pPr marL="889000" marR="0" lvl="3" indent="0" algn="l" rtl="0">
              <a:lnSpc>
                <a:spcPct val="100000"/>
              </a:lnSpc>
              <a:spcBef>
                <a:spcPts val="30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4pPr>
            <a:lvl5pPr marL="1181100" marR="0" lvl="4" indent="0" algn="l" rtl="0">
              <a:lnSpc>
                <a:spcPct val="100000"/>
              </a:lnSpc>
              <a:spcBef>
                <a:spcPts val="30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5pPr>
            <a:lvl6pPr marL="1473200" marR="0" lvl="5" indent="0" algn="l" rtl="0">
              <a:lnSpc>
                <a:spcPct val="100000"/>
              </a:lnSpc>
              <a:spcBef>
                <a:spcPts val="30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6pPr>
            <a:lvl7pPr marL="1765300" marR="0" lvl="6" indent="0" algn="l" rtl="0">
              <a:lnSpc>
                <a:spcPct val="100000"/>
              </a:lnSpc>
              <a:spcBef>
                <a:spcPts val="30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7pPr>
            <a:lvl8pPr marL="2057400" marR="0" lvl="7" indent="0" algn="l" rtl="0">
              <a:lnSpc>
                <a:spcPct val="100000"/>
              </a:lnSpc>
              <a:spcBef>
                <a:spcPts val="30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8pPr>
            <a:lvl9pPr marL="2362200" marR="0" lvl="8" indent="0" algn="l" rtl="0">
              <a:lnSpc>
                <a:spcPct val="100000"/>
              </a:lnSpc>
              <a:spcBef>
                <a:spcPts val="30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260201" y="2830431"/>
            <a:ext cx="3857699" cy="424499"/>
          </a:xfrm>
          <a:prstGeom prst="rect">
            <a:avLst/>
          </a:prstGeom>
          <a:noFill/>
          <a:ln>
            <a:noFill/>
          </a:ln>
        </p:spPr>
        <p:txBody>
          <a:bodyPr lIns="91425" tIns="91425" rIns="91425" bIns="91425" anchor="t" anchorCtr="0"/>
          <a:lstStyle>
            <a:lvl1pPr marL="0" marR="0" lvl="0" indent="0" algn="l" rtl="0">
              <a:lnSpc>
                <a:spcPct val="100000"/>
              </a:lnSpc>
              <a:spcBef>
                <a:spcPts val="20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1pPr>
            <a:lvl2pPr marL="292100" marR="0" lvl="1" indent="0" algn="l" rtl="0">
              <a:lnSpc>
                <a:spcPct val="100000"/>
              </a:lnSpc>
              <a:spcBef>
                <a:spcPts val="200"/>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2pPr>
            <a:lvl3pPr marL="584200" marR="0" lvl="2"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3pPr>
            <a:lvl4pPr marL="889000" marR="0" lvl="3"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4pPr>
            <a:lvl5pPr marL="1181100" marR="0" lvl="4"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5pPr>
            <a:lvl6pPr marL="1473200" marR="0" lvl="5"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6pPr>
            <a:lvl7pPr marL="1765300" marR="0" lvl="6"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7pPr>
            <a:lvl8pPr marL="2057400" marR="0" lvl="7"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8pPr>
            <a:lvl9pPr marL="2362200" marR="0" lvl="8"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21467" y="144828"/>
            <a:ext cx="5786399" cy="602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28" name="Shape 28"/>
          <p:cNvSpPr txBox="1">
            <a:spLocks noGrp="1"/>
          </p:cNvSpPr>
          <p:nvPr>
            <p:ph type="body" idx="1"/>
          </p:nvPr>
        </p:nvSpPr>
        <p:spPr>
          <a:xfrm>
            <a:off x="321467" y="843854"/>
            <a:ext cx="2839500" cy="2386799"/>
          </a:xfrm>
          <a:prstGeom prst="rect">
            <a:avLst/>
          </a:prstGeom>
          <a:noFill/>
          <a:ln>
            <a:noFill/>
          </a:ln>
        </p:spPr>
        <p:txBody>
          <a:bodyPr lIns="91425" tIns="91425" rIns="91425" bIns="91425" anchor="t" anchorCtr="0"/>
          <a:lstStyle>
            <a:lvl1pPr marL="330200" marR="0" lvl="0"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571500" marR="0" lvl="1"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2pPr>
            <a:lvl3pPr marL="812800" marR="0" lvl="2"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3pPr>
            <a:lvl4pPr marL="1104900" marR="0" lvl="3"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4pPr>
            <a:lvl5pPr marL="1397000" marR="0" lvl="4"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1689100" marR="0" lvl="5" indent="1270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1993900" marR="0" lvl="6"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286000" marR="0" lvl="7"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578100" marR="0" lvl="8"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3268265" y="843854"/>
            <a:ext cx="2839500" cy="2386799"/>
          </a:xfrm>
          <a:prstGeom prst="rect">
            <a:avLst/>
          </a:prstGeom>
          <a:noFill/>
          <a:ln>
            <a:noFill/>
          </a:ln>
        </p:spPr>
        <p:txBody>
          <a:bodyPr lIns="91425" tIns="91425" rIns="91425" bIns="91425" anchor="t" anchorCtr="0"/>
          <a:lstStyle>
            <a:lvl1pPr marL="330200" marR="0" lvl="0"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571500" marR="0" lvl="1"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2pPr>
            <a:lvl3pPr marL="812800" marR="0" lvl="2"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3pPr>
            <a:lvl4pPr marL="1104900" marR="0" lvl="3"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4pPr>
            <a:lvl5pPr marL="1397000" marR="0" lvl="4"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1689100" marR="0" lvl="5" indent="1270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1993900" marR="0" lvl="6"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286000" marR="0" lvl="7"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578100" marR="0" lvl="8"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07875" y="2323950"/>
            <a:ext cx="5465099" cy="718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2600" b="1"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32" name="Shape 32"/>
          <p:cNvSpPr txBox="1">
            <a:spLocks noGrp="1"/>
          </p:cNvSpPr>
          <p:nvPr>
            <p:ph type="body" idx="1"/>
          </p:nvPr>
        </p:nvSpPr>
        <p:spPr>
          <a:xfrm>
            <a:off x="507875" y="1532836"/>
            <a:ext cx="5465099" cy="791100"/>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1pPr>
            <a:lvl2pPr marL="292100" marR="0" lvl="1" indent="0" algn="l" rtl="0">
              <a:lnSpc>
                <a:spcPct val="100000"/>
              </a:lnSpc>
              <a:spcBef>
                <a:spcPts val="200"/>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2pPr>
            <a:lvl3pPr marL="584200" marR="0" lvl="2" indent="0" algn="l" rtl="0">
              <a:lnSpc>
                <a:spcPct val="100000"/>
              </a:lnSpc>
              <a:spcBef>
                <a:spcPts val="200"/>
              </a:spcBef>
              <a:spcAft>
                <a:spcPts val="0"/>
              </a:spcAft>
              <a:buClr>
                <a:srgbClr val="888888"/>
              </a:buClr>
              <a:buFont typeface="Arial"/>
              <a:buNone/>
              <a:defRPr sz="1000" b="0" i="0" u="none" strike="noStrike" cap="none">
                <a:solidFill>
                  <a:srgbClr val="888888"/>
                </a:solidFill>
                <a:latin typeface="Calibri"/>
                <a:ea typeface="Calibri"/>
                <a:cs typeface="Calibri"/>
                <a:sym typeface="Calibri"/>
              </a:defRPr>
            </a:lvl3pPr>
            <a:lvl4pPr marL="889000" marR="0" lvl="3" indent="0" algn="l" rtl="0">
              <a:lnSpc>
                <a:spcPct val="100000"/>
              </a:lnSpc>
              <a:spcBef>
                <a:spcPts val="200"/>
              </a:spcBef>
              <a:spcAft>
                <a:spcPts val="0"/>
              </a:spcAft>
              <a:buClr>
                <a:srgbClr val="888888"/>
              </a:buClr>
              <a:buFont typeface="Arial"/>
              <a:buNone/>
              <a:defRPr sz="900" b="0" i="0" u="none" strike="noStrike" cap="none">
                <a:solidFill>
                  <a:srgbClr val="888888"/>
                </a:solidFill>
                <a:latin typeface="Calibri"/>
                <a:ea typeface="Calibri"/>
                <a:cs typeface="Calibri"/>
                <a:sym typeface="Calibri"/>
              </a:defRPr>
            </a:lvl4pPr>
            <a:lvl5pPr marL="1181100" marR="0" lvl="4" indent="0" algn="l" rtl="0">
              <a:lnSpc>
                <a:spcPct val="100000"/>
              </a:lnSpc>
              <a:spcBef>
                <a:spcPts val="200"/>
              </a:spcBef>
              <a:spcAft>
                <a:spcPts val="0"/>
              </a:spcAft>
              <a:buClr>
                <a:srgbClr val="888888"/>
              </a:buClr>
              <a:buFont typeface="Arial"/>
              <a:buNone/>
              <a:defRPr sz="900" b="0" i="0" u="none" strike="noStrike" cap="none">
                <a:solidFill>
                  <a:srgbClr val="888888"/>
                </a:solidFill>
                <a:latin typeface="Calibri"/>
                <a:ea typeface="Calibri"/>
                <a:cs typeface="Calibri"/>
                <a:sym typeface="Calibri"/>
              </a:defRPr>
            </a:lvl5pPr>
            <a:lvl6pPr marL="1473200" marR="0" lvl="5" indent="0" algn="l" rtl="0">
              <a:lnSpc>
                <a:spcPct val="100000"/>
              </a:lnSpc>
              <a:spcBef>
                <a:spcPts val="200"/>
              </a:spcBef>
              <a:spcAft>
                <a:spcPts val="0"/>
              </a:spcAft>
              <a:buClr>
                <a:srgbClr val="888888"/>
              </a:buClr>
              <a:buFont typeface="Arial"/>
              <a:buNone/>
              <a:defRPr sz="900" b="0" i="0" u="none" strike="noStrike" cap="none">
                <a:solidFill>
                  <a:srgbClr val="888888"/>
                </a:solidFill>
                <a:latin typeface="Calibri"/>
                <a:ea typeface="Calibri"/>
                <a:cs typeface="Calibri"/>
                <a:sym typeface="Calibri"/>
              </a:defRPr>
            </a:lvl6pPr>
            <a:lvl7pPr marL="1765300" marR="0" lvl="6" indent="0" algn="l" rtl="0">
              <a:lnSpc>
                <a:spcPct val="100000"/>
              </a:lnSpc>
              <a:spcBef>
                <a:spcPts val="200"/>
              </a:spcBef>
              <a:spcAft>
                <a:spcPts val="0"/>
              </a:spcAft>
              <a:buClr>
                <a:srgbClr val="888888"/>
              </a:buClr>
              <a:buFont typeface="Arial"/>
              <a:buNone/>
              <a:defRPr sz="900" b="0" i="0" u="none" strike="noStrike" cap="none">
                <a:solidFill>
                  <a:srgbClr val="888888"/>
                </a:solidFill>
                <a:latin typeface="Calibri"/>
                <a:ea typeface="Calibri"/>
                <a:cs typeface="Calibri"/>
                <a:sym typeface="Calibri"/>
              </a:defRPr>
            </a:lvl7pPr>
            <a:lvl8pPr marL="2057400" marR="0" lvl="7" indent="0" algn="l" rtl="0">
              <a:lnSpc>
                <a:spcPct val="100000"/>
              </a:lnSpc>
              <a:spcBef>
                <a:spcPts val="200"/>
              </a:spcBef>
              <a:spcAft>
                <a:spcPts val="0"/>
              </a:spcAft>
              <a:buClr>
                <a:srgbClr val="888888"/>
              </a:buClr>
              <a:buFont typeface="Arial"/>
              <a:buNone/>
              <a:defRPr sz="900" b="0" i="0" u="none" strike="noStrike" cap="none">
                <a:solidFill>
                  <a:srgbClr val="888888"/>
                </a:solidFill>
                <a:latin typeface="Calibri"/>
                <a:ea typeface="Calibri"/>
                <a:cs typeface="Calibri"/>
                <a:sym typeface="Calibri"/>
              </a:defRPr>
            </a:lvl8pPr>
            <a:lvl9pPr marL="2362200" marR="0" lvl="8" indent="0" algn="l" rtl="0">
              <a:lnSpc>
                <a:spcPct val="100000"/>
              </a:lnSpc>
              <a:spcBef>
                <a:spcPts val="200"/>
              </a:spcBef>
              <a:spcAft>
                <a:spcPts val="0"/>
              </a:spcAft>
              <a:buClr>
                <a:srgbClr val="888888"/>
              </a:buClr>
              <a:buFont typeface="Arial"/>
              <a:buNone/>
              <a:defRPr sz="9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21467" y="144828"/>
            <a:ext cx="5786399" cy="602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35" name="Shape 35"/>
          <p:cNvSpPr txBox="1">
            <a:spLocks noGrp="1"/>
          </p:cNvSpPr>
          <p:nvPr>
            <p:ph type="body" idx="1"/>
          </p:nvPr>
        </p:nvSpPr>
        <p:spPr>
          <a:xfrm>
            <a:off x="321467" y="809531"/>
            <a:ext cx="2840700" cy="337499"/>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1pPr>
            <a:lvl2pPr marL="292100" marR="0" lvl="1" indent="0" algn="l" rtl="0">
              <a:lnSpc>
                <a:spcPct val="100000"/>
              </a:lnSpc>
              <a:spcBef>
                <a:spcPts val="300"/>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2pPr>
            <a:lvl3pPr marL="584200" marR="0" lvl="2" indent="0" algn="l" rtl="0">
              <a:lnSpc>
                <a:spcPct val="100000"/>
              </a:lnSpc>
              <a:spcBef>
                <a:spcPts val="20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3pPr>
            <a:lvl4pPr marL="889000" marR="0" lvl="3"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4pPr>
            <a:lvl5pPr marL="1181100" marR="0" lvl="4"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5pPr>
            <a:lvl6pPr marL="1473200" marR="0" lvl="5"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6pPr>
            <a:lvl7pPr marL="1765300" marR="0" lvl="6"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7pPr>
            <a:lvl8pPr marL="2057400" marR="0" lvl="7"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8pPr>
            <a:lvl9pPr marL="2362200" marR="0" lvl="8"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21467" y="1146905"/>
            <a:ext cx="2840700" cy="2083799"/>
          </a:xfrm>
          <a:prstGeom prst="rect">
            <a:avLst/>
          </a:prstGeom>
          <a:noFill/>
          <a:ln>
            <a:noFill/>
          </a:ln>
        </p:spPr>
        <p:txBody>
          <a:bodyPr lIns="91425" tIns="91425" rIns="91425" bIns="91425" anchor="t" anchorCtr="0"/>
          <a:lstStyle>
            <a:lvl1pPr marL="292100" marR="0" lvl="0"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1pPr>
            <a:lvl2pPr marL="546100" marR="0" lvl="1"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79500" marR="0" lvl="3"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4pPr>
            <a:lvl5pPr marL="1371600" marR="0" lvl="4"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5pPr>
            <a:lvl6pPr marL="1663700" marR="0" lvl="5" indent="254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6pPr>
            <a:lvl7pPr marL="1968500" marR="0" lvl="6"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7pPr>
            <a:lvl8pPr marL="2260600" marR="0" lvl="7"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8pPr>
            <a:lvl9pPr marL="2552700" marR="0" lvl="8"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3266033" y="809531"/>
            <a:ext cx="2841898" cy="337499"/>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1pPr>
            <a:lvl2pPr marL="292100" marR="0" lvl="1" indent="0" algn="l" rtl="0">
              <a:lnSpc>
                <a:spcPct val="100000"/>
              </a:lnSpc>
              <a:spcBef>
                <a:spcPts val="300"/>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2pPr>
            <a:lvl3pPr marL="584200" marR="0" lvl="2" indent="0" algn="l" rtl="0">
              <a:lnSpc>
                <a:spcPct val="100000"/>
              </a:lnSpc>
              <a:spcBef>
                <a:spcPts val="20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3pPr>
            <a:lvl4pPr marL="889000" marR="0" lvl="3"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4pPr>
            <a:lvl5pPr marL="1181100" marR="0" lvl="4"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5pPr>
            <a:lvl6pPr marL="1473200" marR="0" lvl="5"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6pPr>
            <a:lvl7pPr marL="1765300" marR="0" lvl="6"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7pPr>
            <a:lvl8pPr marL="2057400" marR="0" lvl="7"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8pPr>
            <a:lvl9pPr marL="2362200" marR="0" lvl="8" indent="0" algn="l" rtl="0">
              <a:lnSpc>
                <a:spcPct val="100000"/>
              </a:lnSpc>
              <a:spcBef>
                <a:spcPts val="200"/>
              </a:spcBef>
              <a:spcAft>
                <a:spcPts val="0"/>
              </a:spcAft>
              <a:buClr>
                <a:schemeClr val="dk1"/>
              </a:buClr>
              <a:buFont typeface="Arial"/>
              <a:buNone/>
              <a:defRPr sz="1000" b="1"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4"/>
          </p:nvPr>
        </p:nvSpPr>
        <p:spPr>
          <a:xfrm>
            <a:off x="3266033" y="1146905"/>
            <a:ext cx="2841898" cy="2083799"/>
          </a:xfrm>
          <a:prstGeom prst="rect">
            <a:avLst/>
          </a:prstGeom>
          <a:noFill/>
          <a:ln>
            <a:noFill/>
          </a:ln>
        </p:spPr>
        <p:txBody>
          <a:bodyPr lIns="91425" tIns="91425" rIns="91425" bIns="91425" anchor="t" anchorCtr="0"/>
          <a:lstStyle>
            <a:lvl1pPr marL="292100" marR="0" lvl="0"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1pPr>
            <a:lvl2pPr marL="546100" marR="0" lvl="1"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20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79500" marR="0" lvl="3"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4pPr>
            <a:lvl5pPr marL="1371600" marR="0" lvl="4"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5pPr>
            <a:lvl6pPr marL="1663700" marR="0" lvl="5" indent="254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6pPr>
            <a:lvl7pPr marL="1968500" marR="0" lvl="6"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7pPr>
            <a:lvl8pPr marL="2260600" marR="0" lvl="7"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8pPr>
            <a:lvl9pPr marL="2552700" marR="0" lvl="8" indent="127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21467" y="144828"/>
            <a:ext cx="5786399" cy="602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21467" y="143991"/>
            <a:ext cx="2115299" cy="612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300" b="1" i="0" u="none" strike="noStrike" cap="none">
                <a:solidFill>
                  <a:schemeClr val="dk1"/>
                </a:solidFill>
                <a:latin typeface="Calibri"/>
                <a:ea typeface="Calibri"/>
                <a:cs typeface="Calibri"/>
                <a:sym typeface="Calibri"/>
              </a:defRPr>
            </a:lvl1pPr>
            <a:lvl2pPr lvl="1" indent="0">
              <a:spcBef>
                <a:spcPts val="0"/>
              </a:spcBef>
              <a:buFont typeface="Arial"/>
              <a:buNone/>
              <a:defRPr sz="1200"/>
            </a:lvl2pPr>
            <a:lvl3pPr lvl="2" indent="0">
              <a:spcBef>
                <a:spcPts val="0"/>
              </a:spcBef>
              <a:buFont typeface="Arial"/>
              <a:buNone/>
              <a:defRPr sz="1200"/>
            </a:lvl3pPr>
            <a:lvl4pPr lvl="3" indent="0">
              <a:spcBef>
                <a:spcPts val="0"/>
              </a:spcBef>
              <a:buFont typeface="Arial"/>
              <a:buNone/>
              <a:defRPr sz="1200"/>
            </a:lvl4pPr>
            <a:lvl5pPr lvl="4" indent="0">
              <a:spcBef>
                <a:spcPts val="0"/>
              </a:spcBef>
              <a:buFont typeface="Arial"/>
              <a:buNone/>
              <a:defRPr sz="1200"/>
            </a:lvl5pPr>
            <a:lvl6pPr lvl="5" indent="0">
              <a:spcBef>
                <a:spcPts val="0"/>
              </a:spcBef>
              <a:buFont typeface="Arial"/>
              <a:buNone/>
              <a:defRPr sz="1200"/>
            </a:lvl6pPr>
            <a:lvl7pPr lvl="6" indent="0">
              <a:spcBef>
                <a:spcPts val="0"/>
              </a:spcBef>
              <a:buFont typeface="Arial"/>
              <a:buNone/>
              <a:defRPr sz="1200"/>
            </a:lvl7pPr>
            <a:lvl8pPr lvl="7" indent="0">
              <a:spcBef>
                <a:spcPts val="0"/>
              </a:spcBef>
              <a:buFont typeface="Arial"/>
              <a:buNone/>
              <a:defRPr sz="1200"/>
            </a:lvl8pPr>
            <a:lvl9pPr lvl="8" indent="0">
              <a:spcBef>
                <a:spcPts val="0"/>
              </a:spcBef>
              <a:buFont typeface="Arial"/>
              <a:buNone/>
              <a:defRPr sz="1200"/>
            </a:lvl9pPr>
          </a:lstStyle>
          <a:p>
            <a:endParaRPr/>
          </a:p>
        </p:txBody>
      </p:sp>
      <p:sp>
        <p:nvSpPr>
          <p:cNvPr id="43" name="Shape 43"/>
          <p:cNvSpPr txBox="1">
            <a:spLocks noGrp="1"/>
          </p:cNvSpPr>
          <p:nvPr>
            <p:ph type="body" idx="1"/>
          </p:nvPr>
        </p:nvSpPr>
        <p:spPr>
          <a:xfrm>
            <a:off x="2513707" y="143991"/>
            <a:ext cx="3594299" cy="3086699"/>
          </a:xfrm>
          <a:prstGeom prst="rect">
            <a:avLst/>
          </a:prstGeom>
          <a:noFill/>
          <a:ln>
            <a:noFill/>
          </a:ln>
        </p:spPr>
        <p:txBody>
          <a:bodyPr lIns="91425" tIns="91425" rIns="91425" bIns="91425" anchor="t" anchorCtr="0"/>
          <a:lstStyle>
            <a:lvl1pPr marL="355600" marR="0" lvl="0" indent="44450" algn="l" rtl="0">
              <a:lnSpc>
                <a:spcPct val="100000"/>
              </a:lnSpc>
              <a:spcBef>
                <a:spcPts val="4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84200" marR="0" lvl="1" indent="508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38200" marR="0" lvl="2" indent="444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17600" marR="0" lvl="3"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409700" marR="0" lvl="4"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701800" marR="0" lvl="5"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6pPr>
            <a:lvl7pPr marL="1993900" marR="0" lvl="6"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7pPr>
            <a:lvl8pPr marL="2286000" marR="0" lvl="7"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8pPr>
            <a:lvl9pPr marL="2590800" marR="0" lvl="8" indent="19050" algn="l" rtl="0">
              <a:lnSpc>
                <a:spcPct val="100000"/>
              </a:lnSpc>
              <a:spcBef>
                <a:spcPts val="300"/>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321467" y="756791"/>
            <a:ext cx="2115299" cy="2473799"/>
          </a:xfrm>
          <a:prstGeom prst="rect">
            <a:avLst/>
          </a:prstGeom>
          <a:noFill/>
          <a:ln>
            <a:noFill/>
          </a:ln>
        </p:spPr>
        <p:txBody>
          <a:bodyPr lIns="91425" tIns="91425" rIns="91425" bIns="91425" anchor="t" anchorCtr="0"/>
          <a:lstStyle>
            <a:lvl1pPr marL="0" marR="0" lvl="0" indent="0" algn="l" rtl="0">
              <a:lnSpc>
                <a:spcPct val="100000"/>
              </a:lnSpc>
              <a:spcBef>
                <a:spcPts val="20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1pPr>
            <a:lvl2pPr marL="292100" marR="0" lvl="1" indent="0" algn="l" rtl="0">
              <a:lnSpc>
                <a:spcPct val="100000"/>
              </a:lnSpc>
              <a:spcBef>
                <a:spcPts val="200"/>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2pPr>
            <a:lvl3pPr marL="584200" marR="0" lvl="2"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3pPr>
            <a:lvl4pPr marL="889000" marR="0" lvl="3"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4pPr>
            <a:lvl5pPr marL="1181100" marR="0" lvl="4"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5pPr>
            <a:lvl6pPr marL="1473200" marR="0" lvl="5"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6pPr>
            <a:lvl7pPr marL="1765300" marR="0" lvl="6"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7pPr>
            <a:lvl8pPr marL="2057400" marR="0" lvl="7"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8pPr>
            <a:lvl9pPr marL="2362200" marR="0" lvl="8" indent="0" algn="l" rtl="0">
              <a:lnSpc>
                <a:spcPct val="100000"/>
              </a:lnSpc>
              <a:spcBef>
                <a:spcPts val="100"/>
              </a:spcBef>
              <a:spcAft>
                <a:spcPts val="0"/>
              </a:spcAft>
              <a:buClr>
                <a:schemeClr val="dk1"/>
              </a:buClr>
              <a:buFont typeface="Arial"/>
              <a:buNone/>
              <a:defRPr sz="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20675" y="144461"/>
            <a:ext cx="5786437" cy="603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20675" y="844550"/>
            <a:ext cx="5786437" cy="23860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Shape 12"/>
          <p:cNvSpPr txBox="1"/>
          <p:nvPr/>
        </p:nvSpPr>
        <p:spPr>
          <a:xfrm>
            <a:off x="320675" y="3351212"/>
            <a:ext cx="1501775" cy="193675"/>
          </a:xfrm>
          <a:prstGeom prst="rect">
            <a:avLst/>
          </a:prstGeom>
          <a:noFill/>
          <a:ln>
            <a:noFill/>
          </a:ln>
        </p:spPr>
        <p:txBody>
          <a:bodyPr lIns="58925" tIns="58925" rIns="58925" bIns="589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3" name="Shape 13"/>
          <p:cNvSpPr txBox="1"/>
          <p:nvPr/>
        </p:nvSpPr>
        <p:spPr>
          <a:xfrm>
            <a:off x="2197100" y="3351212"/>
            <a:ext cx="2035175" cy="193675"/>
          </a:xfrm>
          <a:prstGeom prst="rect">
            <a:avLst/>
          </a:prstGeom>
          <a:noFill/>
          <a:ln>
            <a:noFill/>
          </a:ln>
        </p:spPr>
        <p:txBody>
          <a:bodyPr lIns="58925" tIns="58925" rIns="58925" bIns="589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 name="Shape 14"/>
          <p:cNvSpPr txBox="1"/>
          <p:nvPr/>
        </p:nvSpPr>
        <p:spPr>
          <a:xfrm>
            <a:off x="4606925" y="3351212"/>
            <a:ext cx="1501775" cy="193675"/>
          </a:xfrm>
          <a:prstGeom prst="rect">
            <a:avLst/>
          </a:prstGeom>
          <a:noFill/>
          <a:ln>
            <a:noFill/>
          </a:ln>
        </p:spPr>
        <p:txBody>
          <a:bodyPr lIns="58925" tIns="29450" rIns="58925" bIns="2945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800" b="0" i="0" u="none">
                <a:solidFill>
                  <a:srgbClr val="888888"/>
                </a:solidFill>
                <a:latin typeface="Calibri"/>
                <a:ea typeface="Calibri"/>
                <a:cs typeface="Calibri"/>
                <a:sym typeface="Calibri"/>
              </a:rPr>
              <a:t>‹#›</a:t>
            </a:fld>
            <a:endParaRPr lang="en-US" sz="800" b="0" i="0" u="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hyperlink" Target="https://www.ted.com/talks/rita_pierson_every_kid_needs_a_champion"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2.pn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35.jp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youtube.com/watch?v=zLlMOV62LHg"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54"/>
        <p:cNvGrpSpPr/>
        <p:nvPr/>
      </p:nvGrpSpPr>
      <p:grpSpPr>
        <a:xfrm>
          <a:off x="0" y="0"/>
          <a:ext cx="0" cy="0"/>
          <a:chOff x="0" y="0"/>
          <a:chExt cx="0" cy="0"/>
        </a:xfrm>
      </p:grpSpPr>
      <p:pic>
        <p:nvPicPr>
          <p:cNvPr id="55" name="Shape 55"/>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56" name="Shape 56"/>
          <p:cNvPicPr preferRelativeResize="0"/>
          <p:nvPr/>
        </p:nvPicPr>
        <p:blipFill rotWithShape="1">
          <a:blip r:embed="rId4">
            <a:alphaModFix/>
          </a:blip>
          <a:srcRect/>
          <a:stretch/>
        </p:blipFill>
        <p:spPr>
          <a:xfrm>
            <a:off x="0" y="1971675"/>
            <a:ext cx="9144000" cy="1414462"/>
          </a:xfrm>
          <a:prstGeom prst="rect">
            <a:avLst/>
          </a:prstGeom>
          <a:noFill/>
          <a:ln>
            <a:noFill/>
          </a:ln>
        </p:spPr>
      </p:pic>
      <p:sp>
        <p:nvSpPr>
          <p:cNvPr id="57" name="Shape 57"/>
          <p:cNvSpPr txBox="1"/>
          <p:nvPr/>
        </p:nvSpPr>
        <p:spPr>
          <a:xfrm>
            <a:off x="-165100" y="1787525"/>
            <a:ext cx="9144000" cy="1568449"/>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5400" b="1">
                <a:solidFill>
                  <a:srgbClr val="FFFFFF"/>
                </a:solidFill>
                <a:latin typeface="Calibri"/>
                <a:ea typeface="Calibri"/>
                <a:cs typeface="Calibri"/>
                <a:sym typeface="Calibri"/>
              </a:rPr>
              <a:t>Strategies and Interventions for Responsive Classrooms</a:t>
            </a:r>
          </a:p>
        </p:txBody>
      </p:sp>
      <p:sp>
        <p:nvSpPr>
          <p:cNvPr id="58" name="Shape 58"/>
          <p:cNvSpPr txBox="1"/>
          <p:nvPr/>
        </p:nvSpPr>
        <p:spPr>
          <a:xfrm>
            <a:off x="0" y="5076825"/>
            <a:ext cx="9144000" cy="63500"/>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Keoni Cabral - https://www.flickr.com/photos/52193570@N04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20650" y="109536"/>
            <a:ext cx="8894762" cy="993774"/>
          </a:xfrm>
          <a:prstGeom prst="rect">
            <a:avLst/>
          </a:prstGeom>
          <a:noFill/>
          <a:ln>
            <a:noFill/>
          </a:ln>
        </p:spPr>
        <p:txBody>
          <a:bodyPr lIns="69825" tIns="34925" rIns="69825" bIns="349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600" b="1" i="0" u="none" strike="noStrike" cap="none">
                <a:solidFill>
                  <a:srgbClr val="FFFFFF"/>
                </a:solidFill>
                <a:latin typeface="Calibri"/>
                <a:ea typeface="Calibri"/>
                <a:cs typeface="Calibri"/>
                <a:sym typeface="Calibri"/>
              </a:rPr>
              <a:t>STEPS TO CREATE A TRAUMA SENSITIVE/RESPONSIVE SCHOOL</a:t>
            </a:r>
          </a:p>
        </p:txBody>
      </p:sp>
      <p:sp>
        <p:nvSpPr>
          <p:cNvPr id="322" name="Shape 322"/>
          <p:cNvSpPr txBox="1">
            <a:spLocks noGrp="1"/>
          </p:cNvSpPr>
          <p:nvPr>
            <p:ph type="body" idx="1"/>
          </p:nvPr>
        </p:nvSpPr>
        <p:spPr>
          <a:xfrm>
            <a:off x="120650" y="1103312"/>
            <a:ext cx="8394699" cy="3263900"/>
          </a:xfrm>
          <a:prstGeom prst="rect">
            <a:avLst/>
          </a:prstGeom>
          <a:noFill/>
          <a:ln>
            <a:noFill/>
          </a:ln>
        </p:spPr>
        <p:txBody>
          <a:bodyPr lIns="69825" tIns="34925" rIns="69825" bIns="34925" anchor="t" anchorCtr="0">
            <a:noAutofit/>
          </a:bodyPr>
          <a:lstStyle/>
          <a:p>
            <a:pPr marL="393700" marR="0" lvl="0" indent="-393700" algn="l" rtl="0">
              <a:lnSpc>
                <a:spcPct val="90000"/>
              </a:lnSpc>
              <a:spcBef>
                <a:spcPts val="0"/>
              </a:spcBef>
              <a:spcAft>
                <a:spcPts val="0"/>
              </a:spcAft>
              <a:buClr>
                <a:srgbClr val="FFFFFF"/>
              </a:buClr>
              <a:buSzPct val="100000"/>
              <a:buFont typeface="Calibri"/>
              <a:buAutoNum type="arabicPeriod"/>
            </a:pPr>
            <a:r>
              <a:rPr lang="en-US" sz="2700" b="0" i="0" u="none" strike="noStrike" cap="none">
                <a:solidFill>
                  <a:srgbClr val="FFFFFF"/>
                </a:solidFill>
                <a:latin typeface="Calibri"/>
                <a:ea typeface="Calibri"/>
                <a:cs typeface="Calibri"/>
                <a:sym typeface="Calibri"/>
              </a:rPr>
              <a:t>Engage leadership </a:t>
            </a:r>
          </a:p>
          <a:p>
            <a:pPr marL="393700" marR="0" lvl="0" indent="-393700" algn="l" rtl="0">
              <a:lnSpc>
                <a:spcPct val="90000"/>
              </a:lnSpc>
              <a:spcBef>
                <a:spcPts val="800"/>
              </a:spcBef>
              <a:spcAft>
                <a:spcPts val="0"/>
              </a:spcAft>
              <a:buClr>
                <a:srgbClr val="FFFFFF"/>
              </a:buClr>
              <a:buSzPct val="100000"/>
              <a:buFont typeface="Calibri"/>
              <a:buAutoNum type="arabicPeriod"/>
            </a:pPr>
            <a:r>
              <a:rPr lang="en-US" sz="2700" b="0" i="0" u="none" strike="noStrike" cap="none">
                <a:solidFill>
                  <a:srgbClr val="FFFFFF"/>
                </a:solidFill>
                <a:latin typeface="Calibri"/>
                <a:ea typeface="Calibri"/>
                <a:cs typeface="Calibri"/>
                <a:sym typeface="Calibri"/>
              </a:rPr>
              <a:t>Perform  needs assessment </a:t>
            </a:r>
          </a:p>
          <a:p>
            <a:pPr marL="393700" marR="0" lvl="0" indent="-393700" algn="l" rtl="0">
              <a:lnSpc>
                <a:spcPct val="90000"/>
              </a:lnSpc>
              <a:spcBef>
                <a:spcPts val="800"/>
              </a:spcBef>
              <a:spcAft>
                <a:spcPts val="0"/>
              </a:spcAft>
              <a:buClr>
                <a:srgbClr val="FFFFFF"/>
              </a:buClr>
              <a:buSzPct val="100000"/>
              <a:buFont typeface="Calibri"/>
              <a:buAutoNum type="arabicPeriod"/>
            </a:pPr>
            <a:r>
              <a:rPr lang="en-US" sz="2700" b="0" i="0" u="none" strike="noStrike" cap="none">
                <a:solidFill>
                  <a:srgbClr val="FFFFFF"/>
                </a:solidFill>
                <a:latin typeface="Calibri"/>
                <a:ea typeface="Calibri"/>
                <a:cs typeface="Calibri"/>
                <a:sym typeface="Calibri"/>
              </a:rPr>
              <a:t>Review literature (see sources)</a:t>
            </a:r>
          </a:p>
          <a:p>
            <a:pPr marL="393700" marR="0" lvl="0" indent="-393700" algn="l" rtl="0">
              <a:lnSpc>
                <a:spcPct val="90000"/>
              </a:lnSpc>
              <a:spcBef>
                <a:spcPts val="800"/>
              </a:spcBef>
              <a:spcAft>
                <a:spcPts val="0"/>
              </a:spcAft>
              <a:buClr>
                <a:srgbClr val="FFFFFF"/>
              </a:buClr>
              <a:buSzPct val="100000"/>
              <a:buFont typeface="Calibri"/>
              <a:buAutoNum type="arabicPeriod"/>
            </a:pPr>
            <a:r>
              <a:rPr lang="en-US" sz="2700" b="0" i="0" u="none" strike="noStrike" cap="none">
                <a:solidFill>
                  <a:srgbClr val="FFFFFF"/>
                </a:solidFill>
                <a:latin typeface="Calibri"/>
                <a:ea typeface="Calibri"/>
                <a:cs typeface="Calibri"/>
                <a:sym typeface="Calibri"/>
              </a:rPr>
              <a:t>Provide training so ALL staff are aware of the  impact of trauma on behavior and learning and can help to develop strategies to support these children </a:t>
            </a:r>
          </a:p>
          <a:p>
            <a:pPr marL="393700" marR="0" lvl="0" indent="-393700" algn="l" rtl="0">
              <a:lnSpc>
                <a:spcPct val="90000"/>
              </a:lnSpc>
              <a:spcBef>
                <a:spcPts val="800"/>
              </a:spcBef>
              <a:spcAft>
                <a:spcPts val="0"/>
              </a:spcAft>
              <a:buClr>
                <a:srgbClr val="FFFFFF"/>
              </a:buClr>
              <a:buSzPct val="100000"/>
              <a:buFont typeface="Calibri"/>
              <a:buAutoNum type="arabicPeriod"/>
            </a:pPr>
            <a:r>
              <a:rPr lang="en-US" sz="2700" b="0" i="0" u="none" strike="noStrike" cap="none">
                <a:solidFill>
                  <a:srgbClr val="FFFFFF"/>
                </a:solidFill>
                <a:latin typeface="Calibri"/>
                <a:ea typeface="Calibri"/>
                <a:cs typeface="Calibri"/>
                <a:sym typeface="Calibri"/>
              </a:rPr>
              <a:t>Implement classroom strategies to establish SAFETY, EMPOWERMENT, COLLABORATION, CHOICE, and TRUST.</a:t>
            </a:r>
          </a:p>
          <a:p>
            <a:pPr marL="355600" marR="0" lvl="0" indent="-88900" algn="l" rtl="0">
              <a:lnSpc>
                <a:spcPct val="100000"/>
              </a:lnSpc>
              <a:spcBef>
                <a:spcPts val="400"/>
              </a:spcBef>
              <a:spcAft>
                <a:spcPts val="0"/>
              </a:spcAft>
              <a:buClr>
                <a:schemeClr val="dk1"/>
              </a:buClr>
              <a:buSzPct val="100000"/>
              <a:buFont typeface="Arial"/>
              <a:buNone/>
            </a:pPr>
            <a:endParaRPr sz="27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46087" y="201611"/>
            <a:ext cx="8240711" cy="874711"/>
          </a:xfrm>
          <a:prstGeom prst="rect">
            <a:avLst/>
          </a:prstGeom>
          <a:solidFill>
            <a:schemeClr val="dk1">
              <a:alpha val="52549"/>
            </a:schemeClr>
          </a:solidFill>
          <a:ln>
            <a:noFill/>
          </a:ln>
        </p:spPr>
        <p:txBody>
          <a:bodyPr lIns="83800" tIns="41900" rIns="83800" bIns="419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700" b="0" i="0" u="none" strike="noStrike" cap="none">
                <a:solidFill>
                  <a:srgbClr val="3F3F3F"/>
                </a:solidFill>
                <a:latin typeface="Calibri"/>
                <a:ea typeface="Calibri"/>
                <a:cs typeface="Calibri"/>
                <a:sym typeface="Calibri"/>
              </a:rPr>
              <a:t> </a:t>
            </a:r>
            <a:r>
              <a:rPr lang="en-US" sz="3700" b="1" i="0" u="none" strike="noStrike" cap="none">
                <a:solidFill>
                  <a:srgbClr val="FFFFFF"/>
                </a:solidFill>
                <a:latin typeface="Calibri"/>
                <a:ea typeface="Calibri"/>
                <a:cs typeface="Calibri"/>
                <a:sym typeface="Calibri"/>
              </a:rPr>
              <a:t>Key Components of Responsive Schools Training for School Personnel</a:t>
            </a:r>
          </a:p>
        </p:txBody>
      </p:sp>
      <p:sp>
        <p:nvSpPr>
          <p:cNvPr id="124" name="Shape 124"/>
          <p:cNvSpPr txBox="1">
            <a:spLocks noGrp="1"/>
          </p:cNvSpPr>
          <p:nvPr>
            <p:ph type="body" idx="1"/>
          </p:nvPr>
        </p:nvSpPr>
        <p:spPr>
          <a:xfrm>
            <a:off x="44450" y="1139825"/>
            <a:ext cx="9043986" cy="3560761"/>
          </a:xfrm>
          <a:prstGeom prst="rect">
            <a:avLst/>
          </a:prstGeom>
          <a:solidFill>
            <a:schemeClr val="dk1">
              <a:alpha val="54509"/>
            </a:schemeClr>
          </a:solidFill>
          <a:ln>
            <a:noFill/>
          </a:ln>
        </p:spPr>
        <p:txBody>
          <a:bodyPr lIns="83800" tIns="41900" rIns="83800" bIns="41900" anchor="t" anchorCtr="0">
            <a:noAutofit/>
          </a:bodyPr>
          <a:lstStyle/>
          <a:p>
            <a:pPr marL="304800" marR="0" lvl="0" indent="-304800" algn="l" rtl="0">
              <a:lnSpc>
                <a:spcPct val="100000"/>
              </a:lnSpc>
              <a:spcBef>
                <a:spcPts val="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Foundational knowledge about brain &amp; neuroscience, trauma’s impact on the brain, attachment &amp; learning</a:t>
            </a:r>
          </a:p>
          <a:p>
            <a:pPr marL="304800" marR="0" lvl="0" indent="-304800" algn="l" rtl="0">
              <a:lnSpc>
                <a:spcPct val="100000"/>
              </a:lnSpc>
              <a:spcBef>
                <a:spcPts val="40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Trauma-sensitive school framework</a:t>
            </a:r>
          </a:p>
          <a:p>
            <a:pPr marL="304800" marR="0" lvl="0" indent="-304800" algn="l" rtl="0">
              <a:lnSpc>
                <a:spcPct val="100000"/>
              </a:lnSpc>
              <a:spcBef>
                <a:spcPts val="40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Compassionate discipline</a:t>
            </a:r>
          </a:p>
          <a:p>
            <a:pPr marL="304800" marR="0" lvl="0" indent="-304800" algn="l" rtl="0">
              <a:lnSpc>
                <a:spcPct val="100000"/>
              </a:lnSpc>
              <a:spcBef>
                <a:spcPts val="40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Teacher support (e.g., coaching), self-care, professional development</a:t>
            </a:r>
          </a:p>
          <a:p>
            <a:pPr marL="304800" marR="0" lvl="0" indent="-304800" algn="l" rtl="0">
              <a:lnSpc>
                <a:spcPct val="100000"/>
              </a:lnSpc>
              <a:spcBef>
                <a:spcPts val="40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Parent &amp; Student education</a:t>
            </a:r>
          </a:p>
          <a:p>
            <a:pPr marL="304800" marR="0" lvl="0" indent="-304800" algn="l" rtl="0">
              <a:lnSpc>
                <a:spcPct val="100000"/>
              </a:lnSpc>
              <a:spcBef>
                <a:spcPts val="40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Trauma-responsive whole-school (universal strategies); strategies in class delivered by teachers; interventions delivered by counselors</a:t>
            </a:r>
          </a:p>
          <a:p>
            <a:pPr marL="304800" marR="0" lvl="0" indent="-304800" algn="l" rtl="0">
              <a:lnSpc>
                <a:spcPct val="100000"/>
              </a:lnSpc>
              <a:spcBef>
                <a:spcPts val="400"/>
              </a:spcBef>
              <a:spcAft>
                <a:spcPts val="0"/>
              </a:spcAft>
              <a:buClr>
                <a:srgbClr val="FFFFFF"/>
              </a:buClr>
              <a:buSzPct val="100000"/>
              <a:buFont typeface="Noto Sans Symbols"/>
              <a:buChar char="▪"/>
            </a:pPr>
            <a:r>
              <a:rPr lang="en-US" sz="2300" b="0" i="0" u="none" strike="noStrike" cap="none">
                <a:solidFill>
                  <a:srgbClr val="FFFFFF"/>
                </a:solidFill>
                <a:latin typeface="Calibri"/>
                <a:ea typeface="Calibri"/>
                <a:cs typeface="Calibri"/>
                <a:sym typeface="Calibri"/>
              </a:rPr>
              <a:t>DATA, DATA, DATA &amp; ongoing evaluation</a:t>
            </a:r>
          </a:p>
          <a:p>
            <a:pPr marL="355600" marR="0" lvl="0" indent="-88900" algn="l" rtl="0">
              <a:lnSpc>
                <a:spcPct val="100000"/>
              </a:lnSpc>
              <a:spcBef>
                <a:spcPts val="400"/>
              </a:spcBef>
              <a:spcAft>
                <a:spcPts val="0"/>
              </a:spcAft>
              <a:buClr>
                <a:schemeClr val="dk1"/>
              </a:buClr>
              <a:buSzPct val="100000"/>
              <a:buFont typeface="Arial"/>
              <a:buNone/>
            </a:pPr>
            <a:endParaRPr sz="2300" b="0" i="0" u="none" strike="noStrike" cap="none">
              <a:solidFill>
                <a:srgbClr val="FFFFFF"/>
              </a:solidFill>
              <a:latin typeface="Calibri"/>
              <a:ea typeface="Calibri"/>
              <a:cs typeface="Calibri"/>
              <a:sym typeface="Calibri"/>
            </a:endParaRPr>
          </a:p>
        </p:txBody>
      </p:sp>
      <p:sp>
        <p:nvSpPr>
          <p:cNvPr id="125" name="Shape 125"/>
          <p:cNvSpPr txBox="1"/>
          <p:nvPr/>
        </p:nvSpPr>
        <p:spPr>
          <a:xfrm>
            <a:off x="8483600" y="4171950"/>
            <a:ext cx="479425" cy="204786"/>
          </a:xfrm>
          <a:prstGeom prst="rect">
            <a:avLst/>
          </a:prstGeom>
          <a:noFill/>
          <a:ln>
            <a:noFill/>
          </a:ln>
        </p:spPr>
        <p:txBody>
          <a:bodyPr lIns="83800" tIns="41900" rIns="83800" bIns="41900" anchor="t"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700" b="0" i="0" u="none">
                <a:solidFill>
                  <a:srgbClr val="888888"/>
                </a:solidFill>
                <a:latin typeface="Calibri"/>
                <a:ea typeface="Calibri"/>
                <a:cs typeface="Calibri"/>
                <a:sym typeface="Calibri"/>
              </a:rPr>
              <a:t>11</a:t>
            </a:fld>
            <a:endParaRPr lang="en-US" sz="1700" b="0" i="0" u="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131" name="Shape 131"/>
          <p:cNvPicPr preferRelativeResize="0"/>
          <p:nvPr/>
        </p:nvPicPr>
        <p:blipFill rotWithShape="1">
          <a:blip r:embed="rId3">
            <a:alphaModFix/>
          </a:blip>
          <a:srcRect/>
          <a:stretch/>
        </p:blipFill>
        <p:spPr>
          <a:xfrm>
            <a:off x="1833561" y="479425"/>
            <a:ext cx="4386262" cy="2465386"/>
          </a:xfrm>
          <a:prstGeom prst="rect">
            <a:avLst/>
          </a:prstGeom>
          <a:noFill/>
          <a:ln>
            <a:noFill/>
          </a:ln>
        </p:spPr>
      </p:pic>
      <p:pic>
        <p:nvPicPr>
          <p:cNvPr id="132" name="Shape 132"/>
          <p:cNvPicPr preferRelativeResize="0"/>
          <p:nvPr/>
        </p:nvPicPr>
        <p:blipFill rotWithShape="1">
          <a:blip r:embed="rId3">
            <a:alphaModFix/>
          </a:blip>
          <a:srcRect/>
          <a:stretch/>
        </p:blipFill>
        <p:spPr>
          <a:xfrm>
            <a:off x="1941511" y="558800"/>
            <a:ext cx="4384675" cy="2466974"/>
          </a:xfrm>
          <a:prstGeom prst="rect">
            <a:avLst/>
          </a:prstGeom>
          <a:noFill/>
          <a:ln>
            <a:noFill/>
          </a:ln>
        </p:spPr>
      </p:pic>
      <p:sp>
        <p:nvSpPr>
          <p:cNvPr id="133" name="Shape 133"/>
          <p:cNvSpPr txBox="1"/>
          <p:nvPr/>
        </p:nvSpPr>
        <p:spPr>
          <a:xfrm>
            <a:off x="319087" y="642937"/>
            <a:ext cx="8015286" cy="4111625"/>
          </a:xfrm>
          <a:prstGeom prst="rect">
            <a:avLst/>
          </a:prstGeom>
          <a:noFill/>
          <a:ln>
            <a:noFill/>
          </a:ln>
        </p:spPr>
        <p:txBody>
          <a:bodyPr lIns="58925" tIns="58925" rIns="58925" bIns="58925" anchor="t" anchorCtr="0">
            <a:noAutofit/>
          </a:bodyPr>
          <a:lstStyle/>
          <a:p>
            <a:pPr marL="495300" marR="0" lvl="0" indent="-495300" algn="l" rtl="0">
              <a:lnSpc>
                <a:spcPct val="86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Support and teach children who have experienced trauma</a:t>
            </a:r>
          </a:p>
          <a:p>
            <a:pPr marL="495300" marR="0" lvl="0" indent="-495300" algn="l" rtl="0">
              <a:lnSpc>
                <a:spcPct val="86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Teach social and emotional skills</a:t>
            </a:r>
          </a:p>
          <a:p>
            <a:pPr marL="889000" marR="0" lvl="2" indent="-330200" algn="l" rtl="0">
              <a:lnSpc>
                <a:spcPct val="86000"/>
              </a:lnSpc>
              <a:spcBef>
                <a:spcPts val="0"/>
              </a:spcBef>
              <a:spcAft>
                <a:spcPts val="0"/>
              </a:spcAft>
              <a:buClr>
                <a:srgbClr val="FFFFFF"/>
              </a:buClr>
              <a:buSzPct val="25000"/>
              <a:buFont typeface="Calibri"/>
              <a:buNone/>
            </a:pPr>
            <a:r>
              <a:rPr lang="en-US" sz="2700" b="0" i="0" u="none" strike="noStrike" cap="none">
                <a:solidFill>
                  <a:srgbClr val="FFFFFF"/>
                </a:solidFill>
                <a:latin typeface="Calibri"/>
                <a:ea typeface="Calibri"/>
                <a:cs typeface="Calibri"/>
                <a:sym typeface="Calibri"/>
              </a:rPr>
              <a:t>MindUP Curriculum</a:t>
            </a:r>
          </a:p>
          <a:p>
            <a:pPr marL="495300" marR="0" lvl="0" indent="-495300" algn="l" rtl="0">
              <a:lnSpc>
                <a:spcPct val="86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Teach and practice self regulation skills</a:t>
            </a:r>
          </a:p>
          <a:p>
            <a:pPr marL="495300" marR="0" lvl="0" indent="-495300" algn="l" rtl="0">
              <a:lnSpc>
                <a:spcPct val="86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Focus on the strong link between academic success and social-emotional skills</a:t>
            </a:r>
          </a:p>
          <a:p>
            <a:pPr marL="495300" marR="0" lvl="0" indent="-495300" algn="l" rtl="0">
              <a:lnSpc>
                <a:spcPct val="86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Practice self regulation skills daily, such as mindful breathing or movement. </a:t>
            </a:r>
          </a:p>
          <a:p>
            <a:pPr marL="495300" marR="0" lvl="0" indent="-495300" algn="l" rtl="0">
              <a:lnSpc>
                <a:spcPct val="86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Approach is "What happened to you" not "What's wrong with you"</a:t>
            </a:r>
          </a:p>
        </p:txBody>
      </p:sp>
      <p:sp>
        <p:nvSpPr>
          <p:cNvPr id="134" name="Shape 134"/>
          <p:cNvSpPr txBox="1"/>
          <p:nvPr/>
        </p:nvSpPr>
        <p:spPr>
          <a:xfrm>
            <a:off x="119061" y="209550"/>
            <a:ext cx="8812211" cy="596900"/>
          </a:xfrm>
          <a:prstGeom prst="rect">
            <a:avLst/>
          </a:prstGeom>
          <a:noFill/>
          <a:ln>
            <a:noFill/>
          </a:ln>
        </p:spPr>
        <p:txBody>
          <a:bodyPr lIns="58925" tIns="58925" rIns="58925" bIns="589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sng">
                <a:solidFill>
                  <a:srgbClr val="FFFFFF"/>
                </a:solidFill>
                <a:latin typeface="Calibri"/>
                <a:ea typeface="Calibri"/>
                <a:cs typeface="Calibri"/>
                <a:sym typeface="Calibri"/>
              </a:rPr>
              <a:t>Components of a Trauma Sensitive/Responsive School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38"/>
        <p:cNvGrpSpPr/>
        <p:nvPr/>
      </p:nvGrpSpPr>
      <p:grpSpPr>
        <a:xfrm>
          <a:off x="0" y="0"/>
          <a:ext cx="0" cy="0"/>
          <a:chOff x="0" y="0"/>
          <a:chExt cx="0" cy="0"/>
        </a:xfrm>
      </p:grpSpPr>
      <p:sp>
        <p:nvSpPr>
          <p:cNvPr id="139" name="Shape 139"/>
          <p:cNvSpPr txBox="1"/>
          <p:nvPr/>
        </p:nvSpPr>
        <p:spPr>
          <a:xfrm>
            <a:off x="0" y="0"/>
            <a:ext cx="9144000" cy="5143499"/>
          </a:xfrm>
          <a:prstGeom prst="rect">
            <a:avLst/>
          </a:prstGeom>
          <a:solidFill>
            <a:srgbClr val="717171"/>
          </a:solidFill>
          <a:ln>
            <a:noFill/>
          </a:ln>
        </p:spPr>
        <p:txBody>
          <a:bodyPr lIns="58925" tIns="58925" rIns="58925" bIns="589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Shape 140"/>
          <p:cNvSpPr txBox="1"/>
          <p:nvPr/>
        </p:nvSpPr>
        <p:spPr>
          <a:xfrm>
            <a:off x="0" y="198436"/>
            <a:ext cx="9144000" cy="755649"/>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800" b="1" i="0" u="none">
                <a:solidFill>
                  <a:srgbClr val="FFFFFF"/>
                </a:solidFill>
                <a:latin typeface="Calibri"/>
                <a:ea typeface="Calibri"/>
                <a:cs typeface="Calibri"/>
                <a:sym typeface="Calibri"/>
              </a:rPr>
              <a:t>The Essentials</a:t>
            </a:r>
          </a:p>
        </p:txBody>
      </p:sp>
      <p:sp>
        <p:nvSpPr>
          <p:cNvPr id="141" name="Shape 141"/>
          <p:cNvSpPr txBox="1"/>
          <p:nvPr/>
        </p:nvSpPr>
        <p:spPr>
          <a:xfrm>
            <a:off x="0" y="879475"/>
            <a:ext cx="8964612" cy="4057650"/>
          </a:xfrm>
          <a:prstGeom prst="rect">
            <a:avLst/>
          </a:prstGeom>
          <a:noFill/>
          <a:ln>
            <a:noFill/>
          </a:ln>
        </p:spPr>
        <p:txBody>
          <a:bodyPr lIns="58925" tIns="29450" rIns="58925" bIns="29450" anchor="t" anchorCtr="0">
            <a:noAutofit/>
          </a:bodyPr>
          <a:lstStyle/>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Compassionate communication</a:t>
            </a:r>
          </a:p>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Empower students</a:t>
            </a:r>
          </a:p>
          <a:p>
            <a:pPr marL="787400" marR="0" lvl="1" indent="-457200" algn="l" rtl="0">
              <a:lnSpc>
                <a:spcPct val="74000"/>
              </a:lnSpc>
              <a:spcBef>
                <a:spcPts val="0"/>
              </a:spcBef>
              <a:spcAft>
                <a:spcPts val="0"/>
              </a:spcAft>
              <a:buClr>
                <a:srgbClr val="FFFFFF"/>
              </a:buClr>
              <a:buSzPct val="100000"/>
              <a:buFont typeface="Courier New"/>
              <a:buChar char="○"/>
            </a:pPr>
            <a:r>
              <a:rPr lang="en-US" sz="2300" b="0" i="0" u="none" strike="noStrike" cap="none">
                <a:solidFill>
                  <a:srgbClr val="FFFFFF"/>
                </a:solidFill>
                <a:latin typeface="Calibri"/>
                <a:ea typeface="Calibri"/>
                <a:cs typeface="Calibri"/>
                <a:sym typeface="Calibri"/>
              </a:rPr>
              <a:t>Choice</a:t>
            </a:r>
          </a:p>
          <a:p>
            <a:pPr marL="787400" marR="0" lvl="1" indent="-457200" algn="l" rtl="0">
              <a:lnSpc>
                <a:spcPct val="74000"/>
              </a:lnSpc>
              <a:spcBef>
                <a:spcPts val="0"/>
              </a:spcBef>
              <a:spcAft>
                <a:spcPts val="0"/>
              </a:spcAft>
              <a:buClr>
                <a:srgbClr val="FFFFFF"/>
              </a:buClr>
              <a:buSzPct val="100000"/>
              <a:buFont typeface="Courier New"/>
              <a:buChar char="○"/>
            </a:pPr>
            <a:r>
              <a:rPr lang="en-US" sz="2300" b="0" i="0" u="none" strike="noStrike" cap="none">
                <a:solidFill>
                  <a:srgbClr val="FFFFFF"/>
                </a:solidFill>
                <a:latin typeface="Calibri"/>
                <a:ea typeface="Calibri"/>
                <a:cs typeface="Calibri"/>
                <a:sym typeface="Calibri"/>
              </a:rPr>
              <a:t>Control</a:t>
            </a:r>
          </a:p>
          <a:p>
            <a:pPr marL="787400" marR="0" lvl="1" indent="-457200" algn="l" rtl="0">
              <a:lnSpc>
                <a:spcPct val="74000"/>
              </a:lnSpc>
              <a:spcBef>
                <a:spcPts val="0"/>
              </a:spcBef>
              <a:spcAft>
                <a:spcPts val="0"/>
              </a:spcAft>
              <a:buClr>
                <a:srgbClr val="FFFFFF"/>
              </a:buClr>
              <a:buSzPct val="100000"/>
              <a:buFont typeface="Courier New"/>
              <a:buChar char="○"/>
            </a:pPr>
            <a:r>
              <a:rPr lang="en-US" sz="2300" b="0" i="0" u="none" strike="noStrike" cap="none">
                <a:solidFill>
                  <a:srgbClr val="FFFFFF"/>
                </a:solidFill>
                <a:latin typeface="Calibri"/>
                <a:ea typeface="Calibri"/>
                <a:cs typeface="Calibri"/>
                <a:sym typeface="Calibri"/>
              </a:rPr>
              <a:t>Autonomy</a:t>
            </a:r>
          </a:p>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Understand Trauma</a:t>
            </a:r>
          </a:p>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Promote Safety</a:t>
            </a:r>
          </a:p>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Focus on strengths</a:t>
            </a:r>
          </a:p>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Build relationships</a:t>
            </a:r>
          </a:p>
          <a:p>
            <a:pPr marL="292100" marR="0" lvl="0" indent="-292100" algn="l" rtl="0">
              <a:lnSpc>
                <a:spcPct val="74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Cultural sensitivity</a:t>
            </a:r>
          </a:p>
        </p:txBody>
      </p:sp>
      <p:pic>
        <p:nvPicPr>
          <p:cNvPr id="142" name="Shape 142" descr="trauma 2.jpg"/>
          <p:cNvPicPr preferRelativeResize="0"/>
          <p:nvPr/>
        </p:nvPicPr>
        <p:blipFill rotWithShape="1">
          <a:blip r:embed="rId3">
            <a:alphaModFix/>
          </a:blip>
          <a:srcRect/>
          <a:stretch/>
        </p:blipFill>
        <p:spPr>
          <a:xfrm>
            <a:off x="4357687" y="1847850"/>
            <a:ext cx="4589462" cy="1970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28650" y="273050"/>
            <a:ext cx="7886700" cy="995362"/>
          </a:xfrm>
          <a:prstGeom prst="rect">
            <a:avLst/>
          </a:prstGeom>
          <a:noFill/>
          <a:ln>
            <a:noFill/>
          </a:ln>
        </p:spPr>
        <p:txBody>
          <a:bodyPr lIns="69825" tIns="34925" rIns="69825" bIns="349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400" b="1" i="0" u="none" strike="noStrike" cap="none">
                <a:solidFill>
                  <a:srgbClr val="C00000"/>
                </a:solidFill>
                <a:latin typeface="Calibri"/>
                <a:ea typeface="Calibri"/>
                <a:cs typeface="Calibri"/>
                <a:sym typeface="Calibri"/>
              </a:rPr>
              <a:t>Describe A Safe Place for You</a:t>
            </a:r>
          </a:p>
        </p:txBody>
      </p:sp>
      <p:sp>
        <p:nvSpPr>
          <p:cNvPr id="148" name="Shape 148"/>
          <p:cNvSpPr txBox="1">
            <a:spLocks noGrp="1"/>
          </p:cNvSpPr>
          <p:nvPr>
            <p:ph type="body" idx="1"/>
          </p:nvPr>
        </p:nvSpPr>
        <p:spPr>
          <a:xfrm>
            <a:off x="207962" y="1268412"/>
            <a:ext cx="7888287" cy="3262312"/>
          </a:xfrm>
          <a:prstGeom prst="rect">
            <a:avLst/>
          </a:prstGeom>
          <a:noFill/>
          <a:ln>
            <a:noFill/>
          </a:ln>
        </p:spPr>
        <p:txBody>
          <a:bodyPr lIns="69825" tIns="34925" rIns="69825" bIns="34925" anchor="t" anchorCtr="0">
            <a:noAutofit/>
          </a:bodyPr>
          <a:lstStyle/>
          <a:p>
            <a:pPr marL="177800" marR="0" lvl="0" indent="-177800" algn="l" rtl="0">
              <a:lnSpc>
                <a:spcPct val="90000"/>
              </a:lnSpc>
              <a:spcBef>
                <a:spcPts val="0"/>
              </a:spcBef>
              <a:spcAft>
                <a:spcPts val="0"/>
              </a:spcAft>
              <a:buClr>
                <a:schemeClr val="dk1"/>
              </a:buClr>
              <a:buSzPct val="25000"/>
              <a:buFont typeface="Arial"/>
              <a:buNone/>
            </a:pPr>
            <a:r>
              <a:rPr lang="en-US" sz="2100" b="1" i="0" u="none" strike="noStrike" cap="none">
                <a:solidFill>
                  <a:srgbClr val="000000"/>
                </a:solidFill>
                <a:latin typeface="Gentium Basic"/>
                <a:ea typeface="Gentium Basic"/>
                <a:cs typeface="Gentium Basic"/>
                <a:sym typeface="Gentium Basic"/>
              </a:rPr>
              <a:t>Imagine a time when you received help or support that made you feel safe:</a:t>
            </a:r>
          </a:p>
          <a:p>
            <a:pPr marL="177800" marR="0" lvl="0" indent="-177800" algn="l" rtl="0">
              <a:lnSpc>
                <a:spcPct val="90000"/>
              </a:lnSpc>
              <a:spcBef>
                <a:spcPts val="800"/>
              </a:spcBef>
              <a:spcAft>
                <a:spcPts val="0"/>
              </a:spcAft>
              <a:buClr>
                <a:srgbClr val="000000"/>
              </a:buClr>
              <a:buSzPct val="100000"/>
              <a:buFont typeface="Arial"/>
              <a:buChar char="•"/>
            </a:pPr>
            <a:r>
              <a:rPr lang="en-US" sz="2100" b="1" i="0" u="none" strike="noStrike" cap="none">
                <a:solidFill>
                  <a:srgbClr val="000000"/>
                </a:solidFill>
                <a:latin typeface="Gentium Basic"/>
                <a:ea typeface="Gentium Basic"/>
                <a:cs typeface="Gentium Basic"/>
                <a:sym typeface="Gentium Basic"/>
              </a:rPr>
              <a:t>What did it feel like?</a:t>
            </a:r>
          </a:p>
          <a:p>
            <a:pPr marL="177800" marR="0" lvl="0" indent="-177800" algn="l" rtl="0">
              <a:lnSpc>
                <a:spcPct val="90000"/>
              </a:lnSpc>
              <a:spcBef>
                <a:spcPts val="800"/>
              </a:spcBef>
              <a:spcAft>
                <a:spcPts val="0"/>
              </a:spcAft>
              <a:buClr>
                <a:srgbClr val="000000"/>
              </a:buClr>
              <a:buSzPct val="100000"/>
              <a:buFont typeface="Arial"/>
              <a:buChar char="•"/>
            </a:pPr>
            <a:r>
              <a:rPr lang="en-US" sz="2100" b="1" i="0" u="none" strike="noStrike" cap="none">
                <a:solidFill>
                  <a:srgbClr val="000000"/>
                </a:solidFill>
                <a:latin typeface="Gentium Basic"/>
                <a:ea typeface="Gentium Basic"/>
                <a:cs typeface="Gentium Basic"/>
                <a:sym typeface="Gentium Basic"/>
              </a:rPr>
              <a:t>Who helped?</a:t>
            </a:r>
          </a:p>
          <a:p>
            <a:pPr marL="177800" marR="0" lvl="0" indent="-177800" algn="l" rtl="0">
              <a:lnSpc>
                <a:spcPct val="90000"/>
              </a:lnSpc>
              <a:spcBef>
                <a:spcPts val="800"/>
              </a:spcBef>
              <a:spcAft>
                <a:spcPts val="0"/>
              </a:spcAft>
              <a:buClr>
                <a:srgbClr val="000000"/>
              </a:buClr>
              <a:buSzPct val="100000"/>
              <a:buFont typeface="Arial"/>
              <a:buChar char="•"/>
            </a:pPr>
            <a:r>
              <a:rPr lang="en-US" sz="2100" b="1" i="0" u="none" strike="noStrike" cap="none">
                <a:solidFill>
                  <a:srgbClr val="000000"/>
                </a:solidFill>
                <a:latin typeface="Gentium Basic"/>
                <a:ea typeface="Gentium Basic"/>
                <a:cs typeface="Gentium Basic"/>
                <a:sym typeface="Gentium Basic"/>
              </a:rPr>
              <a:t>What helped?</a:t>
            </a:r>
          </a:p>
          <a:p>
            <a:pPr marL="177800" marR="0" lvl="0" indent="-177800" algn="l" rtl="0">
              <a:lnSpc>
                <a:spcPct val="90000"/>
              </a:lnSpc>
              <a:spcBef>
                <a:spcPts val="800"/>
              </a:spcBef>
              <a:spcAft>
                <a:spcPts val="0"/>
              </a:spcAft>
              <a:buClr>
                <a:srgbClr val="000000"/>
              </a:buClr>
              <a:buSzPct val="100000"/>
              <a:buFont typeface="Arial"/>
              <a:buChar char="•"/>
            </a:pPr>
            <a:r>
              <a:rPr lang="en-US" sz="2100" b="1" i="0" u="none" strike="noStrike" cap="none">
                <a:solidFill>
                  <a:srgbClr val="000000"/>
                </a:solidFill>
                <a:latin typeface="Gentium Basic"/>
                <a:ea typeface="Gentium Basic"/>
                <a:cs typeface="Gentium Basic"/>
                <a:sym typeface="Gentium Basic"/>
              </a:rPr>
              <a:t>What part did  trust play in your sense of safety?</a:t>
            </a:r>
          </a:p>
          <a:p>
            <a:pPr marL="355600" marR="0" lvl="0" indent="-88900" algn="l" rtl="0">
              <a:lnSpc>
                <a:spcPct val="100000"/>
              </a:lnSpc>
              <a:spcBef>
                <a:spcPts val="400"/>
              </a:spcBef>
              <a:spcAft>
                <a:spcPts val="0"/>
              </a:spcAft>
              <a:buClr>
                <a:schemeClr val="dk1"/>
              </a:buClr>
              <a:buSzPct val="100000"/>
              <a:buFont typeface="Arial"/>
              <a:buNone/>
            </a:pPr>
            <a:endParaRPr sz="2100" b="1" i="0" u="none" strike="noStrike" cap="none">
              <a:solidFill>
                <a:srgbClr val="000000"/>
              </a:solidFill>
              <a:latin typeface="Gentium Basic"/>
              <a:ea typeface="Gentium Basic"/>
              <a:cs typeface="Gentium Basic"/>
              <a:sym typeface="Gentium Bas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52"/>
        <p:cNvGrpSpPr/>
        <p:nvPr/>
      </p:nvGrpSpPr>
      <p:grpSpPr>
        <a:xfrm>
          <a:off x="0" y="0"/>
          <a:ext cx="0" cy="0"/>
          <a:chOff x="0" y="0"/>
          <a:chExt cx="0" cy="0"/>
        </a:xfrm>
      </p:grpSpPr>
      <p:sp>
        <p:nvSpPr>
          <p:cNvPr id="153" name="Shape 153"/>
          <p:cNvSpPr txBox="1"/>
          <p:nvPr/>
        </p:nvSpPr>
        <p:spPr>
          <a:xfrm>
            <a:off x="0" y="0"/>
            <a:ext cx="9144000" cy="5143499"/>
          </a:xfrm>
          <a:prstGeom prst="rect">
            <a:avLst/>
          </a:prstGeom>
          <a:solidFill>
            <a:srgbClr val="717171"/>
          </a:solidFill>
          <a:ln>
            <a:noFill/>
          </a:ln>
        </p:spPr>
        <p:txBody>
          <a:bodyPr lIns="58925" tIns="58925" rIns="58925" bIns="589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4" name="Shape 154"/>
          <p:cNvSpPr txBox="1"/>
          <p:nvPr/>
        </p:nvSpPr>
        <p:spPr>
          <a:xfrm>
            <a:off x="0" y="211137"/>
            <a:ext cx="9144000" cy="512762"/>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900" b="1" i="0" u="none">
                <a:solidFill>
                  <a:srgbClr val="FFFFFF"/>
                </a:solidFill>
                <a:latin typeface="Calibri"/>
                <a:ea typeface="Calibri"/>
                <a:cs typeface="Calibri"/>
                <a:sym typeface="Calibri"/>
              </a:rPr>
              <a:t>Strategies to Establish Safety</a:t>
            </a:r>
          </a:p>
        </p:txBody>
      </p:sp>
      <p:sp>
        <p:nvSpPr>
          <p:cNvPr id="155" name="Shape 155"/>
          <p:cNvSpPr txBox="1"/>
          <p:nvPr/>
        </p:nvSpPr>
        <p:spPr>
          <a:xfrm>
            <a:off x="177800" y="817562"/>
            <a:ext cx="8966199" cy="4048125"/>
          </a:xfrm>
          <a:prstGeom prst="rect">
            <a:avLst/>
          </a:prstGeom>
          <a:noFill/>
          <a:ln>
            <a:noFill/>
          </a:ln>
        </p:spPr>
        <p:txBody>
          <a:bodyPr lIns="58925" tIns="29450" rIns="58925" bIns="29450" anchor="t" anchorCtr="0">
            <a:noAutofit/>
          </a:bodyPr>
          <a:lstStyle/>
          <a:p>
            <a:pPr marL="495300" marR="0" lvl="0" indent="-457200" algn="l" rtl="0">
              <a:lnSpc>
                <a:spcPct val="74000"/>
              </a:lnSpc>
              <a:spcBef>
                <a:spcPts val="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Clear /consistent rules for managing behavior/setting limits</a:t>
            </a:r>
          </a:p>
          <a:p>
            <a:pPr marL="787400" marR="0" lvl="1" indent="-457200" algn="l" rtl="0">
              <a:lnSpc>
                <a:spcPct val="74000"/>
              </a:lnSpc>
              <a:spcBef>
                <a:spcPts val="0"/>
              </a:spcBef>
              <a:spcAft>
                <a:spcPts val="0"/>
              </a:spcAft>
              <a:buClr>
                <a:srgbClr val="FFFFFF"/>
              </a:buClr>
              <a:buSzPct val="100000"/>
              <a:buFont typeface="Calibri"/>
              <a:buChar char="○"/>
            </a:pPr>
            <a:r>
              <a:rPr lang="en-US" sz="2400" b="0" i="0" u="none" strike="noStrike" cap="none">
                <a:solidFill>
                  <a:srgbClr val="FFFFFF"/>
                </a:solidFill>
                <a:latin typeface="Calibri"/>
                <a:ea typeface="Calibri"/>
                <a:cs typeface="Calibri"/>
                <a:sym typeface="Calibri"/>
              </a:rPr>
              <a:t>Least Invasive Strategies</a:t>
            </a:r>
          </a:p>
          <a:p>
            <a:pPr marL="495300" marR="0" lvl="0" indent="-457200" algn="l" rtl="0">
              <a:lnSpc>
                <a:spcPct val="74000"/>
              </a:lnSpc>
              <a:spcBef>
                <a:spcPts val="0"/>
              </a:spcBef>
              <a:spcAft>
                <a:spcPts val="0"/>
              </a:spcAft>
              <a:buClr>
                <a:srgbClr val="000000"/>
              </a:buClr>
              <a:buFont typeface="Arial"/>
              <a:buNone/>
            </a:pPr>
            <a:endParaRPr sz="2400" b="0" i="0" u="none">
              <a:solidFill>
                <a:srgbClr val="FFFFFF"/>
              </a:solidFill>
              <a:latin typeface="Calibri"/>
              <a:ea typeface="Calibri"/>
              <a:cs typeface="Calibri"/>
              <a:sym typeface="Calibri"/>
            </a:endParaRPr>
          </a:p>
          <a:p>
            <a:pPr marL="495300" marR="0" lvl="0" indent="-457200" algn="l" rtl="0">
              <a:lnSpc>
                <a:spcPct val="74000"/>
              </a:lnSpc>
              <a:spcBef>
                <a:spcPts val="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Accommodations to meet individual strengths and needs:                              </a:t>
            </a:r>
          </a:p>
          <a:p>
            <a:pPr marL="787400" marR="0" lvl="1" indent="-457200" algn="l" rtl="0">
              <a:lnSpc>
                <a:spcPct val="74000"/>
              </a:lnSpc>
              <a:spcBef>
                <a:spcPts val="0"/>
              </a:spcBef>
              <a:spcAft>
                <a:spcPts val="0"/>
              </a:spcAft>
              <a:buClr>
                <a:srgbClr val="D9D9D9"/>
              </a:buClr>
              <a:buSzPct val="100000"/>
              <a:buFont typeface="Courier New"/>
              <a:buChar char="○"/>
            </a:pPr>
            <a:r>
              <a:rPr lang="en-US" sz="2400" b="0" i="0" u="none" strike="noStrike" cap="none">
                <a:solidFill>
                  <a:srgbClr val="D9D9D9"/>
                </a:solidFill>
                <a:latin typeface="Calibri"/>
                <a:ea typeface="Calibri"/>
                <a:cs typeface="Calibri"/>
                <a:sym typeface="Calibri"/>
              </a:rPr>
              <a:t>Transition and Safety Plans</a:t>
            </a:r>
          </a:p>
          <a:p>
            <a:pPr marL="787400" marR="0" lvl="1" indent="-457200" algn="l" rtl="0">
              <a:lnSpc>
                <a:spcPct val="74000"/>
              </a:lnSpc>
              <a:spcBef>
                <a:spcPts val="0"/>
              </a:spcBef>
              <a:spcAft>
                <a:spcPts val="0"/>
              </a:spcAft>
              <a:buClr>
                <a:srgbClr val="D9D9D9"/>
              </a:buClr>
              <a:buSzPct val="100000"/>
              <a:buFont typeface="Courier New"/>
              <a:buChar char="○"/>
            </a:pPr>
            <a:r>
              <a:rPr lang="en-US" sz="2400" b="0" i="0" u="none" strike="noStrike" cap="none">
                <a:solidFill>
                  <a:srgbClr val="D9D9D9"/>
                </a:solidFill>
                <a:latin typeface="Calibri"/>
                <a:ea typeface="Calibri"/>
                <a:cs typeface="Calibri"/>
                <a:sym typeface="Calibri"/>
              </a:rPr>
              <a:t>Calm Zones</a:t>
            </a:r>
          </a:p>
          <a:p>
            <a:pPr marL="495300" marR="0" lvl="0" indent="-457200" algn="l" rtl="0">
              <a:lnSpc>
                <a:spcPct val="74000"/>
              </a:lnSpc>
              <a:spcBef>
                <a:spcPts val="0"/>
              </a:spcBef>
              <a:spcAft>
                <a:spcPts val="0"/>
              </a:spcAft>
              <a:buClr>
                <a:srgbClr val="000000"/>
              </a:buClr>
              <a:buFont typeface="Arial"/>
              <a:buNone/>
            </a:pPr>
            <a:endParaRPr sz="2400" b="0" i="0" u="none">
              <a:solidFill>
                <a:srgbClr val="D9D9D9"/>
              </a:solidFill>
              <a:latin typeface="Calibri"/>
              <a:ea typeface="Calibri"/>
              <a:cs typeface="Calibri"/>
              <a:sym typeface="Calibri"/>
            </a:endParaRPr>
          </a:p>
          <a:p>
            <a:pPr marL="495300" marR="0" lvl="0" indent="-457200" algn="l" rtl="0">
              <a:lnSpc>
                <a:spcPct val="74000"/>
              </a:lnSpc>
              <a:spcBef>
                <a:spcPts val="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Predictable structure, relationships, and environment to promote safe surroundings and interpersonal relationships                                    </a:t>
            </a:r>
          </a:p>
          <a:p>
            <a:pPr marL="787400" marR="0" lvl="1" indent="-457200" algn="l" rtl="0">
              <a:lnSpc>
                <a:spcPct val="74000"/>
              </a:lnSpc>
              <a:spcBef>
                <a:spcPts val="0"/>
              </a:spcBef>
              <a:spcAft>
                <a:spcPts val="0"/>
              </a:spcAft>
              <a:buClr>
                <a:srgbClr val="CCCCCC"/>
              </a:buClr>
              <a:buSzPct val="100000"/>
              <a:buFont typeface="Courier New"/>
              <a:buChar char="○"/>
            </a:pPr>
            <a:r>
              <a:rPr lang="en-US" sz="2400" b="0" i="0" u="none" strike="noStrike" cap="none">
                <a:solidFill>
                  <a:srgbClr val="CCCCCC"/>
                </a:solidFill>
                <a:latin typeface="Calibri"/>
                <a:ea typeface="Calibri"/>
                <a:cs typeface="Calibri"/>
                <a:sym typeface="Calibri"/>
              </a:rPr>
              <a:t>Monday Morning class meetings </a:t>
            </a:r>
          </a:p>
          <a:p>
            <a:pPr marL="787400" marR="0" lvl="1" indent="-457200" algn="l" rtl="0">
              <a:lnSpc>
                <a:spcPct val="74000"/>
              </a:lnSpc>
              <a:spcBef>
                <a:spcPts val="0"/>
              </a:spcBef>
              <a:spcAft>
                <a:spcPts val="0"/>
              </a:spcAft>
              <a:buClr>
                <a:srgbClr val="CCCCCC"/>
              </a:buClr>
              <a:buSzPct val="100000"/>
              <a:buFont typeface="Courier New"/>
              <a:buChar char="○"/>
            </a:pPr>
            <a:r>
              <a:rPr lang="en-US" sz="2400" b="0" i="0" u="none" strike="noStrike" cap="none">
                <a:solidFill>
                  <a:srgbClr val="CCCCCC"/>
                </a:solidFill>
                <a:latin typeface="Calibri"/>
                <a:ea typeface="Calibri"/>
                <a:cs typeface="Calibri"/>
                <a:sym typeface="Calibri"/>
              </a:rPr>
              <a:t>Daily Schedule</a:t>
            </a:r>
          </a:p>
          <a:p>
            <a:pPr marL="787400" marR="0" lvl="1" indent="-457200" algn="l" rtl="0">
              <a:lnSpc>
                <a:spcPct val="74000"/>
              </a:lnSpc>
              <a:spcBef>
                <a:spcPts val="0"/>
              </a:spcBef>
              <a:spcAft>
                <a:spcPts val="0"/>
              </a:spcAft>
              <a:buClr>
                <a:srgbClr val="CCCCCC"/>
              </a:buClr>
              <a:buSzPct val="100000"/>
              <a:buFont typeface="Calibri"/>
              <a:buChar char="○"/>
            </a:pPr>
            <a:r>
              <a:rPr lang="en-US" sz="2400" b="0" i="0" u="none" strike="noStrike" cap="none">
                <a:solidFill>
                  <a:srgbClr val="CCCCCC"/>
                </a:solidFill>
                <a:latin typeface="Calibri"/>
                <a:ea typeface="Calibri"/>
                <a:cs typeface="Calibri"/>
                <a:sym typeface="Calibri"/>
              </a:rPr>
              <a:t>Environment Check</a:t>
            </a:r>
          </a:p>
          <a:p>
            <a:pPr marL="787400" marR="0" lvl="1" indent="-457200" algn="l" rtl="0">
              <a:lnSpc>
                <a:spcPct val="74000"/>
              </a:lnSpc>
              <a:spcBef>
                <a:spcPts val="0"/>
              </a:spcBef>
              <a:spcAft>
                <a:spcPts val="0"/>
              </a:spcAft>
              <a:buClr>
                <a:srgbClr val="000000"/>
              </a:buClr>
              <a:buFont typeface="Arial"/>
              <a:buNone/>
            </a:pPr>
            <a:endParaRPr sz="2400" b="0" i="0" u="none" strike="noStrike" cap="none">
              <a:solidFill>
                <a:srgbClr val="CCCCCC"/>
              </a:solidFill>
              <a:latin typeface="Calibri"/>
              <a:ea typeface="Calibri"/>
              <a:cs typeface="Calibri"/>
              <a:sym typeface="Calibri"/>
            </a:endParaRPr>
          </a:p>
          <a:p>
            <a:pPr marL="495300" marR="0" lvl="0" indent="-457200" algn="l" rtl="0">
              <a:lnSpc>
                <a:spcPct val="74000"/>
              </a:lnSpc>
              <a:spcBef>
                <a:spcPts val="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Reduce bullying and harassment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A5A5"/>
        </a:solidFill>
        <a:effectLst/>
      </p:bgPr>
    </p:bg>
    <p:spTree>
      <p:nvGrpSpPr>
        <p:cNvPr id="1" name="Shape 171"/>
        <p:cNvGrpSpPr/>
        <p:nvPr/>
      </p:nvGrpSpPr>
      <p:grpSpPr>
        <a:xfrm>
          <a:off x="0" y="0"/>
          <a:ext cx="0" cy="0"/>
          <a:chOff x="0" y="0"/>
          <a:chExt cx="0" cy="0"/>
        </a:xfrm>
      </p:grpSpPr>
      <p:pic>
        <p:nvPicPr>
          <p:cNvPr id="172" name="Shape 172" descr="http://1.bp.blogspot.com/-Iv7kk3lJ9S8/TkbX1liEL7I/AAAAAAAAAGg/EntdT5KB4Ic/s1600/photo+4.JPG"/>
          <p:cNvPicPr preferRelativeResize="0"/>
          <p:nvPr/>
        </p:nvPicPr>
        <p:blipFill rotWithShape="1">
          <a:blip r:embed="rId3">
            <a:alphaModFix/>
          </a:blip>
          <a:srcRect/>
          <a:stretch/>
        </p:blipFill>
        <p:spPr>
          <a:xfrm>
            <a:off x="85725" y="1211262"/>
            <a:ext cx="4405311" cy="3778250"/>
          </a:xfrm>
          <a:prstGeom prst="rect">
            <a:avLst/>
          </a:prstGeom>
          <a:noFill/>
          <a:ln>
            <a:noFill/>
          </a:ln>
        </p:spPr>
      </p:pic>
      <p:pic>
        <p:nvPicPr>
          <p:cNvPr id="173" name="Shape 173" descr="http://3.bp.blogspot.com/-N4o7Khm6YE0/TkbX0TefFbI/AAAAAAAAAGc/HQUNVL2FC8Y/s1600/photo+3.JPG"/>
          <p:cNvPicPr preferRelativeResize="0"/>
          <p:nvPr/>
        </p:nvPicPr>
        <p:blipFill rotWithShape="1">
          <a:blip r:embed="rId4">
            <a:alphaModFix/>
          </a:blip>
          <a:srcRect/>
          <a:stretch/>
        </p:blipFill>
        <p:spPr>
          <a:xfrm>
            <a:off x="4702175" y="1258887"/>
            <a:ext cx="4441825" cy="3730625"/>
          </a:xfrm>
          <a:prstGeom prst="rect">
            <a:avLst/>
          </a:prstGeom>
          <a:noFill/>
          <a:ln>
            <a:noFill/>
          </a:ln>
        </p:spPr>
      </p:pic>
      <p:sp>
        <p:nvSpPr>
          <p:cNvPr id="174" name="Shape 174"/>
          <p:cNvSpPr txBox="1"/>
          <p:nvPr/>
        </p:nvSpPr>
        <p:spPr>
          <a:xfrm>
            <a:off x="85725" y="365125"/>
            <a:ext cx="8982074" cy="592136"/>
          </a:xfrm>
          <a:prstGeom prst="rect">
            <a:avLst/>
          </a:prstGeom>
          <a:noFill/>
          <a:ln>
            <a:noFill/>
          </a:ln>
        </p:spPr>
        <p:txBody>
          <a:bodyPr lIns="58925" tIns="58925" rIns="58925" bIns="58925" anchor="t" anchorCtr="0">
            <a:noAutofit/>
          </a:bodyPr>
          <a:lstStyle/>
          <a:p>
            <a:pPr marL="0" marR="0" lvl="0" indent="0" algn="ctr" rtl="0">
              <a:lnSpc>
                <a:spcPct val="100000"/>
              </a:lnSpc>
              <a:spcBef>
                <a:spcPts val="0"/>
              </a:spcBef>
              <a:spcAft>
                <a:spcPts val="0"/>
              </a:spcAft>
              <a:buClr>
                <a:srgbClr val="000000"/>
              </a:buClr>
              <a:buSzPct val="25000"/>
              <a:buFont typeface="Calibri"/>
              <a:buNone/>
            </a:pPr>
            <a:endParaRPr lang="en-US" sz="3100" b="0" i="0" u="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66"/>
        <p:cNvGrpSpPr/>
        <p:nvPr/>
      </p:nvGrpSpPr>
      <p:grpSpPr>
        <a:xfrm>
          <a:off x="0" y="0"/>
          <a:ext cx="0" cy="0"/>
          <a:chOff x="0" y="0"/>
          <a:chExt cx="0" cy="0"/>
        </a:xfrm>
      </p:grpSpPr>
      <p:pic>
        <p:nvPicPr>
          <p:cNvPr id="167" name="Shape 167" descr="Kids 3.jpg"/>
          <p:cNvPicPr preferRelativeResize="0">
            <a:picLocks noGrp="1"/>
          </p:cNvPicPr>
          <p:nvPr>
            <p:ph type="body" idx="1"/>
          </p:nvPr>
        </p:nvPicPr>
        <p:blipFill rotWithShape="1">
          <a:blip r:embed="rId3">
            <a:alphaModFix/>
          </a:blip>
          <a:srcRect l="16667" r="16665"/>
          <a:stretch/>
        </p:blipFill>
        <p:spPr>
          <a:xfrm>
            <a:off x="58736" y="739775"/>
            <a:ext cx="8704261" cy="37766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1717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750" y="-171450"/>
            <a:ext cx="8824911" cy="993774"/>
          </a:xfrm>
          <a:prstGeom prst="rect">
            <a:avLst/>
          </a:prstGeom>
          <a:noFill/>
          <a:ln>
            <a:noFill/>
          </a:ln>
        </p:spPr>
        <p:txBody>
          <a:bodyPr lIns="69825" tIns="34925" rIns="69825" bIns="349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500" b="1" i="0" u="none" strike="noStrike" cap="none">
                <a:solidFill>
                  <a:srgbClr val="FFFFFF"/>
                </a:solidFill>
                <a:latin typeface="Calibri"/>
                <a:ea typeface="Calibri"/>
                <a:cs typeface="Calibri"/>
                <a:sym typeface="Calibri"/>
              </a:rPr>
              <a:t>Environment Check Exercise</a:t>
            </a:r>
          </a:p>
        </p:txBody>
      </p:sp>
      <p:sp>
        <p:nvSpPr>
          <p:cNvPr id="161" name="Shape 161"/>
          <p:cNvSpPr txBox="1">
            <a:spLocks noGrp="1"/>
          </p:cNvSpPr>
          <p:nvPr>
            <p:ph type="body" idx="1"/>
          </p:nvPr>
        </p:nvSpPr>
        <p:spPr>
          <a:xfrm>
            <a:off x="152400" y="590550"/>
            <a:ext cx="8823324" cy="4624386"/>
          </a:xfrm>
          <a:prstGeom prst="rect">
            <a:avLst/>
          </a:prstGeom>
          <a:noFill/>
          <a:ln>
            <a:noFill/>
          </a:ln>
        </p:spPr>
        <p:txBody>
          <a:bodyPr lIns="69825" tIns="34925" rIns="69825" bIns="34925" anchor="t" anchorCtr="0">
            <a:noAutofit/>
          </a:bodyPr>
          <a:lstStyle/>
          <a:p>
            <a:pPr marL="0" lvl="0" indent="0">
              <a:lnSpc>
                <a:spcPct val="90000"/>
              </a:lnSpc>
              <a:spcBef>
                <a:spcPts val="800"/>
              </a:spcBef>
              <a:buClr>
                <a:srgbClr val="FFFFFF"/>
              </a:buClr>
              <a:buNone/>
            </a:pPr>
            <a:endParaRPr lang="en-US" sz="2700" dirty="0">
              <a:solidFill>
                <a:srgbClr val="FFFFFF"/>
              </a:solidFill>
            </a:endParaRPr>
          </a:p>
          <a:p>
            <a:pPr marL="457200" lvl="0" indent="-457200">
              <a:lnSpc>
                <a:spcPct val="90000"/>
              </a:lnSpc>
              <a:spcBef>
                <a:spcPts val="800"/>
              </a:spcBef>
              <a:buClr>
                <a:srgbClr val="FFFFFF"/>
              </a:buClr>
              <a:buFont typeface="Wingdings" panose="05000000000000000000" pitchFamily="2" charset="2"/>
              <a:buChar char="q"/>
            </a:pPr>
            <a:r>
              <a:rPr lang="en-US" sz="2700" dirty="0">
                <a:solidFill>
                  <a:srgbClr val="FFFFFF"/>
                </a:solidFill>
              </a:rPr>
              <a:t>Access, doorways, how many exits?</a:t>
            </a:r>
          </a:p>
          <a:p>
            <a:pPr marL="457200" marR="0" lvl="0" indent="-457200" algn="l" rtl="0">
              <a:lnSpc>
                <a:spcPct val="90000"/>
              </a:lnSpc>
              <a:spcBef>
                <a:spcPts val="800"/>
              </a:spcBef>
              <a:spcAft>
                <a:spcPts val="0"/>
              </a:spcAft>
              <a:buClr>
                <a:srgbClr val="FFFFFF"/>
              </a:buClr>
              <a:buSzPct val="100000"/>
              <a:buFont typeface="Wingdings" panose="05000000000000000000" pitchFamily="2" charset="2"/>
              <a:buChar char="q"/>
            </a:pPr>
            <a:r>
              <a:rPr lang="en-US" sz="2700" b="0" i="0" u="none" strike="noStrike" cap="none" dirty="0">
                <a:solidFill>
                  <a:srgbClr val="FFFFFF"/>
                </a:solidFill>
                <a:latin typeface="Calibri"/>
                <a:ea typeface="Calibri"/>
                <a:cs typeface="Calibri"/>
                <a:sym typeface="Calibri"/>
              </a:rPr>
              <a:t>Lighting?</a:t>
            </a:r>
          </a:p>
          <a:p>
            <a:pPr marL="457200" marR="0" lvl="0" indent="-457200" algn="l" rtl="0">
              <a:lnSpc>
                <a:spcPct val="90000"/>
              </a:lnSpc>
              <a:spcBef>
                <a:spcPts val="800"/>
              </a:spcBef>
              <a:spcAft>
                <a:spcPts val="0"/>
              </a:spcAft>
              <a:buClr>
                <a:srgbClr val="FFFFFF"/>
              </a:buClr>
              <a:buSzPct val="100000"/>
              <a:buFont typeface="Wingdings" panose="05000000000000000000" pitchFamily="2" charset="2"/>
              <a:buChar char="q"/>
            </a:pPr>
            <a:r>
              <a:rPr lang="en-US" sz="2700" b="0" i="0" u="none" strike="noStrike" cap="none" dirty="0">
                <a:solidFill>
                  <a:srgbClr val="FFFFFF"/>
                </a:solidFill>
                <a:latin typeface="Calibri"/>
                <a:ea typeface="Calibri"/>
                <a:cs typeface="Calibri"/>
                <a:sym typeface="Calibri"/>
              </a:rPr>
              <a:t> Smells?</a:t>
            </a:r>
          </a:p>
          <a:p>
            <a:pPr marL="457200" marR="0" lvl="0" indent="-457200" algn="l" rtl="0">
              <a:lnSpc>
                <a:spcPct val="90000"/>
              </a:lnSpc>
              <a:spcBef>
                <a:spcPts val="800"/>
              </a:spcBef>
              <a:spcAft>
                <a:spcPts val="0"/>
              </a:spcAft>
              <a:buClr>
                <a:srgbClr val="FFFFFF"/>
              </a:buClr>
              <a:buSzPct val="100000"/>
              <a:buFont typeface="Wingdings" panose="05000000000000000000" pitchFamily="2" charset="2"/>
              <a:buChar char="q"/>
            </a:pPr>
            <a:r>
              <a:rPr lang="en-US" sz="2700" b="0" i="0" u="none" strike="noStrike" cap="none" dirty="0">
                <a:solidFill>
                  <a:srgbClr val="FFFFFF"/>
                </a:solidFill>
                <a:latin typeface="Calibri"/>
                <a:ea typeface="Calibri"/>
                <a:cs typeface="Calibri"/>
                <a:sym typeface="Calibri"/>
              </a:rPr>
              <a:t> Personal space?</a:t>
            </a:r>
          </a:p>
          <a:p>
            <a:pPr marL="457200" marR="0" lvl="0" indent="-457200" algn="l" rtl="0">
              <a:lnSpc>
                <a:spcPct val="90000"/>
              </a:lnSpc>
              <a:spcBef>
                <a:spcPts val="800"/>
              </a:spcBef>
              <a:spcAft>
                <a:spcPts val="0"/>
              </a:spcAft>
              <a:buClr>
                <a:srgbClr val="FFFFFF"/>
              </a:buClr>
              <a:buSzPct val="100000"/>
              <a:buFont typeface="Wingdings" panose="05000000000000000000" pitchFamily="2" charset="2"/>
              <a:buChar char="q"/>
            </a:pPr>
            <a:r>
              <a:rPr lang="en-US" sz="2700" b="0" i="0" u="none" strike="noStrike" cap="none" dirty="0">
                <a:solidFill>
                  <a:srgbClr val="FFFFFF"/>
                </a:solidFill>
                <a:latin typeface="Calibri"/>
                <a:ea typeface="Calibri"/>
                <a:cs typeface="Calibri"/>
                <a:sym typeface="Calibri"/>
              </a:rPr>
              <a:t> Seating arrangement – crowded? Too close?</a:t>
            </a:r>
          </a:p>
          <a:p>
            <a:pPr marL="457200" marR="0" lvl="0" indent="-457200" algn="l" rtl="0">
              <a:lnSpc>
                <a:spcPct val="90000"/>
              </a:lnSpc>
              <a:spcBef>
                <a:spcPts val="800"/>
              </a:spcBef>
              <a:spcAft>
                <a:spcPts val="0"/>
              </a:spcAft>
              <a:buClr>
                <a:srgbClr val="FFFFFF"/>
              </a:buClr>
              <a:buSzPct val="100000"/>
              <a:buFont typeface="Wingdings" panose="05000000000000000000" pitchFamily="2" charset="2"/>
              <a:buChar char="q"/>
            </a:pPr>
            <a:r>
              <a:rPr lang="en-US" sz="2700" b="0" i="0" u="none" strike="noStrike" cap="none" dirty="0">
                <a:solidFill>
                  <a:srgbClr val="FFFFFF"/>
                </a:solidFill>
                <a:latin typeface="Calibri"/>
                <a:ea typeface="Calibri"/>
                <a:cs typeface="Calibri"/>
                <a:sym typeface="Calibri"/>
              </a:rPr>
              <a:t> Power differential, are your needs met?</a:t>
            </a:r>
          </a:p>
          <a:p>
            <a:pPr marL="457200" marR="0" lvl="0" indent="-457200" algn="l" rtl="0">
              <a:lnSpc>
                <a:spcPct val="90000"/>
              </a:lnSpc>
              <a:spcBef>
                <a:spcPts val="800"/>
              </a:spcBef>
              <a:spcAft>
                <a:spcPts val="0"/>
              </a:spcAft>
              <a:buClr>
                <a:srgbClr val="FFFFFF"/>
              </a:buClr>
              <a:buSzPct val="100000"/>
              <a:buFont typeface="Wingdings" panose="05000000000000000000" pitchFamily="2" charset="2"/>
              <a:buChar char="q"/>
            </a:pPr>
            <a:r>
              <a:rPr lang="en-US" sz="2700" b="0" i="0" u="none" strike="noStrike" cap="none" dirty="0">
                <a:solidFill>
                  <a:srgbClr val="FFFFFF"/>
                </a:solidFill>
                <a:latin typeface="Calibri"/>
                <a:ea typeface="Calibri"/>
                <a:cs typeface="Calibri"/>
                <a:sym typeface="Calibri"/>
              </a:rPr>
              <a:t> Is this a calming environment, if not, what would</a:t>
            </a:r>
          </a:p>
          <a:p>
            <a:pPr marL="0" marR="0" lvl="0" indent="0" algn="l" rtl="0">
              <a:lnSpc>
                <a:spcPct val="90000"/>
              </a:lnSpc>
              <a:spcBef>
                <a:spcPts val="800"/>
              </a:spcBef>
              <a:spcAft>
                <a:spcPts val="0"/>
              </a:spcAft>
              <a:buClr>
                <a:schemeClr val="dk1"/>
              </a:buClr>
              <a:buSzPct val="25000"/>
              <a:buNone/>
            </a:pPr>
            <a:r>
              <a:rPr lang="en-US" sz="2700" b="0" i="0" u="none" strike="noStrike" cap="none" dirty="0">
                <a:solidFill>
                  <a:srgbClr val="FFFFFF"/>
                </a:solidFill>
                <a:latin typeface="Calibri"/>
                <a:ea typeface="Calibri"/>
                <a:cs typeface="Calibri"/>
                <a:sym typeface="Calibri"/>
              </a:rPr>
              <a:t>	help?</a:t>
            </a:r>
          </a:p>
          <a:p>
            <a:pPr marL="355600" marR="0" lvl="0" indent="-88900" algn="l" rtl="0">
              <a:lnSpc>
                <a:spcPct val="100000"/>
              </a:lnSpc>
              <a:spcBef>
                <a:spcPts val="400"/>
              </a:spcBef>
              <a:spcAft>
                <a:spcPts val="0"/>
              </a:spcAft>
              <a:buClr>
                <a:schemeClr val="dk1"/>
              </a:buClr>
              <a:buSzPct val="100000"/>
              <a:buFont typeface="Arial"/>
              <a:buNone/>
            </a:pPr>
            <a:endParaRPr sz="2700" b="0" i="0" u="none" strike="noStrike" cap="none" dirty="0">
              <a:solidFill>
                <a:srgbClr val="FFFFFF"/>
              </a:solidFill>
              <a:latin typeface="Calibri"/>
              <a:ea typeface="Calibri"/>
              <a:cs typeface="Calibri"/>
              <a:sym typeface="Calibri"/>
            </a:endParaRPr>
          </a:p>
        </p:txBody>
      </p:sp>
      <p:pic>
        <p:nvPicPr>
          <p:cNvPr id="162" name="Shape 162" descr="Free photo Checklist Notes Icon - Max Pixel"/>
          <p:cNvPicPr preferRelativeResize="0"/>
          <p:nvPr/>
        </p:nvPicPr>
        <p:blipFill rotWithShape="1">
          <a:blip r:embed="rId3">
            <a:alphaModFix/>
          </a:blip>
          <a:srcRect/>
          <a:stretch/>
        </p:blipFill>
        <p:spPr>
          <a:xfrm rot="-300000">
            <a:off x="6400799" y="1555750"/>
            <a:ext cx="2012949" cy="14589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33362" y="0"/>
            <a:ext cx="8624886" cy="852487"/>
          </a:xfrm>
          <a:prstGeom prst="rect">
            <a:avLst/>
          </a:prstGeom>
          <a:solidFill>
            <a:schemeClr val="dk1">
              <a:alpha val="77254"/>
            </a:schemeClr>
          </a:solidFill>
          <a:ln>
            <a:noFill/>
          </a:ln>
        </p:spPr>
        <p:txBody>
          <a:bodyPr lIns="69825" tIns="34925" rIns="69825" bIns="349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900" b="1" i="0" u="none" strike="noStrike" cap="none">
                <a:solidFill>
                  <a:srgbClr val="FFFFFF"/>
                </a:solidFill>
                <a:latin typeface="Calibri"/>
                <a:ea typeface="Calibri"/>
                <a:cs typeface="Calibri"/>
                <a:sym typeface="Calibri"/>
              </a:rPr>
              <a:t>Strategies to Establish Trust</a:t>
            </a:r>
          </a:p>
        </p:txBody>
      </p:sp>
      <p:sp>
        <p:nvSpPr>
          <p:cNvPr id="181" name="Shape 181"/>
          <p:cNvSpPr txBox="1">
            <a:spLocks noGrp="1"/>
          </p:cNvSpPr>
          <p:nvPr>
            <p:ph type="body" idx="1"/>
          </p:nvPr>
        </p:nvSpPr>
        <p:spPr>
          <a:xfrm>
            <a:off x="90486" y="852487"/>
            <a:ext cx="8896350" cy="4291011"/>
          </a:xfrm>
          <a:prstGeom prst="rect">
            <a:avLst/>
          </a:prstGeom>
          <a:solidFill>
            <a:schemeClr val="dk1">
              <a:alpha val="77254"/>
            </a:schemeClr>
          </a:solidFill>
          <a:ln>
            <a:noFill/>
          </a:ln>
        </p:spPr>
        <p:txBody>
          <a:bodyPr lIns="69825" tIns="34925" rIns="69825" bIns="349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100" b="0" i="0" u="none" strike="noStrike" cap="none">
                <a:solidFill>
                  <a:srgbClr val="FFFFFF"/>
                </a:solidFill>
                <a:latin typeface="Calibri"/>
                <a:ea typeface="Calibri"/>
                <a:cs typeface="Calibri"/>
                <a:sym typeface="Calibri"/>
              </a:rPr>
              <a:t>Build relationship based on trust by...</a:t>
            </a:r>
          </a:p>
          <a:p>
            <a:pPr marL="0" marR="0" lvl="0" indent="0" algn="l" rtl="0">
              <a:lnSpc>
                <a:spcPct val="100000"/>
              </a:lnSpc>
              <a:spcBef>
                <a:spcPts val="800"/>
              </a:spcBef>
              <a:spcAft>
                <a:spcPts val="0"/>
              </a:spcAft>
              <a:buClr>
                <a:srgbClr val="FFFFFF"/>
              </a:buClr>
              <a:buSzPct val="100000"/>
              <a:buFont typeface="Calibri"/>
              <a:buChar char="•"/>
            </a:pPr>
            <a:r>
              <a:rPr lang="en-US" sz="3100" b="0" i="0" u="none" strike="noStrike" cap="none">
                <a:solidFill>
                  <a:srgbClr val="FFFFFF"/>
                </a:solidFill>
                <a:latin typeface="Calibri"/>
                <a:ea typeface="Calibri"/>
                <a:cs typeface="Calibri"/>
                <a:sym typeface="Calibri"/>
              </a:rPr>
              <a:t>Maintaining unconditional positive regard for all students </a:t>
            </a:r>
          </a:p>
          <a:p>
            <a:pPr marL="0" marR="0" lvl="0" indent="0" algn="l" rtl="0">
              <a:lnSpc>
                <a:spcPct val="100000"/>
              </a:lnSpc>
              <a:spcBef>
                <a:spcPts val="800"/>
              </a:spcBef>
              <a:spcAft>
                <a:spcPts val="0"/>
              </a:spcAft>
              <a:buClr>
                <a:srgbClr val="FFFFFF"/>
              </a:buClr>
              <a:buSzPct val="100000"/>
              <a:buFont typeface="Calibri"/>
              <a:buChar char="•"/>
            </a:pPr>
            <a:r>
              <a:rPr lang="en-US" sz="3100" b="0" i="0" u="none" strike="noStrike" cap="none">
                <a:solidFill>
                  <a:srgbClr val="FFFFFF"/>
                </a:solidFill>
                <a:latin typeface="Calibri"/>
                <a:ea typeface="Calibri"/>
                <a:cs typeface="Calibri"/>
                <a:sym typeface="Calibri"/>
              </a:rPr>
              <a:t>Check assumptions, observe and question</a:t>
            </a:r>
          </a:p>
          <a:p>
            <a:pPr marL="0" marR="0" lvl="0" indent="0" algn="l" rtl="0">
              <a:lnSpc>
                <a:spcPct val="100000"/>
              </a:lnSpc>
              <a:spcBef>
                <a:spcPts val="800"/>
              </a:spcBef>
              <a:spcAft>
                <a:spcPts val="0"/>
              </a:spcAft>
              <a:buClr>
                <a:srgbClr val="FFFFFF"/>
              </a:buClr>
              <a:buSzPct val="100000"/>
              <a:buFont typeface="Calibri"/>
              <a:buChar char="•"/>
            </a:pPr>
            <a:r>
              <a:rPr lang="en-US" sz="3100" b="0" i="0" u="none" strike="noStrike" cap="none">
                <a:solidFill>
                  <a:srgbClr val="FFFFFF"/>
                </a:solidFill>
                <a:latin typeface="Calibri"/>
                <a:ea typeface="Calibri"/>
                <a:cs typeface="Calibri"/>
                <a:sym typeface="Calibri"/>
              </a:rPr>
              <a:t>Being a relationship coach </a:t>
            </a:r>
          </a:p>
          <a:p>
            <a:pPr marL="0" marR="0" lvl="0" indent="0" algn="ctr" rtl="0">
              <a:lnSpc>
                <a:spcPct val="100000"/>
              </a:lnSpc>
              <a:spcBef>
                <a:spcPts val="800"/>
              </a:spcBef>
              <a:spcAft>
                <a:spcPts val="0"/>
              </a:spcAft>
              <a:buClr>
                <a:schemeClr val="dk1"/>
              </a:buClr>
              <a:buSzPct val="25000"/>
              <a:buFont typeface="Arial"/>
              <a:buNone/>
            </a:pPr>
            <a:r>
              <a:rPr lang="en-US" sz="3100" b="0" i="0" u="none" strike="noStrike" cap="none">
                <a:solidFill>
                  <a:srgbClr val="FFFFFF"/>
                </a:solidFill>
                <a:latin typeface="Calibri"/>
                <a:ea typeface="Calibri"/>
                <a:cs typeface="Calibri"/>
                <a:sym typeface="Calibri"/>
              </a:rPr>
              <a:t>It’s ALL about Relationships… </a:t>
            </a:r>
            <a:r>
              <a:rPr lang="en-US" sz="2300" b="0" i="0" u="sng" strike="noStrike" cap="none">
                <a:solidFill>
                  <a:schemeClr val="hlink"/>
                </a:solidFill>
                <a:latin typeface="Calibri"/>
                <a:ea typeface="Calibri"/>
                <a:cs typeface="Calibri"/>
                <a:sym typeface="Calibri"/>
                <a:hlinkClick r:id="rId4"/>
              </a:rPr>
              <a:t>https://www.ted.com/talks/rita_pierson_every_kid_needs_a_champion</a:t>
            </a:r>
          </a:p>
          <a:p>
            <a:pPr marL="0" marR="0" lvl="0" indent="0" algn="l" rtl="0">
              <a:lnSpc>
                <a:spcPct val="100000"/>
              </a:lnSpc>
              <a:spcBef>
                <a:spcPts val="800"/>
              </a:spcBef>
              <a:spcAft>
                <a:spcPts val="0"/>
              </a:spcAft>
              <a:buClr>
                <a:schemeClr val="dk1"/>
              </a:buClr>
              <a:buSzPct val="25000"/>
              <a:buFont typeface="Arial"/>
              <a:buNone/>
            </a:pPr>
            <a:endParaRPr sz="2300" b="0" i="0" u="none" strike="noStrike" cap="none">
              <a:solidFill>
                <a:srgbClr val="FFFFFF"/>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ct val="25000"/>
              <a:buFont typeface="Arial"/>
              <a:buNone/>
            </a:pPr>
            <a:endParaRPr sz="2300" b="0" i="0" u="none" strike="noStrike" cap="none">
              <a:solidFill>
                <a:srgbClr val="FFFFFF"/>
              </a:solidFill>
              <a:latin typeface="Calibri"/>
              <a:ea typeface="Calibri"/>
              <a:cs typeface="Calibri"/>
              <a:sym typeface="Calibri"/>
            </a:endParaRPr>
          </a:p>
          <a:p>
            <a:pPr marL="355600" marR="0" lvl="0" indent="-88900" algn="l" rtl="0">
              <a:lnSpc>
                <a:spcPct val="100000"/>
              </a:lnSpc>
              <a:spcBef>
                <a:spcPts val="400"/>
              </a:spcBef>
              <a:spcAft>
                <a:spcPts val="0"/>
              </a:spcAft>
              <a:buClr>
                <a:schemeClr val="dk1"/>
              </a:buClr>
              <a:buSzPct val="100000"/>
              <a:buFont typeface="Arial"/>
              <a:buNone/>
            </a:pPr>
            <a:endParaRPr sz="23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63"/>
        <p:cNvGrpSpPr/>
        <p:nvPr/>
      </p:nvGrpSpPr>
      <p:grpSpPr>
        <a:xfrm>
          <a:off x="0" y="0"/>
          <a:ext cx="0" cy="0"/>
          <a:chOff x="0" y="0"/>
          <a:chExt cx="0" cy="0"/>
        </a:xfrm>
      </p:grpSpPr>
      <p:pic>
        <p:nvPicPr>
          <p:cNvPr id="64" name="Shape 64" descr="20170202_160121.jpg"/>
          <p:cNvPicPr preferRelativeResize="0"/>
          <p:nvPr/>
        </p:nvPicPr>
        <p:blipFill rotWithShape="1">
          <a:blip r:embed="rId3">
            <a:alphaModFix/>
          </a:blip>
          <a:srcRect/>
          <a:stretch/>
        </p:blipFill>
        <p:spPr>
          <a:xfrm>
            <a:off x="0" y="3133725"/>
            <a:ext cx="2514599" cy="2009774"/>
          </a:xfrm>
          <a:prstGeom prst="rect">
            <a:avLst/>
          </a:prstGeom>
          <a:noFill/>
          <a:ln>
            <a:noFill/>
          </a:ln>
        </p:spPr>
      </p:pic>
      <p:pic>
        <p:nvPicPr>
          <p:cNvPr id="65" name="Shape 65" descr="Archie_Feb2017_5.jpg"/>
          <p:cNvPicPr preferRelativeResize="0"/>
          <p:nvPr/>
        </p:nvPicPr>
        <p:blipFill rotWithShape="1">
          <a:blip r:embed="rId4">
            <a:alphaModFix/>
          </a:blip>
          <a:srcRect/>
          <a:stretch/>
        </p:blipFill>
        <p:spPr>
          <a:xfrm>
            <a:off x="6999286" y="20636"/>
            <a:ext cx="2144712" cy="2408236"/>
          </a:xfrm>
          <a:prstGeom prst="rect">
            <a:avLst/>
          </a:prstGeom>
          <a:noFill/>
          <a:ln>
            <a:noFill/>
          </a:ln>
        </p:spPr>
      </p:pic>
      <p:pic>
        <p:nvPicPr>
          <p:cNvPr id="66" name="Shape 66" descr="couple_photo_temp_crop.jpg"/>
          <p:cNvPicPr preferRelativeResize="0"/>
          <p:nvPr/>
        </p:nvPicPr>
        <p:blipFill rotWithShape="1">
          <a:blip r:embed="rId5">
            <a:alphaModFix/>
          </a:blip>
          <a:srcRect/>
          <a:stretch/>
        </p:blipFill>
        <p:spPr>
          <a:xfrm>
            <a:off x="2306636" y="779462"/>
            <a:ext cx="4500561" cy="2249486"/>
          </a:xfrm>
          <a:prstGeom prst="rect">
            <a:avLst/>
          </a:prstGeom>
          <a:noFill/>
          <a:ln>
            <a:noFill/>
          </a:ln>
        </p:spPr>
      </p:pic>
      <p:pic>
        <p:nvPicPr>
          <p:cNvPr id="67" name="Shape 67" descr="1014642_789552011128_827931530_o.jpg"/>
          <p:cNvPicPr preferRelativeResize="0"/>
          <p:nvPr/>
        </p:nvPicPr>
        <p:blipFill rotWithShape="1">
          <a:blip r:embed="rId6">
            <a:alphaModFix/>
          </a:blip>
          <a:srcRect/>
          <a:stretch/>
        </p:blipFill>
        <p:spPr>
          <a:xfrm>
            <a:off x="0" y="20636"/>
            <a:ext cx="2144712" cy="2144712"/>
          </a:xfrm>
          <a:prstGeom prst="rect">
            <a:avLst/>
          </a:prstGeom>
          <a:noFill/>
          <a:ln>
            <a:noFill/>
          </a:ln>
        </p:spPr>
      </p:pic>
      <p:pic>
        <p:nvPicPr>
          <p:cNvPr id="68" name="Shape 68"/>
          <p:cNvPicPr preferRelativeResize="0"/>
          <p:nvPr/>
        </p:nvPicPr>
        <p:blipFill rotWithShape="1">
          <a:blip r:embed="rId7">
            <a:alphaModFix/>
          </a:blip>
          <a:srcRect/>
          <a:stretch/>
        </p:blipFill>
        <p:spPr>
          <a:xfrm>
            <a:off x="6586536" y="2830511"/>
            <a:ext cx="2514599" cy="2284412"/>
          </a:xfrm>
          <a:prstGeom prst="rect">
            <a:avLst/>
          </a:prstGeom>
          <a:noFill/>
          <a:ln>
            <a:noFill/>
          </a:ln>
        </p:spPr>
      </p:pic>
      <p:pic>
        <p:nvPicPr>
          <p:cNvPr id="69" name="Shape 69"/>
          <p:cNvPicPr preferRelativeResize="0"/>
          <p:nvPr/>
        </p:nvPicPr>
        <p:blipFill rotWithShape="1">
          <a:blip r:embed="rId8">
            <a:alphaModFix/>
          </a:blip>
          <a:srcRect/>
          <a:stretch/>
        </p:blipFill>
        <p:spPr>
          <a:xfrm>
            <a:off x="2765425" y="3133725"/>
            <a:ext cx="3571874" cy="2009774"/>
          </a:xfrm>
          <a:prstGeom prst="rect">
            <a:avLst/>
          </a:prstGeom>
          <a:noFill/>
          <a:ln>
            <a:noFill/>
          </a:ln>
        </p:spPr>
      </p:pic>
      <p:sp>
        <p:nvSpPr>
          <p:cNvPr id="70" name="Shape 70"/>
          <p:cNvSpPr txBox="1"/>
          <p:nvPr/>
        </p:nvSpPr>
        <p:spPr>
          <a:xfrm>
            <a:off x="2243136" y="20636"/>
            <a:ext cx="4425949" cy="654050"/>
          </a:xfrm>
          <a:prstGeom prst="rect">
            <a:avLst/>
          </a:prstGeom>
          <a:noFill/>
          <a:ln>
            <a:noFill/>
          </a:ln>
        </p:spPr>
        <p:txBody>
          <a:bodyPr lIns="58925" tIns="58925" rIns="58925" bIns="589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900" b="1" i="0" u="none">
                <a:solidFill>
                  <a:srgbClr val="FFFFFF"/>
                </a:solidFill>
                <a:latin typeface="Arial"/>
                <a:ea typeface="Arial"/>
                <a:cs typeface="Arial"/>
                <a:sym typeface="Arial"/>
              </a:rPr>
              <a:t>Tarah Randazzo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187" name="Shape 187"/>
          <p:cNvPicPr preferRelativeResize="0"/>
          <p:nvPr/>
        </p:nvPicPr>
        <p:blipFill rotWithShape="1">
          <a:blip r:embed="rId4">
            <a:alphaModFix/>
          </a:blip>
          <a:srcRect/>
          <a:stretch/>
        </p:blipFill>
        <p:spPr>
          <a:xfrm>
            <a:off x="0" y="0"/>
            <a:ext cx="9144000" cy="5143499"/>
          </a:xfrm>
          <a:prstGeom prst="rect">
            <a:avLst/>
          </a:prstGeom>
          <a:noFill/>
          <a:ln>
            <a:noFill/>
          </a:ln>
        </p:spPr>
      </p:pic>
      <p:sp>
        <p:nvSpPr>
          <p:cNvPr id="188" name="Shape 188"/>
          <p:cNvSpPr txBox="1"/>
          <p:nvPr/>
        </p:nvSpPr>
        <p:spPr>
          <a:xfrm>
            <a:off x="0" y="268287"/>
            <a:ext cx="9144000" cy="690561"/>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800" b="1" i="0" u="none">
                <a:solidFill>
                  <a:srgbClr val="FFFFFF"/>
                </a:solidFill>
                <a:latin typeface="Calibri"/>
                <a:ea typeface="Calibri"/>
                <a:cs typeface="Calibri"/>
                <a:sym typeface="Calibri"/>
              </a:rPr>
              <a:t>Ideas for Building Relationships</a:t>
            </a:r>
          </a:p>
        </p:txBody>
      </p:sp>
      <p:sp>
        <p:nvSpPr>
          <p:cNvPr id="189" name="Shape 189"/>
          <p:cNvSpPr txBox="1"/>
          <p:nvPr/>
        </p:nvSpPr>
        <p:spPr>
          <a:xfrm>
            <a:off x="119061" y="1033462"/>
            <a:ext cx="9024936" cy="4110036"/>
          </a:xfrm>
          <a:prstGeom prst="rect">
            <a:avLst/>
          </a:prstGeom>
          <a:noFill/>
          <a:ln>
            <a:noFill/>
          </a:ln>
        </p:spPr>
        <p:txBody>
          <a:bodyPr lIns="58925" tIns="29450" rIns="58925" bIns="29450" anchor="t" anchorCtr="0">
            <a:noAutofit/>
          </a:bodyPr>
          <a:lstStyle/>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Meet and greet at the door/Shake their hands</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Student survey of interests</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Anagram nametags</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Acknowledge students by name</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Personal notes on assignments</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Student of the week</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Classroom morning meetings</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Weekly questions about you</a:t>
            </a:r>
          </a:p>
          <a:p>
            <a:pPr marL="495300" marR="0" lvl="0" indent="-495300" algn="l" rtl="0">
              <a:lnSpc>
                <a:spcPct val="86000"/>
              </a:lnSpc>
              <a:spcBef>
                <a:spcPts val="0"/>
              </a:spcBef>
              <a:spcAft>
                <a:spcPts val="0"/>
              </a:spcAft>
              <a:buClr>
                <a:srgbClr val="FFFFFF"/>
              </a:buClr>
              <a:buSzPct val="100000"/>
              <a:buFont typeface="Calibri"/>
              <a:buChar char="•"/>
            </a:pPr>
            <a:r>
              <a:rPr lang="en-US" sz="3000" b="0" i="0" u="none">
                <a:solidFill>
                  <a:srgbClr val="FFFFFF"/>
                </a:solidFill>
                <a:latin typeface="Calibri"/>
                <a:ea typeface="Calibri"/>
                <a:cs typeface="Calibri"/>
                <a:sym typeface="Calibri"/>
              </a:rPr>
              <a:t>Weekly ice breakers</a:t>
            </a:r>
          </a:p>
          <a:p>
            <a:pPr marL="0" marR="0" lvl="0" indent="0" algn="l" rtl="0">
              <a:lnSpc>
                <a:spcPct val="100000"/>
              </a:lnSpc>
              <a:spcBef>
                <a:spcPts val="0"/>
              </a:spcBef>
              <a:spcAft>
                <a:spcPts val="0"/>
              </a:spcAft>
              <a:buNone/>
            </a:pPr>
            <a:endParaRPr sz="3000" b="0" i="0" u="non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0" y="1200150"/>
            <a:ext cx="9144000" cy="685799"/>
          </a:xfrm>
          <a:prstGeom prst="rect">
            <a:avLst/>
          </a:prstGeom>
          <a:noFill/>
          <a:ln>
            <a:noFill/>
          </a:ln>
        </p:spPr>
        <p:txBody>
          <a:bodyPr lIns="83800" tIns="41900" rIns="83800" bIns="419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700" b="0" i="0" u="sng" strike="noStrike" cap="none">
                <a:solidFill>
                  <a:srgbClr val="000000"/>
                </a:solidFill>
                <a:latin typeface="Georgia"/>
                <a:ea typeface="Georgia"/>
                <a:cs typeface="Georgia"/>
                <a:sym typeface="Georgia"/>
              </a:rPr>
              <a:t/>
            </a:r>
            <a:br>
              <a:rPr lang="en-US" sz="3700" b="0" i="0" u="sng" strike="noStrike" cap="none">
                <a:solidFill>
                  <a:srgbClr val="000000"/>
                </a:solidFill>
                <a:latin typeface="Georgia"/>
                <a:ea typeface="Georgia"/>
                <a:cs typeface="Georgia"/>
                <a:sym typeface="Georgia"/>
              </a:rPr>
            </a:br>
            <a:r>
              <a:rPr lang="en-US" sz="3700" b="0" i="0" u="sng" strike="noStrike" cap="none">
                <a:solidFill>
                  <a:srgbClr val="000000"/>
                </a:solidFill>
                <a:latin typeface="Georgia"/>
                <a:ea typeface="Georgia"/>
                <a:cs typeface="Georgia"/>
                <a:sym typeface="Georgia"/>
              </a:rPr>
              <a:t>Classroom Management in a Responsive School/Classroom- </a:t>
            </a:r>
            <a:r>
              <a:rPr lang="en-US" sz="3300" b="0" i="0" u="sng" strike="noStrike" cap="none">
                <a:solidFill>
                  <a:srgbClr val="000000"/>
                </a:solidFill>
                <a:latin typeface="Georgia"/>
                <a:ea typeface="Georgia"/>
                <a:cs typeface="Georgia"/>
                <a:sym typeface="Georgia"/>
              </a:rPr>
              <a:t>Use the Least Invasive Form of Intervention</a:t>
            </a:r>
          </a:p>
        </p:txBody>
      </p:sp>
      <p:sp>
        <p:nvSpPr>
          <p:cNvPr id="195" name="Shape 195"/>
          <p:cNvSpPr txBox="1">
            <a:spLocks noGrp="1"/>
          </p:cNvSpPr>
          <p:nvPr>
            <p:ph type="body" idx="1"/>
          </p:nvPr>
        </p:nvSpPr>
        <p:spPr>
          <a:xfrm>
            <a:off x="457200" y="2419350"/>
            <a:ext cx="8305799" cy="3822700"/>
          </a:xfrm>
          <a:prstGeom prst="rect">
            <a:avLst/>
          </a:prstGeom>
          <a:noFill/>
          <a:ln>
            <a:noFill/>
          </a:ln>
        </p:spPr>
        <p:txBody>
          <a:bodyPr lIns="83800" tIns="41900" rIns="83800" bIns="41900" anchor="t" anchorCtr="0">
            <a:noAutofit/>
          </a:bodyPr>
          <a:lstStyle/>
          <a:p>
            <a:pPr marL="495300" marR="0" lvl="1" indent="-254000" algn="l" rtl="0">
              <a:lnSpc>
                <a:spcPct val="80000"/>
              </a:lnSpc>
              <a:spcBef>
                <a:spcPts val="0"/>
              </a:spcBef>
              <a:spcAft>
                <a:spcPts val="0"/>
              </a:spcAft>
              <a:buClr>
                <a:schemeClr val="dk1"/>
              </a:buClr>
              <a:buSzPct val="25000"/>
              <a:buFont typeface="Arial"/>
              <a:buNone/>
            </a:pPr>
            <a:r>
              <a:rPr lang="en-US" sz="2800" b="0" i="0" u="none" strike="noStrike" cap="none">
                <a:solidFill>
                  <a:srgbClr val="000000"/>
                </a:solidFill>
                <a:latin typeface="Georgia"/>
                <a:ea typeface="Georgia"/>
                <a:cs typeface="Georgia"/>
                <a:sym typeface="Georgia"/>
              </a:rPr>
              <a:t>IDEAL: to solve a case of disruption quickly, successfully, and with the least possible disruption to the whole class and without escalating the student further. </a:t>
            </a:r>
          </a:p>
          <a:p>
            <a:pPr marL="355600" marR="0" lvl="0" indent="-88900" algn="l" rtl="0">
              <a:lnSpc>
                <a:spcPct val="100000"/>
              </a:lnSpc>
              <a:spcBef>
                <a:spcPts val="400"/>
              </a:spcBef>
              <a:spcAft>
                <a:spcPts val="0"/>
              </a:spcAft>
              <a:buClr>
                <a:schemeClr val="dk1"/>
              </a:buClr>
              <a:buSzPct val="100000"/>
              <a:buFont typeface="Arial"/>
              <a:buNone/>
            </a:pPr>
            <a:endParaRPr sz="2800" b="0" i="0" u="none" strike="noStrike" cap="none">
              <a:solidFill>
                <a:srgbClr val="000000"/>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74611" y="0"/>
            <a:ext cx="9378950" cy="739775"/>
          </a:xfrm>
          <a:prstGeom prst="rect">
            <a:avLst/>
          </a:prstGeom>
          <a:noFill/>
          <a:ln>
            <a:noFill/>
          </a:ln>
        </p:spPr>
        <p:txBody>
          <a:bodyPr lIns="83800" tIns="83800" rIns="83800" bIns="838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300" b="0" i="0" u="sng" strike="noStrike" cap="none">
                <a:solidFill>
                  <a:srgbClr val="000000"/>
                </a:solidFill>
                <a:latin typeface="Calibri"/>
                <a:ea typeface="Calibri"/>
                <a:cs typeface="Calibri"/>
                <a:sym typeface="Calibri"/>
              </a:rPr>
              <a:t/>
            </a:r>
            <a:br>
              <a:rPr lang="en-US" sz="3300" b="0" i="0" u="sng" strike="noStrike" cap="none">
                <a:solidFill>
                  <a:srgbClr val="000000"/>
                </a:solidFill>
                <a:latin typeface="Calibri"/>
                <a:ea typeface="Calibri"/>
                <a:cs typeface="Calibri"/>
                <a:sym typeface="Calibri"/>
              </a:rPr>
            </a:br>
            <a:r>
              <a:rPr lang="en-US" sz="3300" b="0" i="0" u="sng" strike="noStrike" cap="none">
                <a:solidFill>
                  <a:srgbClr val="000000"/>
                </a:solidFill>
                <a:latin typeface="Calibri"/>
                <a:ea typeface="Calibri"/>
                <a:cs typeface="Calibri"/>
                <a:sym typeface="Calibri"/>
              </a:rPr>
              <a:t>Use the Least Invasive Form of Intervention</a:t>
            </a:r>
          </a:p>
        </p:txBody>
      </p:sp>
      <p:sp>
        <p:nvSpPr>
          <p:cNvPr id="202" name="Shape 202"/>
          <p:cNvSpPr txBox="1">
            <a:spLocks noGrp="1"/>
          </p:cNvSpPr>
          <p:nvPr>
            <p:ph type="body" idx="1"/>
          </p:nvPr>
        </p:nvSpPr>
        <p:spPr>
          <a:xfrm>
            <a:off x="44450" y="665162"/>
            <a:ext cx="9055099" cy="4208462"/>
          </a:xfrm>
          <a:prstGeom prst="rect">
            <a:avLst/>
          </a:prstGeom>
          <a:noFill/>
          <a:ln>
            <a:noFill/>
          </a:ln>
        </p:spPr>
        <p:txBody>
          <a:bodyPr lIns="83800" tIns="83800" rIns="83800" bIns="83800" anchor="t" anchorCtr="0">
            <a:noAutofit/>
          </a:bodyPr>
          <a:lstStyle/>
          <a:p>
            <a:pPr marL="0" marR="0" lvl="1" indent="0" algn="l" rtl="0">
              <a:lnSpc>
                <a:spcPct val="80000"/>
              </a:lnSpc>
              <a:spcBef>
                <a:spcPts val="0"/>
              </a:spcBef>
              <a:spcAft>
                <a:spcPts val="0"/>
              </a:spcAft>
              <a:buClr>
                <a:schemeClr val="dk1"/>
              </a:buClr>
              <a:buSzPct val="25000"/>
              <a:buFont typeface="Arial"/>
              <a:buNone/>
            </a:pPr>
            <a:r>
              <a:rPr lang="en-US" sz="3000" b="0" i="0" u="none" strike="noStrike" cap="none">
                <a:solidFill>
                  <a:srgbClr val="1C4587"/>
                </a:solidFill>
                <a:latin typeface="Calibri"/>
                <a:ea typeface="Calibri"/>
                <a:cs typeface="Calibri"/>
                <a:sym typeface="Calibri"/>
              </a:rPr>
              <a:t>1. Give a </a:t>
            </a:r>
            <a:r>
              <a:rPr lang="en-US" sz="3000" b="0" i="0" u="sng" strike="noStrike" cap="none">
                <a:solidFill>
                  <a:srgbClr val="1C4587"/>
                </a:solidFill>
                <a:latin typeface="Calibri"/>
                <a:ea typeface="Calibri"/>
                <a:cs typeface="Calibri"/>
                <a:sym typeface="Calibri"/>
              </a:rPr>
              <a:t>non-verbal</a:t>
            </a:r>
            <a:r>
              <a:rPr lang="en-US" sz="3000" b="0" i="0" u="none" strike="noStrike" cap="none">
                <a:solidFill>
                  <a:srgbClr val="1C4587"/>
                </a:solidFill>
                <a:latin typeface="Calibri"/>
                <a:ea typeface="Calibri"/>
                <a:cs typeface="Calibri"/>
                <a:sym typeface="Calibri"/>
              </a:rPr>
              <a:t> correction</a:t>
            </a:r>
          </a:p>
          <a:p>
            <a:pPr marL="1282700" marR="0" lvl="2" indent="-533400" algn="l" rtl="0">
              <a:lnSpc>
                <a:spcPct val="80000"/>
              </a:lnSpc>
              <a:spcBef>
                <a:spcPts val="500"/>
              </a:spcBef>
              <a:spcAft>
                <a:spcPts val="0"/>
              </a:spcAft>
              <a:buClr>
                <a:srgbClr val="9BBB59"/>
              </a:buClr>
              <a:buSzPct val="75000"/>
              <a:buFont typeface="Calibri"/>
              <a:buChar char="•"/>
            </a:pPr>
            <a:r>
              <a:rPr lang="en-US" sz="2400" b="0" i="0" u="none" strike="noStrike" cap="none">
                <a:solidFill>
                  <a:srgbClr val="000000"/>
                </a:solidFill>
                <a:latin typeface="Calibri"/>
                <a:ea typeface="Calibri"/>
                <a:cs typeface="Calibri"/>
                <a:sym typeface="Calibri"/>
              </a:rPr>
              <a:t> Tap on desk, eye contact, proximity</a:t>
            </a:r>
          </a:p>
          <a:p>
            <a:pPr marL="0" marR="0" lvl="1" indent="0" algn="l" rtl="0">
              <a:lnSpc>
                <a:spcPct val="80000"/>
              </a:lnSpc>
              <a:spcBef>
                <a:spcPts val="600"/>
              </a:spcBef>
              <a:spcAft>
                <a:spcPts val="0"/>
              </a:spcAft>
              <a:buClr>
                <a:schemeClr val="dk1"/>
              </a:buClr>
              <a:buSzPct val="25000"/>
              <a:buFont typeface="Arial"/>
              <a:buNone/>
            </a:pPr>
            <a:r>
              <a:rPr lang="en-US" sz="3000" b="0" i="0" u="none" strike="noStrike" cap="none">
                <a:solidFill>
                  <a:srgbClr val="1C4587"/>
                </a:solidFill>
                <a:latin typeface="Calibri"/>
                <a:ea typeface="Calibri"/>
                <a:cs typeface="Calibri"/>
                <a:sym typeface="Calibri"/>
              </a:rPr>
              <a:t>2. </a:t>
            </a:r>
            <a:r>
              <a:rPr lang="en-US" sz="3000" b="0" i="0" u="sng" strike="noStrike" cap="none">
                <a:solidFill>
                  <a:srgbClr val="1C4587"/>
                </a:solidFill>
                <a:latin typeface="Calibri"/>
                <a:ea typeface="Calibri"/>
                <a:cs typeface="Calibri"/>
                <a:sym typeface="Calibri"/>
              </a:rPr>
              <a:t>Positive</a:t>
            </a:r>
            <a:r>
              <a:rPr lang="en-US" sz="3000" b="0" i="0" u="none" strike="noStrike" cap="none">
                <a:solidFill>
                  <a:srgbClr val="1C4587"/>
                </a:solidFill>
                <a:latin typeface="Calibri"/>
                <a:ea typeface="Calibri"/>
                <a:cs typeface="Calibri"/>
                <a:sym typeface="Calibri"/>
              </a:rPr>
              <a:t> Group Correction</a:t>
            </a:r>
          </a:p>
          <a:p>
            <a:pPr marL="1282700" marR="0" lvl="2" indent="-533400" algn="l" rtl="0">
              <a:lnSpc>
                <a:spcPct val="80000"/>
              </a:lnSpc>
              <a:spcBef>
                <a:spcPts val="500"/>
              </a:spcBef>
              <a:spcAft>
                <a:spcPts val="0"/>
              </a:spcAft>
              <a:buClr>
                <a:srgbClr val="9BBB59"/>
              </a:buClr>
              <a:buSzPct val="75000"/>
              <a:buFont typeface="Calibri"/>
              <a:buChar char="•"/>
            </a:pPr>
            <a:r>
              <a:rPr lang="en-US" sz="2400" b="0" i="0" u="none" strike="noStrike" cap="none">
                <a:solidFill>
                  <a:srgbClr val="000000"/>
                </a:solidFill>
                <a:latin typeface="Calibri"/>
                <a:ea typeface="Calibri"/>
                <a:cs typeface="Calibri"/>
                <a:sym typeface="Calibri"/>
              </a:rPr>
              <a:t>Check yourself- we should be tracking!</a:t>
            </a:r>
          </a:p>
          <a:p>
            <a:pPr marL="0" marR="0" lvl="1" indent="0" algn="l" rtl="0">
              <a:lnSpc>
                <a:spcPct val="80000"/>
              </a:lnSpc>
              <a:spcBef>
                <a:spcPts val="600"/>
              </a:spcBef>
              <a:spcAft>
                <a:spcPts val="0"/>
              </a:spcAft>
              <a:buClr>
                <a:schemeClr val="dk1"/>
              </a:buClr>
              <a:buSzPct val="25000"/>
              <a:buFont typeface="Arial"/>
              <a:buNone/>
            </a:pPr>
            <a:r>
              <a:rPr lang="en-US" sz="3000" b="0" i="0" u="none" strike="noStrike" cap="none">
                <a:solidFill>
                  <a:srgbClr val="1C4587"/>
                </a:solidFill>
                <a:latin typeface="Calibri"/>
                <a:ea typeface="Calibri"/>
                <a:cs typeface="Calibri"/>
                <a:sym typeface="Calibri"/>
              </a:rPr>
              <a:t>3. </a:t>
            </a:r>
            <a:r>
              <a:rPr lang="en-US" sz="3000" b="0" i="0" u="sng" strike="noStrike" cap="none">
                <a:solidFill>
                  <a:srgbClr val="1C4587"/>
                </a:solidFill>
                <a:latin typeface="Calibri"/>
                <a:ea typeface="Calibri"/>
                <a:cs typeface="Calibri"/>
                <a:sym typeface="Calibri"/>
              </a:rPr>
              <a:t>Anonymous</a:t>
            </a:r>
            <a:r>
              <a:rPr lang="en-US" sz="3000" b="0" i="0" u="none" strike="noStrike" cap="none">
                <a:solidFill>
                  <a:srgbClr val="1C4587"/>
                </a:solidFill>
                <a:latin typeface="Calibri"/>
                <a:ea typeface="Calibri"/>
                <a:cs typeface="Calibri"/>
                <a:sym typeface="Calibri"/>
              </a:rPr>
              <a:t> Individual Correction</a:t>
            </a:r>
          </a:p>
          <a:p>
            <a:pPr marL="0" marR="0" lvl="1" indent="0" algn="l" rtl="0">
              <a:lnSpc>
                <a:spcPct val="80000"/>
              </a:lnSpc>
              <a:spcBef>
                <a:spcPts val="600"/>
              </a:spcBef>
              <a:spcAft>
                <a:spcPts val="0"/>
              </a:spcAft>
              <a:buClr>
                <a:schemeClr val="dk1"/>
              </a:buClr>
              <a:buSzPct val="25000"/>
              <a:buFont typeface="Arial"/>
              <a:buNone/>
            </a:pPr>
            <a:r>
              <a:rPr lang="en-US" sz="2400" b="0" i="0" u="none" strike="noStrike" cap="none">
                <a:solidFill>
                  <a:srgbClr val="000000"/>
                </a:solidFill>
                <a:latin typeface="Calibri"/>
                <a:ea typeface="Calibri"/>
                <a:cs typeface="Calibri"/>
                <a:sym typeface="Calibri"/>
              </a:rPr>
              <a:t>“We are still missing two of our friends!”</a:t>
            </a:r>
          </a:p>
          <a:p>
            <a:pPr marL="0" marR="0" lvl="1" indent="0" algn="l" rtl="0">
              <a:lnSpc>
                <a:spcPct val="80000"/>
              </a:lnSpc>
              <a:spcBef>
                <a:spcPts val="600"/>
              </a:spcBef>
              <a:spcAft>
                <a:spcPts val="0"/>
              </a:spcAft>
              <a:buClr>
                <a:schemeClr val="dk1"/>
              </a:buClr>
              <a:buSzPct val="25000"/>
              <a:buFont typeface="Arial"/>
              <a:buNone/>
            </a:pPr>
            <a:r>
              <a:rPr lang="en-US" sz="3000" b="0" i="0" u="none" strike="noStrike" cap="none">
                <a:solidFill>
                  <a:srgbClr val="1F497D"/>
                </a:solidFill>
                <a:latin typeface="Calibri"/>
                <a:ea typeface="Calibri"/>
                <a:cs typeface="Calibri"/>
                <a:sym typeface="Calibri"/>
              </a:rPr>
              <a:t>4. Private Individual Correction</a:t>
            </a:r>
          </a:p>
          <a:p>
            <a:pPr marL="1282700" marR="0" lvl="2" indent="-533400" algn="l" rtl="0">
              <a:lnSpc>
                <a:spcPct val="80000"/>
              </a:lnSpc>
              <a:spcBef>
                <a:spcPts val="400"/>
              </a:spcBef>
              <a:spcAft>
                <a:spcPts val="0"/>
              </a:spcAft>
              <a:buClr>
                <a:srgbClr val="8CADAE"/>
              </a:buClr>
              <a:buSzPct val="100000"/>
              <a:buFont typeface="Calibri"/>
              <a:buChar char="•"/>
            </a:pPr>
            <a:r>
              <a:rPr lang="en-US" sz="2400" b="0" i="0" u="none" strike="noStrike" cap="none">
                <a:solidFill>
                  <a:srgbClr val="000000"/>
                </a:solidFill>
                <a:latin typeface="Calibri"/>
                <a:ea typeface="Calibri"/>
                <a:cs typeface="Calibri"/>
                <a:sym typeface="Calibri"/>
              </a:rPr>
              <a:t>Walk over to the student's desk, lean down, and  QUIETLY give the redirection. “I asked for everyone’s eyes, I need yours too!”</a:t>
            </a:r>
          </a:p>
          <a:p>
            <a:pPr marL="0" marR="0" lvl="1" indent="0" algn="l" rtl="0">
              <a:lnSpc>
                <a:spcPct val="80000"/>
              </a:lnSpc>
              <a:spcBef>
                <a:spcPts val="600"/>
              </a:spcBef>
              <a:spcAft>
                <a:spcPts val="0"/>
              </a:spcAft>
              <a:buClr>
                <a:schemeClr val="dk1"/>
              </a:buClr>
              <a:buSzPct val="25000"/>
              <a:buFont typeface="Arial"/>
              <a:buNone/>
            </a:pPr>
            <a:endParaRPr sz="2400" b="0" i="0" u="none" strike="noStrike" cap="none">
              <a:solidFill>
                <a:srgbClr val="000000"/>
              </a:solidFill>
              <a:latin typeface="Calibri"/>
              <a:ea typeface="Calibri"/>
              <a:cs typeface="Calibri"/>
              <a:sym typeface="Calibri"/>
            </a:endParaRPr>
          </a:p>
          <a:p>
            <a:pPr marL="355600" marR="0" lvl="0" indent="-88900" algn="l" rtl="0">
              <a:lnSpc>
                <a:spcPct val="100000"/>
              </a:lnSpc>
              <a:spcBef>
                <a:spcPts val="400"/>
              </a:spcBef>
              <a:spcAft>
                <a:spcPts val="0"/>
              </a:spcAft>
              <a:buClr>
                <a:schemeClr val="dk1"/>
              </a:buClr>
              <a:buSzPct val="1000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0" y="0"/>
            <a:ext cx="9144000" cy="800099"/>
          </a:xfrm>
          <a:prstGeom prst="rect">
            <a:avLst/>
          </a:prstGeom>
          <a:noFill/>
          <a:ln>
            <a:noFill/>
          </a:ln>
        </p:spPr>
        <p:txBody>
          <a:bodyPr lIns="83800" tIns="41900" rIns="83800" bIns="419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700" b="0" i="0" u="sng" strike="noStrike" cap="none">
                <a:solidFill>
                  <a:srgbClr val="000000"/>
                </a:solidFill>
                <a:latin typeface="Georgia"/>
                <a:ea typeface="Georgia"/>
                <a:cs typeface="Georgia"/>
                <a:sym typeface="Georgia"/>
              </a:rPr>
              <a:t/>
            </a:r>
            <a:br>
              <a:rPr lang="en-US" sz="3700" b="0" i="0" u="sng" strike="noStrike" cap="none">
                <a:solidFill>
                  <a:srgbClr val="000000"/>
                </a:solidFill>
                <a:latin typeface="Georgia"/>
                <a:ea typeface="Georgia"/>
                <a:cs typeface="Georgia"/>
                <a:sym typeface="Georgia"/>
              </a:rPr>
            </a:br>
            <a:r>
              <a:rPr lang="en-US" sz="3300" b="0" i="0" u="sng" strike="noStrike" cap="none">
                <a:solidFill>
                  <a:srgbClr val="000000"/>
                </a:solidFill>
                <a:latin typeface="Georgia"/>
                <a:ea typeface="Georgia"/>
                <a:cs typeface="Georgia"/>
                <a:sym typeface="Georgia"/>
              </a:rPr>
              <a:t>Use the Least Invasive Form of Intervention</a:t>
            </a:r>
          </a:p>
        </p:txBody>
      </p:sp>
      <p:sp>
        <p:nvSpPr>
          <p:cNvPr id="208" name="Shape 208"/>
          <p:cNvSpPr txBox="1">
            <a:spLocks noGrp="1"/>
          </p:cNvSpPr>
          <p:nvPr>
            <p:ph type="body" idx="1"/>
          </p:nvPr>
        </p:nvSpPr>
        <p:spPr>
          <a:xfrm>
            <a:off x="0" y="895350"/>
            <a:ext cx="8720136" cy="4456111"/>
          </a:xfrm>
          <a:prstGeom prst="rect">
            <a:avLst/>
          </a:prstGeom>
          <a:noFill/>
          <a:ln>
            <a:noFill/>
          </a:ln>
        </p:spPr>
        <p:txBody>
          <a:bodyPr lIns="83800" tIns="41900" rIns="83800" bIns="41900" anchor="t" anchorCtr="0">
            <a:noAutofit/>
          </a:bodyPr>
          <a:lstStyle/>
          <a:p>
            <a:pPr marL="0" marR="0" lvl="1" indent="0" algn="l" rtl="0">
              <a:lnSpc>
                <a:spcPct val="80000"/>
              </a:lnSpc>
              <a:spcBef>
                <a:spcPts val="0"/>
              </a:spcBef>
              <a:spcAft>
                <a:spcPts val="0"/>
              </a:spcAft>
              <a:buClr>
                <a:schemeClr val="dk1"/>
              </a:buClr>
              <a:buSzPct val="25000"/>
              <a:buFont typeface="Arial"/>
              <a:buNone/>
            </a:pPr>
            <a:r>
              <a:rPr lang="en-US" sz="2000" b="0" i="0" u="none" strike="noStrike" cap="none">
                <a:solidFill>
                  <a:srgbClr val="000000"/>
                </a:solidFill>
                <a:latin typeface="Calibri"/>
                <a:ea typeface="Calibri"/>
                <a:cs typeface="Calibri"/>
                <a:sym typeface="Calibri"/>
              </a:rPr>
              <a:t> </a:t>
            </a:r>
            <a:r>
              <a:rPr lang="en-US" sz="3000" b="0" i="0" u="none" strike="noStrike" cap="none">
                <a:solidFill>
                  <a:srgbClr val="1F497D"/>
                </a:solidFill>
                <a:latin typeface="Calibri"/>
                <a:ea typeface="Calibri"/>
                <a:cs typeface="Calibri"/>
                <a:sym typeface="Calibri"/>
              </a:rPr>
              <a:t>5. </a:t>
            </a:r>
            <a:r>
              <a:rPr lang="en-US" sz="3000" b="0" i="0" u="sng" strike="noStrike" cap="none">
                <a:solidFill>
                  <a:srgbClr val="1F497D"/>
                </a:solidFill>
                <a:latin typeface="Calibri"/>
                <a:ea typeface="Calibri"/>
                <a:cs typeface="Calibri"/>
                <a:sym typeface="Calibri"/>
              </a:rPr>
              <a:t>Lightening</a:t>
            </a:r>
            <a:r>
              <a:rPr lang="en-US" sz="3000" b="0" i="0" u="none" strike="noStrike" cap="none">
                <a:solidFill>
                  <a:srgbClr val="1F497D"/>
                </a:solidFill>
                <a:latin typeface="Calibri"/>
                <a:ea typeface="Calibri"/>
                <a:cs typeface="Calibri"/>
                <a:sym typeface="Calibri"/>
              </a:rPr>
              <a:t> </a:t>
            </a:r>
            <a:r>
              <a:rPr lang="en-US" sz="3000" b="0" i="0" u="sng" strike="noStrike" cap="none">
                <a:solidFill>
                  <a:srgbClr val="1F497D"/>
                </a:solidFill>
                <a:latin typeface="Calibri"/>
                <a:ea typeface="Calibri"/>
                <a:cs typeface="Calibri"/>
                <a:sym typeface="Calibri"/>
              </a:rPr>
              <a:t>Quick</a:t>
            </a:r>
            <a:r>
              <a:rPr lang="en-US" sz="3000" b="0" i="0" u="none" strike="noStrike" cap="none">
                <a:solidFill>
                  <a:srgbClr val="1F497D"/>
                </a:solidFill>
                <a:latin typeface="Calibri"/>
                <a:ea typeface="Calibri"/>
                <a:cs typeface="Calibri"/>
                <a:sym typeface="Calibri"/>
              </a:rPr>
              <a:t> Correction</a:t>
            </a:r>
          </a:p>
          <a:p>
            <a:pPr marL="749300" marR="0" lvl="2" indent="-266700" algn="l" rtl="0">
              <a:lnSpc>
                <a:spcPct val="80000"/>
              </a:lnSpc>
              <a:spcBef>
                <a:spcPts val="400"/>
              </a:spcBef>
              <a:spcAft>
                <a:spcPts val="0"/>
              </a:spcAft>
              <a:buClr>
                <a:srgbClr val="8CADAE"/>
              </a:buClr>
              <a:buSzPct val="100000"/>
              <a:buFont typeface="Calibri"/>
              <a:buChar char="•"/>
            </a:pPr>
            <a:r>
              <a:rPr lang="en-US" sz="2400" b="0" i="0" u="none" strike="noStrike" cap="none">
                <a:solidFill>
                  <a:srgbClr val="000000"/>
                </a:solidFill>
                <a:latin typeface="Calibri"/>
                <a:ea typeface="Calibri"/>
                <a:cs typeface="Calibri"/>
                <a:sym typeface="Calibri"/>
              </a:rPr>
              <a:t>“Ewell, I need your eyes!  Breonna, I love your tracking!”</a:t>
            </a:r>
          </a:p>
          <a:p>
            <a:pPr marL="749300" marR="0" lvl="2" indent="-266700" algn="l" rtl="0">
              <a:lnSpc>
                <a:spcPct val="80000"/>
              </a:lnSpc>
              <a:spcBef>
                <a:spcPts val="400"/>
              </a:spcBef>
              <a:spcAft>
                <a:spcPts val="0"/>
              </a:spcAft>
              <a:buClr>
                <a:srgbClr val="8CADAE"/>
              </a:buClr>
              <a:buSzPct val="100000"/>
              <a:buFont typeface="Calibri"/>
              <a:buChar char="•"/>
            </a:pPr>
            <a:r>
              <a:rPr lang="en-US" sz="2400" b="0" i="0" u="none" strike="noStrike" cap="none">
                <a:solidFill>
                  <a:srgbClr val="000000"/>
                </a:solidFill>
                <a:latin typeface="Calibri"/>
                <a:ea typeface="Calibri"/>
                <a:cs typeface="Calibri"/>
                <a:sym typeface="Calibri"/>
              </a:rPr>
              <a:t>Take attention off of students</a:t>
            </a:r>
          </a:p>
          <a:p>
            <a:pPr marL="749300" marR="0" lvl="2" indent="-266700" algn="l" rtl="0">
              <a:lnSpc>
                <a:spcPct val="80000"/>
              </a:lnSpc>
              <a:spcBef>
                <a:spcPts val="400"/>
              </a:spcBef>
              <a:spcAft>
                <a:spcPts val="0"/>
              </a:spcAft>
              <a:buClr>
                <a:srgbClr val="8CADAE"/>
              </a:buClr>
              <a:buSzPct val="100000"/>
              <a:buFont typeface="Calibri"/>
              <a:buChar char="•"/>
            </a:pPr>
            <a:r>
              <a:rPr lang="en-US" sz="2400" b="0" i="0" u="none" strike="noStrike" cap="none">
                <a:solidFill>
                  <a:srgbClr val="000000"/>
                </a:solidFill>
                <a:latin typeface="Calibri"/>
                <a:ea typeface="Calibri"/>
                <a:cs typeface="Calibri"/>
                <a:sym typeface="Calibri"/>
              </a:rPr>
              <a:t>Goal: when making an individual verbal correction limit the amount of time a student is “onstage” for something negative</a:t>
            </a:r>
          </a:p>
          <a:p>
            <a:pPr marL="0" marR="0" lvl="1" indent="0" algn="l" rtl="0">
              <a:lnSpc>
                <a:spcPct val="80000"/>
              </a:lnSpc>
              <a:spcBef>
                <a:spcPts val="500"/>
              </a:spcBef>
              <a:spcAft>
                <a:spcPts val="0"/>
              </a:spcAft>
              <a:buClr>
                <a:schemeClr val="dk1"/>
              </a:buClr>
              <a:buSzPct val="25000"/>
              <a:buFont typeface="Arial"/>
              <a:buNone/>
            </a:pPr>
            <a:r>
              <a:rPr lang="en-US" sz="3000" b="0" i="0" u="none" strike="noStrike" cap="none">
                <a:solidFill>
                  <a:srgbClr val="1C4587"/>
                </a:solidFill>
                <a:latin typeface="Calibri"/>
                <a:ea typeface="Calibri"/>
                <a:cs typeface="Calibri"/>
                <a:sym typeface="Calibri"/>
              </a:rPr>
              <a:t>6. Consequence </a:t>
            </a:r>
          </a:p>
          <a:p>
            <a:pPr marL="749300" marR="0" lvl="2" indent="-266700" algn="l" rtl="0">
              <a:lnSpc>
                <a:spcPct val="80000"/>
              </a:lnSpc>
              <a:spcBef>
                <a:spcPts val="300"/>
              </a:spcBef>
              <a:spcAft>
                <a:spcPts val="0"/>
              </a:spcAft>
              <a:buClr>
                <a:srgbClr val="8CADAE"/>
              </a:buClr>
              <a:buSzPct val="100000"/>
              <a:buFont typeface="Calibri"/>
              <a:buChar char="•"/>
            </a:pPr>
            <a:r>
              <a:rPr lang="en-US" sz="2400" b="0" i="0" u="none" strike="noStrike" cap="none">
                <a:solidFill>
                  <a:srgbClr val="000000"/>
                </a:solidFill>
                <a:latin typeface="Calibri"/>
                <a:ea typeface="Calibri"/>
                <a:cs typeface="Calibri"/>
                <a:sym typeface="Calibri"/>
              </a:rPr>
              <a:t>Consequence should be fitting to the behavior as much as possible.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63511" y="273050"/>
            <a:ext cx="8701086" cy="995362"/>
          </a:xfrm>
          <a:prstGeom prst="rect">
            <a:avLst/>
          </a:prstGeom>
          <a:noFill/>
          <a:ln>
            <a:noFill/>
          </a:ln>
        </p:spPr>
        <p:txBody>
          <a:bodyPr lIns="69825" tIns="34925" rIns="69825" bIns="349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900" b="1" i="0" u="none" strike="noStrike" cap="none">
                <a:solidFill>
                  <a:srgbClr val="FFFFFF"/>
                </a:solidFill>
                <a:latin typeface="Calibri"/>
                <a:ea typeface="Calibri"/>
                <a:cs typeface="Calibri"/>
                <a:sym typeface="Calibri"/>
              </a:rPr>
              <a:t>Strategies to Establish Collaboration</a:t>
            </a:r>
          </a:p>
        </p:txBody>
      </p:sp>
      <p:sp>
        <p:nvSpPr>
          <p:cNvPr id="215" name="Shape 215"/>
          <p:cNvSpPr txBox="1">
            <a:spLocks noGrp="1"/>
          </p:cNvSpPr>
          <p:nvPr>
            <p:ph type="body" idx="1"/>
          </p:nvPr>
        </p:nvSpPr>
        <p:spPr>
          <a:xfrm>
            <a:off x="628650" y="1195387"/>
            <a:ext cx="7886700" cy="3262312"/>
          </a:xfrm>
          <a:prstGeom prst="rect">
            <a:avLst/>
          </a:prstGeom>
          <a:noFill/>
          <a:ln>
            <a:noFill/>
          </a:ln>
        </p:spPr>
        <p:txBody>
          <a:bodyPr lIns="69825" tIns="34925" rIns="69825" bIns="34925" anchor="t" anchorCtr="0">
            <a:noAutofit/>
          </a:bodyPr>
          <a:lstStyle/>
          <a:p>
            <a:pPr marL="177800" marR="0" lvl="0" indent="-177800" algn="l" rtl="0">
              <a:lnSpc>
                <a:spcPct val="90000"/>
              </a:lnSpc>
              <a:spcBef>
                <a:spcPts val="0"/>
              </a:spcBef>
              <a:spcAft>
                <a:spcPts val="0"/>
              </a:spcAft>
              <a:buClr>
                <a:srgbClr val="FFFFFF"/>
              </a:buClr>
              <a:buSzPct val="100000"/>
              <a:buFont typeface="Calibri"/>
              <a:buChar char="•"/>
            </a:pPr>
            <a:r>
              <a:rPr lang="en-US" sz="2300" b="0" i="0" u="sng" strike="noStrike" cap="none">
                <a:solidFill>
                  <a:srgbClr val="FFFFFF"/>
                </a:solidFill>
                <a:latin typeface="Calibri"/>
                <a:ea typeface="Calibri"/>
                <a:cs typeface="Calibri"/>
                <a:sym typeface="Calibri"/>
              </a:rPr>
              <a:t>School Staff </a:t>
            </a:r>
            <a:r>
              <a:rPr lang="en-US" sz="2300" b="0" i="0" u="none" strike="noStrike" cap="none">
                <a:solidFill>
                  <a:srgbClr val="FFFFFF"/>
                </a:solidFill>
                <a:latin typeface="Calibri"/>
                <a:ea typeface="Calibri"/>
                <a:cs typeface="Calibri"/>
                <a:sym typeface="Calibri"/>
              </a:rPr>
              <a:t>–  Consult in other classrooms and invite staff to consult in your classroom. </a:t>
            </a:r>
          </a:p>
          <a:p>
            <a:pPr marL="177800" marR="0" lvl="0" indent="-177800" algn="l" rtl="0">
              <a:lnSpc>
                <a:spcPct val="90000"/>
              </a:lnSpc>
              <a:spcBef>
                <a:spcPts val="800"/>
              </a:spcBef>
              <a:spcAft>
                <a:spcPts val="0"/>
              </a:spcAft>
              <a:buClr>
                <a:srgbClr val="FFFFFF"/>
              </a:buClr>
              <a:buSzPct val="100000"/>
              <a:buFont typeface="Calibri"/>
              <a:buChar char="•"/>
            </a:pPr>
            <a:r>
              <a:rPr lang="en-US" sz="2300" b="0" i="0" u="sng" strike="noStrike" cap="none">
                <a:solidFill>
                  <a:srgbClr val="FFFFFF"/>
                </a:solidFill>
                <a:latin typeface="Calibri"/>
                <a:ea typeface="Calibri"/>
                <a:cs typeface="Calibri"/>
                <a:sym typeface="Calibri"/>
              </a:rPr>
              <a:t>Students</a:t>
            </a:r>
            <a:r>
              <a:rPr lang="en-US" sz="2300" b="0" i="0" u="none" strike="noStrike" cap="none">
                <a:solidFill>
                  <a:srgbClr val="FFFFFF"/>
                </a:solidFill>
                <a:latin typeface="Calibri"/>
                <a:ea typeface="Calibri"/>
                <a:cs typeface="Calibri"/>
                <a:sym typeface="Calibri"/>
              </a:rPr>
              <a:t> – Collaborate with students. They often know what would help them, but no one thinks to ask them.  </a:t>
            </a:r>
          </a:p>
          <a:p>
            <a:pPr marL="177800" marR="0" lvl="0" indent="-177800" algn="l" rtl="0">
              <a:lnSpc>
                <a:spcPct val="90000"/>
              </a:lnSpc>
              <a:spcBef>
                <a:spcPts val="800"/>
              </a:spcBef>
              <a:spcAft>
                <a:spcPts val="0"/>
              </a:spcAft>
              <a:buClr>
                <a:srgbClr val="FFFFFF"/>
              </a:buClr>
              <a:buSzPct val="100000"/>
              <a:buFont typeface="Calibri"/>
              <a:buChar char="•"/>
            </a:pPr>
            <a:r>
              <a:rPr lang="en-US" sz="2300" b="0" i="0" u="sng" strike="noStrike" cap="none">
                <a:solidFill>
                  <a:srgbClr val="FFFFFF"/>
                </a:solidFill>
                <a:latin typeface="Calibri"/>
                <a:ea typeface="Calibri"/>
                <a:cs typeface="Calibri"/>
                <a:sym typeface="Calibri"/>
              </a:rPr>
              <a:t>Family</a:t>
            </a:r>
            <a:r>
              <a:rPr lang="en-US" sz="2300" b="0" i="0" u="none" strike="noStrike" cap="none">
                <a:solidFill>
                  <a:srgbClr val="FFFFFF"/>
                </a:solidFill>
                <a:latin typeface="Calibri"/>
                <a:ea typeface="Calibri"/>
                <a:cs typeface="Calibri"/>
                <a:sym typeface="Calibri"/>
              </a:rPr>
              <a:t> –  Provide education, training and support to families in need in a positive, respectful and supportive way. </a:t>
            </a:r>
          </a:p>
          <a:p>
            <a:pPr marL="177800" marR="0" lvl="0" indent="-177800" algn="l" rtl="0">
              <a:lnSpc>
                <a:spcPct val="90000"/>
              </a:lnSpc>
              <a:spcBef>
                <a:spcPts val="800"/>
              </a:spcBef>
              <a:spcAft>
                <a:spcPts val="0"/>
              </a:spcAft>
              <a:buClr>
                <a:srgbClr val="FFFFFF"/>
              </a:buClr>
              <a:buSzPct val="100000"/>
              <a:buFont typeface="Arial"/>
              <a:buChar char="•"/>
            </a:pPr>
            <a:r>
              <a:rPr lang="en-US" sz="2300" b="0" i="0" u="sng" strike="noStrike" cap="none">
                <a:solidFill>
                  <a:srgbClr val="FFFFFF"/>
                </a:solidFill>
                <a:latin typeface="Calibri"/>
                <a:ea typeface="Calibri"/>
                <a:cs typeface="Calibri"/>
                <a:sym typeface="Calibri"/>
              </a:rPr>
              <a:t>Community</a:t>
            </a:r>
            <a:r>
              <a:rPr lang="en-US" sz="2300" b="0" i="0" u="none" strike="noStrike" cap="none">
                <a:solidFill>
                  <a:srgbClr val="FFFFFF"/>
                </a:solidFill>
                <a:latin typeface="Calibri"/>
                <a:ea typeface="Calibri"/>
                <a:cs typeface="Calibri"/>
                <a:sym typeface="Calibri"/>
              </a:rPr>
              <a:t> –  Partner with mental health providers and others who support children in the community.  </a:t>
            </a:r>
          </a:p>
          <a:p>
            <a:pPr marL="355600" marR="0" lvl="0" indent="-88900" algn="l" rtl="0">
              <a:lnSpc>
                <a:spcPct val="100000"/>
              </a:lnSpc>
              <a:spcBef>
                <a:spcPts val="400"/>
              </a:spcBef>
              <a:spcAft>
                <a:spcPts val="0"/>
              </a:spcAft>
              <a:buClr>
                <a:schemeClr val="dk1"/>
              </a:buClr>
              <a:buSzPct val="100000"/>
              <a:buFont typeface="Arial"/>
              <a:buNone/>
            </a:pPr>
            <a:endParaRPr sz="2300" b="0" i="0" u="none" strike="noStrike" cap="non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389062" y="-95250"/>
            <a:ext cx="6170612" cy="857250"/>
          </a:xfrm>
          <a:prstGeom prst="rect">
            <a:avLst/>
          </a:prstGeom>
          <a:noFill/>
          <a:ln>
            <a:noFill/>
          </a:ln>
        </p:spPr>
        <p:txBody>
          <a:bodyPr lIns="69825" tIns="34925" rIns="69825" bIns="349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000" b="0" i="0" u="none" strike="noStrike" cap="none">
                <a:solidFill>
                  <a:srgbClr val="000000"/>
                </a:solidFill>
                <a:latin typeface="Calibri"/>
                <a:ea typeface="Calibri"/>
                <a:cs typeface="Calibri"/>
                <a:sym typeface="Calibri"/>
              </a:rPr>
              <a:t>Responsive Teacher Behaviors</a:t>
            </a:r>
          </a:p>
        </p:txBody>
      </p:sp>
      <p:sp>
        <p:nvSpPr>
          <p:cNvPr id="222" name="Shape 222"/>
          <p:cNvSpPr txBox="1">
            <a:spLocks noGrp="1"/>
          </p:cNvSpPr>
          <p:nvPr>
            <p:ph type="body" idx="1"/>
          </p:nvPr>
        </p:nvSpPr>
        <p:spPr>
          <a:xfrm>
            <a:off x="0" y="628650"/>
            <a:ext cx="9144000" cy="4335461"/>
          </a:xfrm>
          <a:prstGeom prst="rect">
            <a:avLst/>
          </a:prstGeom>
          <a:noFill/>
          <a:ln>
            <a:noFill/>
          </a:ln>
        </p:spPr>
        <p:txBody>
          <a:bodyPr lIns="69825" tIns="34925" rIns="69825" bIns="34925" anchor="t" anchorCtr="0">
            <a:noAutofit/>
          </a:bodyPr>
          <a:lstStyle/>
          <a:p>
            <a:pPr marL="355600" marR="0" lvl="0" indent="-342900" algn="l" rtl="0">
              <a:lnSpc>
                <a:spcPct val="90000"/>
              </a:lnSpc>
              <a:spcBef>
                <a:spcPts val="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Creates and/or maintains consistent daily routines for the classroom.  </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Tells children when something out of the ordinary is going to occur. </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Offers children developmentally appropriate choices.</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Anticipates difficult periods and transitions and offers extra support during these times. </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Uses techniques to support children’s self-regulation.  </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Helps students manage their feelings during intense emotional moments by remaining composed and offering empathy and support.  </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Is appropriately nurturing and affectionate.  </a:t>
            </a:r>
          </a:p>
          <a:p>
            <a:pPr marL="355600" marR="0" lvl="0" indent="-342900" algn="l" rtl="0">
              <a:lnSpc>
                <a:spcPct val="90000"/>
              </a:lnSpc>
              <a:spcBef>
                <a:spcPts val="800"/>
              </a:spcBef>
              <a:spcAft>
                <a:spcPts val="0"/>
              </a:spcAft>
              <a:buClr>
                <a:srgbClr val="000000"/>
              </a:buClr>
              <a:buSzPct val="100000"/>
              <a:buFont typeface="Calibri"/>
              <a:buAutoNum type="arabicPeriod"/>
            </a:pPr>
            <a:r>
              <a:rPr lang="en-US" sz="1900" b="1" i="0" u="none" strike="noStrike" cap="none">
                <a:solidFill>
                  <a:srgbClr val="000000"/>
                </a:solidFill>
                <a:latin typeface="Calibri"/>
                <a:ea typeface="Calibri"/>
                <a:cs typeface="Calibri"/>
                <a:sym typeface="Calibri"/>
              </a:rPr>
              <a:t>Uses positive guidance and supportive interventions to help all children </a:t>
            </a:r>
          </a:p>
          <a:p>
            <a:pPr marL="355600" marR="0" lvl="0" indent="-342900" algn="l" rtl="0">
              <a:lnSpc>
                <a:spcPct val="90000"/>
              </a:lnSpc>
              <a:spcBef>
                <a:spcPts val="800"/>
              </a:spcBef>
              <a:spcAft>
                <a:spcPts val="0"/>
              </a:spcAft>
              <a:buClr>
                <a:srgbClr val="000000"/>
              </a:buClr>
              <a:buSzPct val="134315"/>
              <a:buFont typeface="Calibri"/>
              <a:buAutoNum type="arabicPeriod"/>
            </a:pPr>
            <a:r>
              <a:rPr lang="en-US" sz="1900" b="1" i="0" u="none" strike="noStrike" cap="none">
                <a:solidFill>
                  <a:srgbClr val="000000"/>
                </a:solidFill>
                <a:latin typeface="Calibri"/>
                <a:ea typeface="Calibri"/>
                <a:cs typeface="Calibri"/>
                <a:sym typeface="Calibri"/>
              </a:rPr>
              <a:t>Goals for achievement of students affected by traumatic experiences are consistent with the rest of the class.</a:t>
            </a:r>
            <a:r>
              <a:rPr lang="en-US" sz="2200" b="1" i="0" u="none" strike="noStrike" cap="none">
                <a:solidFill>
                  <a:srgbClr val="000000"/>
                </a:solidFill>
                <a:latin typeface="Calibri"/>
                <a:ea typeface="Calibri"/>
                <a:cs typeface="Calibri"/>
                <a:sym typeface="Calibri"/>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762000" y="0"/>
            <a:ext cx="8229600" cy="742949"/>
          </a:xfrm>
          <a:prstGeom prst="rect">
            <a:avLst/>
          </a:prstGeom>
          <a:noFill/>
          <a:ln>
            <a:noFill/>
          </a:ln>
        </p:spPr>
        <p:txBody>
          <a:bodyPr lIns="83800" tIns="41900" rIns="83800" bIns="419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700" b="1" i="0" u="none" strike="noStrike" cap="none">
                <a:solidFill>
                  <a:srgbClr val="000000"/>
                </a:solidFill>
                <a:latin typeface="Calibri"/>
                <a:ea typeface="Calibri"/>
                <a:cs typeface="Calibri"/>
                <a:sym typeface="Calibri"/>
              </a:rPr>
              <a:t>School-Based Strategies &amp; Interventions</a:t>
            </a:r>
          </a:p>
        </p:txBody>
      </p:sp>
      <p:sp>
        <p:nvSpPr>
          <p:cNvPr id="229" name="Shape 229"/>
          <p:cNvSpPr txBox="1">
            <a:spLocks noGrp="1"/>
          </p:cNvSpPr>
          <p:nvPr>
            <p:ph type="body" idx="1"/>
          </p:nvPr>
        </p:nvSpPr>
        <p:spPr>
          <a:xfrm>
            <a:off x="76200" y="1093787"/>
            <a:ext cx="3054350" cy="4049711"/>
          </a:xfrm>
          <a:prstGeom prst="rect">
            <a:avLst/>
          </a:prstGeom>
          <a:solidFill>
            <a:schemeClr val="lt1">
              <a:alpha val="69411"/>
            </a:schemeClr>
          </a:solidFill>
          <a:ln>
            <a:noFill/>
          </a:ln>
        </p:spPr>
        <p:txBody>
          <a:bodyPr lIns="83800" tIns="41900" rIns="83800" bIns="419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Morning meetings</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Mindfulness Moment – same time every day</a:t>
            </a:r>
          </a:p>
          <a:p>
            <a:pPr marL="0" marR="0" lvl="0" indent="0" algn="l" rtl="0">
              <a:lnSpc>
                <a:spcPct val="80000"/>
              </a:lnSpc>
              <a:spcBef>
                <a:spcPts val="300"/>
              </a:spcBef>
              <a:spcAft>
                <a:spcPts val="0"/>
              </a:spcAft>
              <a:buClr>
                <a:srgbClr val="000000"/>
              </a:buClr>
              <a:buSzPct val="100000"/>
              <a:buFont typeface="Noto Sans Symbols"/>
              <a:buChar char="▪"/>
            </a:pPr>
            <a:r>
              <a:rPr lang="en-US" sz="1600" b="0" i="0" u="none" strike="noStrike" cap="none">
                <a:solidFill>
                  <a:srgbClr val="000000"/>
                </a:solidFill>
                <a:latin typeface="Calibri"/>
                <a:ea typeface="Calibri"/>
                <a:cs typeface="Calibri"/>
                <a:sym typeface="Calibri"/>
              </a:rPr>
              <a:t>Yoga, meditation, 3-6 breathing, imagery</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Heart breathing</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Mindfulness Bottles</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Community drumming</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Reduced Stimuli </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Music</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Rhythmic activities</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Parent Ed. </a:t>
            </a:r>
          </a:p>
          <a:p>
            <a:pPr marL="0" marR="0" lvl="0" indent="0" algn="l" rtl="0">
              <a:lnSpc>
                <a:spcPct val="80000"/>
              </a:lnSpc>
              <a:spcBef>
                <a:spcPts val="300"/>
              </a:spcBef>
              <a:spcAft>
                <a:spcPts val="0"/>
              </a:spcAft>
              <a:buClr>
                <a:srgbClr val="000000"/>
              </a:buClr>
              <a:buSzPct val="100000"/>
              <a:buFont typeface="Noto Sans Symbols"/>
              <a:buChar char="▪"/>
            </a:pPr>
            <a:r>
              <a:rPr lang="en-US" sz="1600" b="0" i="0" u="none" strike="noStrike" cap="none">
                <a:solidFill>
                  <a:srgbClr val="000000"/>
                </a:solidFill>
                <a:latin typeface="Calibri"/>
                <a:ea typeface="Calibri"/>
                <a:cs typeface="Calibri"/>
                <a:sym typeface="Calibri"/>
              </a:rPr>
              <a:t>Growth Mindsets, Positive                  Discipline, Sensory experiences, Mindfulness</a:t>
            </a:r>
          </a:p>
          <a:p>
            <a:pPr marL="0" marR="0" lvl="0" indent="0" algn="l" rtl="0">
              <a:lnSpc>
                <a:spcPct val="80000"/>
              </a:lnSpc>
              <a:spcBef>
                <a:spcPts val="300"/>
              </a:spcBef>
              <a:spcAft>
                <a:spcPts val="0"/>
              </a:spcAft>
              <a:buClr>
                <a:schemeClr val="dk1"/>
              </a:buClr>
              <a:buSzPct val="25000"/>
              <a:buFont typeface="Arial"/>
              <a:buNone/>
            </a:pPr>
            <a:r>
              <a:rPr lang="en-US" sz="1600" b="0" i="0" u="none" strike="noStrike" cap="none">
                <a:solidFill>
                  <a:srgbClr val="000000"/>
                </a:solidFill>
                <a:latin typeface="Calibri"/>
                <a:ea typeface="Calibri"/>
                <a:cs typeface="Calibri"/>
                <a:sym typeface="Calibri"/>
              </a:rPr>
              <a:t>Classroom Guidance using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Mind Up or other social-emotional curriculum</a:t>
            </a:r>
          </a:p>
          <a:p>
            <a:pPr marL="0" marR="0" lvl="0" indent="0" algn="l" rtl="0">
              <a:lnSpc>
                <a:spcPct val="80000"/>
              </a:lnSpc>
              <a:spcBef>
                <a:spcPts val="300"/>
              </a:spcBef>
              <a:spcAft>
                <a:spcPts val="0"/>
              </a:spcAft>
              <a:buClr>
                <a:schemeClr val="dk1"/>
              </a:buClr>
              <a:buSzPct val="25000"/>
              <a:buFont typeface="Arial"/>
              <a:buNone/>
            </a:pPr>
            <a:endParaRPr sz="1500" b="0" i="0" u="none" strike="noStrike" cap="none">
              <a:solidFill>
                <a:srgbClr val="000000"/>
              </a:solidFill>
              <a:latin typeface="Calibri"/>
              <a:ea typeface="Calibri"/>
              <a:cs typeface="Calibri"/>
              <a:sym typeface="Calibri"/>
            </a:endParaRPr>
          </a:p>
          <a:p>
            <a:pPr marL="330200" marR="0" lvl="0" indent="-101600" algn="l" rtl="0">
              <a:lnSpc>
                <a:spcPct val="100000"/>
              </a:lnSpc>
              <a:spcBef>
                <a:spcPts val="400"/>
              </a:spcBef>
              <a:spcAft>
                <a:spcPts val="0"/>
              </a:spcAft>
              <a:buClr>
                <a:schemeClr val="dk1"/>
              </a:buClr>
              <a:buSzPct val="100000"/>
              <a:buFont typeface="Arial"/>
              <a:buNone/>
            </a:pPr>
            <a:endParaRPr sz="1500" b="0" i="0" u="none" strike="noStrike" cap="none">
              <a:solidFill>
                <a:srgbClr val="000000"/>
              </a:solidFill>
              <a:latin typeface="Calibri"/>
              <a:ea typeface="Calibri"/>
              <a:cs typeface="Calibri"/>
              <a:sym typeface="Calibri"/>
            </a:endParaRPr>
          </a:p>
        </p:txBody>
      </p:sp>
      <p:sp>
        <p:nvSpPr>
          <p:cNvPr id="230" name="Shape 230"/>
          <p:cNvSpPr txBox="1">
            <a:spLocks noGrp="1"/>
          </p:cNvSpPr>
          <p:nvPr>
            <p:ph type="body" idx="1"/>
          </p:nvPr>
        </p:nvSpPr>
        <p:spPr>
          <a:xfrm>
            <a:off x="5856287" y="1566862"/>
            <a:ext cx="3287711" cy="3646487"/>
          </a:xfrm>
          <a:prstGeom prst="rect">
            <a:avLst/>
          </a:prstGeom>
          <a:solidFill>
            <a:schemeClr val="lt1">
              <a:alpha val="69411"/>
            </a:schemeClr>
          </a:solidFill>
          <a:ln>
            <a:noFill/>
          </a:ln>
        </p:spPr>
        <p:txBody>
          <a:bodyPr lIns="83800" tIns="41900" rIns="83800" bIns="419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Individual counseling</a:t>
            </a:r>
          </a:p>
          <a:p>
            <a:pPr marL="0" marR="0" lvl="0" indent="0" algn="l" rtl="0">
              <a:lnSpc>
                <a:spcPct val="80000"/>
              </a:lnSpc>
              <a:spcBef>
                <a:spcPts val="400"/>
              </a:spcBef>
              <a:spcAft>
                <a:spcPts val="0"/>
              </a:spcAft>
              <a:buClr>
                <a:srgbClr val="000000"/>
              </a:buClr>
              <a:buSzPct val="100000"/>
              <a:buFont typeface="Noto Sans Symbols"/>
              <a:buChar char="▪"/>
            </a:pPr>
            <a:r>
              <a:rPr lang="en-US" sz="1800" b="0" i="0" u="none" strike="noStrike" cap="none">
                <a:solidFill>
                  <a:srgbClr val="000000"/>
                </a:solidFill>
                <a:latin typeface="Calibri"/>
                <a:ea typeface="Calibri"/>
                <a:cs typeface="Calibri"/>
                <a:sym typeface="Calibri"/>
              </a:rPr>
              <a:t>Narrative approaches</a:t>
            </a:r>
          </a:p>
          <a:p>
            <a:pPr marL="419100" marR="0" lvl="1"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Play, art, music-based</a:t>
            </a:r>
          </a:p>
          <a:p>
            <a:pPr marL="419100" marR="0" lvl="1"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Drumming/Rhythmic activities</a:t>
            </a:r>
          </a:p>
          <a:p>
            <a:pPr marL="419100" marR="0" lvl="1"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Sensory Interventions</a:t>
            </a:r>
          </a:p>
          <a:p>
            <a:pPr marL="419100" marR="0" lvl="1"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Heart Breathing</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Support groups (art-based)</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Animal Assisted Intervention</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Co-facilitate Multimodality Trauma Treatment (MMTT) with trained Licensed Counselor</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rgbClr val="000000"/>
                </a:solidFill>
                <a:latin typeface="Calibri"/>
                <a:ea typeface="Calibri"/>
                <a:cs typeface="Calibri"/>
                <a:sym typeface="Calibri"/>
              </a:rPr>
              <a:t>Community Referrals</a:t>
            </a:r>
          </a:p>
          <a:p>
            <a:pPr marL="330200" marR="0" lvl="0" indent="-101600" algn="l" rtl="0">
              <a:lnSpc>
                <a:spcPct val="100000"/>
              </a:lnSpc>
              <a:spcBef>
                <a:spcPts val="400"/>
              </a:spcBef>
              <a:spcAft>
                <a:spcPts val="0"/>
              </a:spcAft>
              <a:buClr>
                <a:schemeClr val="dk1"/>
              </a:buClr>
              <a:buSzPct val="100000"/>
              <a:buFont typeface="Arial"/>
              <a:buNone/>
            </a:pPr>
            <a:endParaRPr sz="1800" b="0" i="0" u="none" strike="noStrike" cap="none">
              <a:solidFill>
                <a:srgbClr val="000000"/>
              </a:solidFill>
              <a:latin typeface="Calibri"/>
              <a:ea typeface="Calibri"/>
              <a:cs typeface="Calibri"/>
              <a:sym typeface="Calibri"/>
            </a:endParaRPr>
          </a:p>
        </p:txBody>
      </p:sp>
      <p:sp>
        <p:nvSpPr>
          <p:cNvPr id="231" name="Shape 231"/>
          <p:cNvSpPr txBox="1"/>
          <p:nvPr/>
        </p:nvSpPr>
        <p:spPr>
          <a:xfrm>
            <a:off x="8483600" y="4171950"/>
            <a:ext cx="479425" cy="204786"/>
          </a:xfrm>
          <a:prstGeom prst="rect">
            <a:avLst/>
          </a:prstGeom>
          <a:noFill/>
          <a:ln>
            <a:noFill/>
          </a:ln>
        </p:spPr>
        <p:txBody>
          <a:bodyPr lIns="83800" tIns="41900" rIns="83800" bIns="41900" anchor="t"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700" b="0" i="0" u="none">
                <a:solidFill>
                  <a:srgbClr val="888888"/>
                </a:solidFill>
                <a:latin typeface="Calibri"/>
                <a:ea typeface="Calibri"/>
                <a:cs typeface="Calibri"/>
                <a:sym typeface="Calibri"/>
              </a:rPr>
              <a:t>26</a:t>
            </a:fld>
            <a:endParaRPr lang="en-US" sz="1700" b="0" i="0" u="none">
              <a:solidFill>
                <a:srgbClr val="888888"/>
              </a:solidFill>
              <a:latin typeface="Calibri"/>
              <a:ea typeface="Calibri"/>
              <a:cs typeface="Calibri"/>
              <a:sym typeface="Calibri"/>
            </a:endParaRPr>
          </a:p>
        </p:txBody>
      </p:sp>
      <p:sp>
        <p:nvSpPr>
          <p:cNvPr id="232" name="Shape 232"/>
          <p:cNvSpPr txBox="1"/>
          <p:nvPr/>
        </p:nvSpPr>
        <p:spPr>
          <a:xfrm>
            <a:off x="3178175" y="1741486"/>
            <a:ext cx="2689224" cy="3116261"/>
          </a:xfrm>
          <a:prstGeom prst="rect">
            <a:avLst/>
          </a:prstGeom>
          <a:solidFill>
            <a:schemeClr val="lt1">
              <a:alpha val="69411"/>
            </a:schemeClr>
          </a:solidFill>
          <a:ln>
            <a:noFill/>
          </a:ln>
        </p:spPr>
        <p:txBody>
          <a:bodyPr lIns="83800" tIns="41900" rIns="83800" bIns="419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Collaborative Problem- </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  Solving</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3-6 breathing</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Calming Zone</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Sensory interventions</a:t>
            </a:r>
          </a:p>
          <a:p>
            <a:pPr marL="0" marR="0" lvl="0" indent="0" algn="l" rtl="0">
              <a:lnSpc>
                <a:spcPct val="100000"/>
              </a:lnSpc>
              <a:spcBef>
                <a:spcPts val="0"/>
              </a:spcBef>
              <a:spcAft>
                <a:spcPts val="0"/>
              </a:spcAft>
              <a:buClr>
                <a:schemeClr val="accent2"/>
              </a:buClr>
              <a:buSzPct val="100000"/>
              <a:buFont typeface="Arial"/>
              <a:buChar char="•"/>
            </a:pPr>
            <a:r>
              <a:rPr lang="en-US" sz="1800" b="0" i="0" u="none">
                <a:solidFill>
                  <a:srgbClr val="000000"/>
                </a:solidFill>
                <a:latin typeface="Calibri"/>
                <a:ea typeface="Calibri"/>
                <a:cs typeface="Calibri"/>
                <a:sym typeface="Calibri"/>
              </a:rPr>
              <a:t>visual, auditory, touch, movement, taste, and smell</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Time Out bottles</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Drawing</a:t>
            </a: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Further reduce stimuli</a:t>
            </a:r>
          </a:p>
        </p:txBody>
      </p:sp>
      <p:sp>
        <p:nvSpPr>
          <p:cNvPr id="233" name="Shape 233"/>
          <p:cNvSpPr txBox="1"/>
          <p:nvPr/>
        </p:nvSpPr>
        <p:spPr>
          <a:xfrm>
            <a:off x="76200" y="590550"/>
            <a:ext cx="3054350" cy="519112"/>
          </a:xfrm>
          <a:prstGeom prst="rect">
            <a:avLst/>
          </a:prstGeom>
          <a:solidFill>
            <a:schemeClr val="lt1">
              <a:alpha val="69411"/>
            </a:schemeClr>
          </a:solidFill>
          <a:ln>
            <a:noFill/>
          </a:ln>
        </p:spPr>
        <p:txBody>
          <a:bodyPr lIns="83800" tIns="41900" rIns="83800" bIns="419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700" b="1" i="0" u="sng">
                <a:solidFill>
                  <a:srgbClr val="000000"/>
                </a:solidFill>
                <a:latin typeface="Calibri"/>
                <a:ea typeface="Calibri"/>
                <a:cs typeface="Calibri"/>
                <a:sym typeface="Calibri"/>
              </a:rPr>
              <a:t>Tier 1 – </a:t>
            </a:r>
          </a:p>
          <a:p>
            <a:pPr marL="0" marR="0" lvl="0" indent="0" algn="ctr" rtl="0">
              <a:lnSpc>
                <a:spcPct val="100000"/>
              </a:lnSpc>
              <a:spcBef>
                <a:spcPts val="0"/>
              </a:spcBef>
              <a:spcAft>
                <a:spcPts val="0"/>
              </a:spcAft>
              <a:buClr>
                <a:srgbClr val="000000"/>
              </a:buClr>
              <a:buSzPct val="25000"/>
              <a:buFont typeface="Calibri"/>
              <a:buNone/>
            </a:pPr>
            <a:r>
              <a:rPr lang="en-US" sz="1700" b="1" i="0" u="sng">
                <a:solidFill>
                  <a:srgbClr val="000000"/>
                </a:solidFill>
                <a:latin typeface="Calibri"/>
                <a:ea typeface="Calibri"/>
                <a:cs typeface="Calibri"/>
                <a:sym typeface="Calibri"/>
              </a:rPr>
              <a:t>Universal Strategies</a:t>
            </a:r>
          </a:p>
        </p:txBody>
      </p:sp>
      <p:sp>
        <p:nvSpPr>
          <p:cNvPr id="234" name="Shape 234"/>
          <p:cNvSpPr txBox="1"/>
          <p:nvPr/>
        </p:nvSpPr>
        <p:spPr>
          <a:xfrm>
            <a:off x="3206750" y="1084262"/>
            <a:ext cx="2622550" cy="661987"/>
          </a:xfrm>
          <a:prstGeom prst="rect">
            <a:avLst/>
          </a:prstGeom>
          <a:solidFill>
            <a:schemeClr val="lt1">
              <a:alpha val="69411"/>
            </a:schemeClr>
          </a:solidFill>
          <a:ln>
            <a:noFill/>
          </a:ln>
        </p:spPr>
        <p:txBody>
          <a:bodyPr lIns="83800" tIns="41900" rIns="83800" bIns="419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700" b="1" i="0" u="sng">
                <a:solidFill>
                  <a:srgbClr val="000000"/>
                </a:solidFill>
                <a:latin typeface="Calibri"/>
                <a:ea typeface="Calibri"/>
                <a:cs typeface="Calibri"/>
                <a:sym typeface="Calibri"/>
              </a:rPr>
              <a:t>Tier 2 – Selective </a:t>
            </a:r>
          </a:p>
          <a:p>
            <a:pPr marL="0" marR="0" lvl="0" indent="0" algn="ctr" rtl="0">
              <a:lnSpc>
                <a:spcPct val="100000"/>
              </a:lnSpc>
              <a:spcBef>
                <a:spcPts val="0"/>
              </a:spcBef>
              <a:spcAft>
                <a:spcPts val="0"/>
              </a:spcAft>
              <a:buClr>
                <a:srgbClr val="000000"/>
              </a:buClr>
              <a:buSzPct val="25000"/>
              <a:buFont typeface="Calibri"/>
              <a:buNone/>
            </a:pPr>
            <a:r>
              <a:rPr lang="en-US" sz="1700" b="1" i="0" u="sng">
                <a:solidFill>
                  <a:srgbClr val="000000"/>
                </a:solidFill>
                <a:latin typeface="Calibri"/>
                <a:ea typeface="Calibri"/>
                <a:cs typeface="Calibri"/>
                <a:sym typeface="Calibri"/>
              </a:rPr>
              <a:t>Classroom Strategies</a:t>
            </a:r>
          </a:p>
        </p:txBody>
      </p:sp>
      <p:sp>
        <p:nvSpPr>
          <p:cNvPr id="235" name="Shape 235"/>
          <p:cNvSpPr txBox="1"/>
          <p:nvPr/>
        </p:nvSpPr>
        <p:spPr>
          <a:xfrm>
            <a:off x="5803900" y="923925"/>
            <a:ext cx="3340100" cy="642936"/>
          </a:xfrm>
          <a:prstGeom prst="rect">
            <a:avLst/>
          </a:prstGeom>
          <a:solidFill>
            <a:schemeClr val="lt1">
              <a:alpha val="69411"/>
            </a:schemeClr>
          </a:solidFill>
          <a:ln>
            <a:noFill/>
          </a:ln>
        </p:spPr>
        <p:txBody>
          <a:bodyPr lIns="83800" tIns="41900" rIns="83800" bIns="419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700" b="1" i="0" u="sng">
                <a:solidFill>
                  <a:srgbClr val="000000"/>
                </a:solidFill>
                <a:latin typeface="Calibri"/>
                <a:ea typeface="Calibri"/>
                <a:cs typeface="Calibri"/>
                <a:sym typeface="Calibri"/>
              </a:rPr>
              <a:t>Tier 2 &amp; Tier 3 Targeted Counseling Strategies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241" name="Shape 241"/>
          <p:cNvPicPr preferRelativeResize="0"/>
          <p:nvPr/>
        </p:nvPicPr>
        <p:blipFill rotWithShape="1">
          <a:blip r:embed="rId4">
            <a:alphaModFix/>
          </a:blip>
          <a:srcRect/>
          <a:stretch/>
        </p:blipFill>
        <p:spPr>
          <a:xfrm>
            <a:off x="0" y="0"/>
            <a:ext cx="9144000" cy="5303836"/>
          </a:xfrm>
          <a:prstGeom prst="rect">
            <a:avLst/>
          </a:prstGeom>
          <a:noFill/>
          <a:ln>
            <a:noFill/>
          </a:ln>
        </p:spPr>
      </p:pic>
      <p:sp>
        <p:nvSpPr>
          <p:cNvPr id="242" name="Shape 242"/>
          <p:cNvSpPr txBox="1"/>
          <p:nvPr/>
        </p:nvSpPr>
        <p:spPr>
          <a:xfrm>
            <a:off x="0" y="268287"/>
            <a:ext cx="9144000" cy="722312"/>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5800" b="1" i="0" u="none">
                <a:solidFill>
                  <a:srgbClr val="FFFFFF"/>
                </a:solidFill>
                <a:latin typeface="Calibri"/>
                <a:ea typeface="Calibri"/>
                <a:cs typeface="Calibri"/>
                <a:sym typeface="Calibri"/>
              </a:rPr>
              <a:t>Tools and Strategies</a:t>
            </a:r>
          </a:p>
        </p:txBody>
      </p:sp>
      <p:sp>
        <p:nvSpPr>
          <p:cNvPr id="243" name="Shape 243"/>
          <p:cNvSpPr txBox="1"/>
          <p:nvPr/>
        </p:nvSpPr>
        <p:spPr>
          <a:xfrm>
            <a:off x="177800" y="990600"/>
            <a:ext cx="8786812" cy="3587749"/>
          </a:xfrm>
          <a:prstGeom prst="rect">
            <a:avLst/>
          </a:prstGeom>
          <a:noFill/>
          <a:ln>
            <a:noFill/>
          </a:ln>
        </p:spPr>
        <p:txBody>
          <a:bodyPr lIns="58925" tIns="29450" rIns="58925" bIns="29450" anchor="t" anchorCtr="0">
            <a:noAutofit/>
          </a:bodyPr>
          <a:lstStyle/>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Calming bottles</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Drumming</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Breathing ball</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Stability balls</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Sensory tools</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Meditation/Guided Imagery</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Yoga</a:t>
            </a:r>
          </a:p>
          <a:p>
            <a:pPr marL="495300" marR="0" lvl="0" indent="-495300" algn="l" rtl="0">
              <a:lnSpc>
                <a:spcPct val="93000"/>
              </a:lnSpc>
              <a:spcBef>
                <a:spcPts val="0"/>
              </a:spcBef>
              <a:spcAft>
                <a:spcPts val="0"/>
              </a:spcAft>
              <a:buClr>
                <a:srgbClr val="FFFFFF"/>
              </a:buClr>
              <a:buSzPct val="100000"/>
              <a:buFont typeface="Calibri"/>
              <a:buChar char="•"/>
            </a:pPr>
            <a:r>
              <a:rPr lang="en-US" sz="3700" b="0" i="0" u="none">
                <a:solidFill>
                  <a:srgbClr val="FFFFFF"/>
                </a:solidFill>
                <a:latin typeface="Calibri"/>
                <a:ea typeface="Calibri"/>
                <a:cs typeface="Calibri"/>
                <a:sym typeface="Calibri"/>
              </a:rPr>
              <a:t>Animal Assisted Therapy</a:t>
            </a:r>
          </a:p>
        </p:txBody>
      </p:sp>
      <p:sp>
        <p:nvSpPr>
          <p:cNvPr id="244" name="Shape 244"/>
          <p:cNvSpPr txBox="1"/>
          <p:nvPr/>
        </p:nvSpPr>
        <p:spPr>
          <a:xfrm>
            <a:off x="0" y="5199062"/>
            <a:ext cx="9144000" cy="66674"/>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Nick Kenrick. - https://www.flickr.com/photos/33363480@N05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250" name="Shape 250"/>
          <p:cNvSpPr txBox="1"/>
          <p:nvPr/>
        </p:nvSpPr>
        <p:spPr>
          <a:xfrm>
            <a:off x="0" y="5076825"/>
            <a:ext cx="9144000" cy="63500"/>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ForbesOste - https://www.flickr.com/photos/71035640@N08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256" name="Shape 256"/>
          <p:cNvPicPr preferRelativeResize="0"/>
          <p:nvPr/>
        </p:nvPicPr>
        <p:blipFill rotWithShape="1">
          <a:blip r:embed="rId4">
            <a:alphaModFix/>
          </a:blip>
          <a:srcRect/>
          <a:stretch/>
        </p:blipFill>
        <p:spPr>
          <a:xfrm>
            <a:off x="0" y="0"/>
            <a:ext cx="9144000" cy="5143499"/>
          </a:xfrm>
          <a:prstGeom prst="rect">
            <a:avLst/>
          </a:prstGeom>
          <a:noFill/>
          <a:ln>
            <a:noFill/>
          </a:ln>
        </p:spPr>
      </p:pic>
      <p:sp>
        <p:nvSpPr>
          <p:cNvPr id="257" name="Shape 257"/>
          <p:cNvSpPr txBox="1"/>
          <p:nvPr/>
        </p:nvSpPr>
        <p:spPr>
          <a:xfrm>
            <a:off x="0" y="0"/>
            <a:ext cx="9144000" cy="5143499"/>
          </a:xfrm>
          <a:prstGeom prst="rect">
            <a:avLst/>
          </a:prstGeom>
          <a:noFill/>
          <a:ln>
            <a:noFill/>
          </a:ln>
        </p:spPr>
        <p:txBody>
          <a:bodyPr lIns="163700" tIns="163700" rIns="163700" bIns="163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5200" b="0" i="0" u="none">
                <a:solidFill>
                  <a:srgbClr val="FFFFFF"/>
                </a:solidFill>
                <a:latin typeface="Calibri"/>
                <a:ea typeface="Calibri"/>
                <a:cs typeface="Calibri"/>
                <a:sym typeface="Calibri"/>
              </a:rPr>
              <a:t>“Mindfulness means paying attention in a particular way; On purpose,</a:t>
            </a:r>
            <a:br>
              <a:rPr lang="en-US" sz="5200" b="0" i="0" u="none">
                <a:solidFill>
                  <a:srgbClr val="FFFFFF"/>
                </a:solidFill>
                <a:latin typeface="Calibri"/>
                <a:ea typeface="Calibri"/>
                <a:cs typeface="Calibri"/>
                <a:sym typeface="Calibri"/>
              </a:rPr>
            </a:br>
            <a:r>
              <a:rPr lang="en-US" sz="5200" b="0" i="0" u="none">
                <a:solidFill>
                  <a:srgbClr val="FFFFFF"/>
                </a:solidFill>
                <a:latin typeface="Calibri"/>
                <a:ea typeface="Calibri"/>
                <a:cs typeface="Calibri"/>
                <a:sym typeface="Calibri"/>
              </a:rPr>
              <a:t>  in the present moment, and</a:t>
            </a:r>
            <a:br>
              <a:rPr lang="en-US" sz="5200" b="0" i="0" u="none">
                <a:solidFill>
                  <a:srgbClr val="FFFFFF"/>
                </a:solidFill>
                <a:latin typeface="Calibri"/>
                <a:ea typeface="Calibri"/>
                <a:cs typeface="Calibri"/>
                <a:sym typeface="Calibri"/>
              </a:rPr>
            </a:br>
            <a:r>
              <a:rPr lang="en-US" sz="5200" b="0" i="0" u="none">
                <a:solidFill>
                  <a:srgbClr val="FFFFFF"/>
                </a:solidFill>
                <a:latin typeface="Calibri"/>
                <a:ea typeface="Calibri"/>
                <a:cs typeface="Calibri"/>
                <a:sym typeface="Calibri"/>
              </a:rPr>
              <a:t>non-judgmentally.”</a:t>
            </a:r>
            <a:br>
              <a:rPr lang="en-US" sz="5200" b="0" i="0" u="none">
                <a:solidFill>
                  <a:srgbClr val="FFFFFF"/>
                </a:solidFill>
                <a:latin typeface="Calibri"/>
                <a:ea typeface="Calibri"/>
                <a:cs typeface="Calibri"/>
                <a:sym typeface="Calibri"/>
              </a:rPr>
            </a:br>
            <a:r>
              <a:rPr lang="en-US" sz="5200" b="0" i="0" u="none">
                <a:solidFill>
                  <a:srgbClr val="FFFFFF"/>
                </a:solidFill>
                <a:latin typeface="Calibri"/>
                <a:ea typeface="Calibri"/>
                <a:cs typeface="Calibri"/>
                <a:sym typeface="Calibri"/>
              </a:rPr>
              <a:t>- Jon Kabat-Zinn</a:t>
            </a:r>
          </a:p>
        </p:txBody>
      </p:sp>
      <p:sp>
        <p:nvSpPr>
          <p:cNvPr id="258" name="Shape 258"/>
          <p:cNvSpPr txBox="1"/>
          <p:nvPr/>
        </p:nvSpPr>
        <p:spPr>
          <a:xfrm>
            <a:off x="0" y="5076825"/>
            <a:ext cx="9144000" cy="63500"/>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lewishamdreamer - https://www.flickr.com/photos/26503210@N00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p:nvPr/>
        </p:nvSpPr>
        <p:spPr>
          <a:xfrm>
            <a:off x="639762" y="142875"/>
            <a:ext cx="7183437" cy="533399"/>
          </a:xfrm>
          <a:prstGeom prst="rect">
            <a:avLst/>
          </a:prstGeom>
          <a:noFill/>
          <a:ln>
            <a:noFill/>
          </a:ln>
        </p:spPr>
        <p:txBody>
          <a:bodyPr lIns="58925" tIns="58925" rIns="58925" bIns="589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500" b="1" i="0" u="sng">
                <a:solidFill>
                  <a:srgbClr val="FFFFFF"/>
                </a:solidFill>
                <a:latin typeface="Calibri"/>
                <a:ea typeface="Calibri"/>
                <a:cs typeface="Calibri"/>
                <a:sym typeface="Calibri"/>
              </a:rPr>
              <a:t>Objectives</a:t>
            </a:r>
          </a:p>
          <a:p>
            <a:pPr marL="0" marR="0" lvl="0" indent="0" algn="l" rtl="0">
              <a:lnSpc>
                <a:spcPct val="100000"/>
              </a:lnSpc>
              <a:spcBef>
                <a:spcPts val="0"/>
              </a:spcBef>
              <a:spcAft>
                <a:spcPts val="0"/>
              </a:spcAft>
              <a:buNone/>
            </a:pPr>
            <a:endParaRPr sz="3500" b="1" i="0" u="sng">
              <a:solidFill>
                <a:srgbClr val="FFFFFF"/>
              </a:solidFill>
              <a:latin typeface="Calibri"/>
              <a:ea typeface="Calibri"/>
              <a:cs typeface="Calibri"/>
              <a:sym typeface="Calibri"/>
            </a:endParaRPr>
          </a:p>
        </p:txBody>
      </p:sp>
      <p:sp>
        <p:nvSpPr>
          <p:cNvPr id="77" name="Shape 77"/>
          <p:cNvSpPr txBox="1"/>
          <p:nvPr/>
        </p:nvSpPr>
        <p:spPr>
          <a:xfrm>
            <a:off x="152400" y="676275"/>
            <a:ext cx="8839200" cy="4387500"/>
          </a:xfrm>
          <a:prstGeom prst="rect">
            <a:avLst/>
          </a:prstGeom>
          <a:noFill/>
          <a:ln>
            <a:noFill/>
          </a:ln>
        </p:spPr>
        <p:txBody>
          <a:bodyPr lIns="58925" tIns="58925" rIns="58925" bIns="58925" anchor="t" anchorCtr="0">
            <a:noAutofit/>
          </a:bodyPr>
          <a:lstStyle/>
          <a:p>
            <a:pPr marL="457200" marR="0" lvl="0" indent="-419100" algn="l" rtl="0">
              <a:lnSpc>
                <a:spcPct val="80000"/>
              </a:lnSpc>
              <a:spcBef>
                <a:spcPts val="0"/>
              </a:spcBef>
              <a:spcAft>
                <a:spcPts val="0"/>
              </a:spcAft>
              <a:buClr>
                <a:srgbClr val="FFFFFF"/>
              </a:buClr>
              <a:buSzPct val="98999"/>
              <a:buFont typeface="Calibri"/>
              <a:buChar char="●"/>
            </a:pPr>
            <a:r>
              <a:rPr lang="en-US" sz="2900">
                <a:solidFill>
                  <a:srgbClr val="FFFFFF"/>
                </a:solidFill>
                <a:latin typeface="Calibri"/>
                <a:ea typeface="Calibri"/>
                <a:cs typeface="Calibri"/>
                <a:sym typeface="Calibri"/>
              </a:rPr>
              <a:t>Discuss components of a Responsive Classroom/School</a:t>
            </a:r>
          </a:p>
          <a:p>
            <a:pPr marL="457200" marR="0" lvl="0" indent="-419100" algn="l" rtl="0">
              <a:lnSpc>
                <a:spcPct val="80000"/>
              </a:lnSpc>
              <a:spcBef>
                <a:spcPts val="500"/>
              </a:spcBef>
              <a:spcAft>
                <a:spcPts val="0"/>
              </a:spcAft>
              <a:buClr>
                <a:srgbClr val="FFFFFF"/>
              </a:buClr>
              <a:buSzPct val="98999"/>
              <a:buFont typeface="Noto Sans Symbols"/>
              <a:buChar char="●"/>
            </a:pPr>
            <a:r>
              <a:rPr lang="en-US" sz="2900" b="0" i="0" u="none">
                <a:solidFill>
                  <a:srgbClr val="FFFFFF"/>
                </a:solidFill>
                <a:latin typeface="Calibri"/>
                <a:ea typeface="Calibri"/>
                <a:cs typeface="Calibri"/>
                <a:sym typeface="Calibri"/>
              </a:rPr>
              <a:t>Learn about responsive teacher behaviors.</a:t>
            </a:r>
          </a:p>
          <a:p>
            <a:pPr marL="457200" marR="0" lvl="0" indent="-419100" algn="l" rtl="0">
              <a:lnSpc>
                <a:spcPct val="80000"/>
              </a:lnSpc>
              <a:spcBef>
                <a:spcPts val="500"/>
              </a:spcBef>
              <a:spcAft>
                <a:spcPts val="0"/>
              </a:spcAft>
              <a:buClr>
                <a:srgbClr val="FFFFFF"/>
              </a:buClr>
              <a:buSzPct val="98999"/>
              <a:buFont typeface="Noto Sans Symbols"/>
              <a:buChar char="●"/>
            </a:pPr>
            <a:r>
              <a:rPr lang="en-US" sz="2900" b="0" i="0" u="none">
                <a:solidFill>
                  <a:srgbClr val="FFFFFF"/>
                </a:solidFill>
                <a:latin typeface="Calibri"/>
                <a:ea typeface="Calibri"/>
                <a:cs typeface="Calibri"/>
                <a:sym typeface="Calibri"/>
              </a:rPr>
              <a:t>Learn about specific classroom and school-wide practices designed to meet the social emotional needs of students.</a:t>
            </a:r>
          </a:p>
          <a:p>
            <a:pPr marL="457200" marR="0" lvl="0" indent="-420941" algn="l" rtl="0">
              <a:lnSpc>
                <a:spcPct val="80000"/>
              </a:lnSpc>
              <a:spcBef>
                <a:spcPts val="500"/>
              </a:spcBef>
              <a:spcAft>
                <a:spcPts val="0"/>
              </a:spcAft>
              <a:buClr>
                <a:srgbClr val="FFFFFF"/>
              </a:buClr>
              <a:buSzPct val="100000"/>
              <a:buFont typeface="Calibri"/>
              <a:buChar char="●"/>
            </a:pPr>
            <a:r>
              <a:rPr lang="en-US" sz="2900">
                <a:solidFill>
                  <a:srgbClr val="FFFFFF"/>
                </a:solidFill>
                <a:latin typeface="Calibri"/>
                <a:ea typeface="Calibri"/>
                <a:cs typeface="Calibri"/>
                <a:sym typeface="Calibri"/>
              </a:rPr>
              <a:t>Share data from Northwest Catholic School’s initiative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62"/>
        <p:cNvGrpSpPr/>
        <p:nvPr/>
      </p:nvGrpSpPr>
      <p:grpSpPr>
        <a:xfrm>
          <a:off x="0" y="0"/>
          <a:ext cx="0" cy="0"/>
          <a:chOff x="0" y="0"/>
          <a:chExt cx="0" cy="0"/>
        </a:xfrm>
      </p:grpSpPr>
      <p:pic>
        <p:nvPicPr>
          <p:cNvPr id="263" name="Shape 263" descr="Copy of Mindfulness-and-the-Brain-How-to-Explain-It-to-Children-sensory-input.jpg"/>
          <p:cNvPicPr preferRelativeResize="0"/>
          <p:nvPr/>
        </p:nvPicPr>
        <p:blipFill rotWithShape="1">
          <a:blip r:embed="rId3">
            <a:alphaModFix/>
          </a:blip>
          <a:srcRect/>
          <a:stretch/>
        </p:blipFill>
        <p:spPr>
          <a:xfrm>
            <a:off x="498475" y="2809875"/>
            <a:ext cx="4206874" cy="1998661"/>
          </a:xfrm>
          <a:prstGeom prst="rect">
            <a:avLst/>
          </a:prstGeom>
          <a:noFill/>
          <a:ln>
            <a:noFill/>
          </a:ln>
        </p:spPr>
      </p:pic>
      <p:pic>
        <p:nvPicPr>
          <p:cNvPr id="264" name="Shape 264" descr="Neuroscience of sex differences - Wikipedia"/>
          <p:cNvPicPr preferRelativeResize="0"/>
          <p:nvPr/>
        </p:nvPicPr>
        <p:blipFill rotWithShape="1">
          <a:blip r:embed="rId4">
            <a:alphaModFix/>
          </a:blip>
          <a:srcRect/>
          <a:stretch/>
        </p:blipFill>
        <p:spPr>
          <a:xfrm>
            <a:off x="5170487" y="1198562"/>
            <a:ext cx="3781425" cy="3609975"/>
          </a:xfrm>
          <a:prstGeom prst="rect">
            <a:avLst/>
          </a:prstGeom>
          <a:noFill/>
          <a:ln>
            <a:noFill/>
          </a:ln>
        </p:spPr>
      </p:pic>
      <p:sp>
        <p:nvSpPr>
          <p:cNvPr id="265" name="Shape 265"/>
          <p:cNvSpPr txBox="1"/>
          <p:nvPr/>
        </p:nvSpPr>
        <p:spPr>
          <a:xfrm>
            <a:off x="558800" y="611187"/>
            <a:ext cx="4278311" cy="159543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800" b="0" i="0" u="none">
                <a:solidFill>
                  <a:srgbClr val="000000"/>
                </a:solidFill>
                <a:latin typeface="Calibri"/>
                <a:ea typeface="Calibri"/>
                <a:cs typeface="Calibri"/>
                <a:sym typeface="Calibri"/>
              </a:rPr>
              <a:t>MindUP Curriculum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271" name="Shape 271"/>
          <p:cNvPicPr preferRelativeResize="0"/>
          <p:nvPr/>
        </p:nvPicPr>
        <p:blipFill rotWithShape="1">
          <a:blip r:embed="rId4">
            <a:alphaModFix/>
          </a:blip>
          <a:srcRect/>
          <a:stretch/>
        </p:blipFill>
        <p:spPr>
          <a:xfrm>
            <a:off x="0" y="5400675"/>
            <a:ext cx="9144000" cy="0"/>
          </a:xfrm>
          <a:prstGeom prst="rect">
            <a:avLst/>
          </a:prstGeom>
          <a:noFill/>
          <a:ln>
            <a:noFill/>
          </a:ln>
        </p:spPr>
      </p:pic>
      <p:sp>
        <p:nvSpPr>
          <p:cNvPr id="272" name="Shape 272"/>
          <p:cNvSpPr txBox="1"/>
          <p:nvPr/>
        </p:nvSpPr>
        <p:spPr>
          <a:xfrm>
            <a:off x="0" y="2035175"/>
            <a:ext cx="9144000" cy="1285874"/>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273" name="Shape 273" descr="IMG_0886.jpeg"/>
          <p:cNvPicPr preferRelativeResize="0"/>
          <p:nvPr/>
        </p:nvPicPr>
        <p:blipFill rotWithShape="1">
          <a:blip r:embed="rId5">
            <a:alphaModFix/>
          </a:blip>
          <a:srcRect/>
          <a:stretch/>
        </p:blipFill>
        <p:spPr>
          <a:xfrm>
            <a:off x="0" y="0"/>
            <a:ext cx="4818062" cy="2411411"/>
          </a:xfrm>
          <a:prstGeom prst="rect">
            <a:avLst/>
          </a:prstGeom>
          <a:noFill/>
          <a:ln>
            <a:noFill/>
          </a:ln>
        </p:spPr>
      </p:pic>
      <p:pic>
        <p:nvPicPr>
          <p:cNvPr id="274" name="Shape 274" descr="IMG_7238.jpeg"/>
          <p:cNvPicPr preferRelativeResize="0"/>
          <p:nvPr/>
        </p:nvPicPr>
        <p:blipFill rotWithShape="1">
          <a:blip r:embed="rId6">
            <a:alphaModFix/>
          </a:blip>
          <a:srcRect/>
          <a:stretch/>
        </p:blipFill>
        <p:spPr>
          <a:xfrm>
            <a:off x="0" y="2411411"/>
            <a:ext cx="4786311" cy="2732087"/>
          </a:xfrm>
          <a:prstGeom prst="rect">
            <a:avLst/>
          </a:prstGeom>
          <a:noFill/>
          <a:ln>
            <a:noFill/>
          </a:ln>
        </p:spPr>
      </p:pic>
      <p:pic>
        <p:nvPicPr>
          <p:cNvPr id="275" name="Shape 275" descr="IMG_7200.jpeg"/>
          <p:cNvPicPr preferRelativeResize="0"/>
          <p:nvPr/>
        </p:nvPicPr>
        <p:blipFill rotWithShape="1">
          <a:blip r:embed="rId7">
            <a:alphaModFix/>
          </a:blip>
          <a:srcRect/>
          <a:stretch/>
        </p:blipFill>
        <p:spPr>
          <a:xfrm>
            <a:off x="4786312" y="2411411"/>
            <a:ext cx="4537074" cy="2732087"/>
          </a:xfrm>
          <a:prstGeom prst="rect">
            <a:avLst/>
          </a:prstGeom>
          <a:noFill/>
          <a:ln>
            <a:noFill/>
          </a:ln>
        </p:spPr>
      </p:pic>
      <p:pic>
        <p:nvPicPr>
          <p:cNvPr id="276" name="Shape 276" descr="IMG_7220.jpeg"/>
          <p:cNvPicPr preferRelativeResize="0"/>
          <p:nvPr/>
        </p:nvPicPr>
        <p:blipFill rotWithShape="1">
          <a:blip r:embed="rId8">
            <a:alphaModFix/>
          </a:blip>
          <a:srcRect/>
          <a:stretch/>
        </p:blipFill>
        <p:spPr>
          <a:xfrm>
            <a:off x="4786312" y="0"/>
            <a:ext cx="4554537" cy="2411411"/>
          </a:xfrm>
          <a:prstGeom prst="rect">
            <a:avLst/>
          </a:prstGeom>
          <a:noFill/>
          <a:ln>
            <a:noFill/>
          </a:ln>
        </p:spPr>
      </p:pic>
      <p:sp>
        <p:nvSpPr>
          <p:cNvPr id="277" name="Shape 277"/>
          <p:cNvSpPr txBox="1"/>
          <p:nvPr/>
        </p:nvSpPr>
        <p:spPr>
          <a:xfrm>
            <a:off x="0" y="2130425"/>
            <a:ext cx="10090149" cy="649286"/>
          </a:xfrm>
          <a:prstGeom prst="rect">
            <a:avLst/>
          </a:prstGeom>
          <a:noFill/>
          <a:ln>
            <a:noFill/>
          </a:ln>
        </p:spPr>
        <p:txBody>
          <a:bodyPr lIns="58925" tIns="29450" rIns="58925" bIns="29450"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4800" b="0" i="0" u="none">
                <a:solidFill>
                  <a:srgbClr val="FFFFFF"/>
                </a:solidFill>
                <a:latin typeface="Arial Black"/>
                <a:ea typeface="Arial Black"/>
                <a:cs typeface="Arial Black"/>
                <a:sym typeface="Arial Black"/>
              </a:rPr>
              <a:t>Yoga &amp; Mindful Movement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283" name="Shape 283"/>
          <p:cNvPicPr preferRelativeResize="0"/>
          <p:nvPr/>
        </p:nvPicPr>
        <p:blipFill rotWithShape="1">
          <a:blip r:embed="rId4">
            <a:alphaModFix/>
          </a:blip>
          <a:srcRect/>
          <a:stretch/>
        </p:blipFill>
        <p:spPr>
          <a:xfrm>
            <a:off x="0" y="0"/>
            <a:ext cx="9144000" cy="5143499"/>
          </a:xfrm>
          <a:prstGeom prst="rect">
            <a:avLst/>
          </a:prstGeom>
          <a:noFill/>
          <a:ln>
            <a:noFill/>
          </a:ln>
        </p:spPr>
      </p:pic>
      <p:sp>
        <p:nvSpPr>
          <p:cNvPr id="284" name="Shape 284"/>
          <p:cNvSpPr txBox="1"/>
          <p:nvPr/>
        </p:nvSpPr>
        <p:spPr>
          <a:xfrm>
            <a:off x="0" y="0"/>
            <a:ext cx="9144000" cy="892174"/>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7200" b="1" i="0" u="none">
                <a:solidFill>
                  <a:srgbClr val="FFFFFF"/>
                </a:solidFill>
                <a:latin typeface="Calibri"/>
                <a:ea typeface="Calibri"/>
                <a:cs typeface="Calibri"/>
                <a:sym typeface="Calibri"/>
              </a:rPr>
              <a:t>Morning Meeting</a:t>
            </a:r>
          </a:p>
        </p:txBody>
      </p:sp>
      <p:sp>
        <p:nvSpPr>
          <p:cNvPr id="285" name="Shape 285"/>
          <p:cNvSpPr txBox="1"/>
          <p:nvPr/>
        </p:nvSpPr>
        <p:spPr>
          <a:xfrm>
            <a:off x="152400" y="971550"/>
            <a:ext cx="8786812" cy="3716336"/>
          </a:xfrm>
          <a:prstGeom prst="rect">
            <a:avLst/>
          </a:prstGeom>
          <a:noFill/>
          <a:ln>
            <a:noFill/>
          </a:ln>
        </p:spPr>
        <p:txBody>
          <a:bodyPr lIns="58925" tIns="29450" rIns="58925" bIns="29450" anchor="t" anchorCtr="0">
            <a:noAutofit/>
          </a:bodyPr>
          <a:lstStyle/>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Gather students</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Greeting</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The Daily Four or ice breaker of choice</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Celebration/Shoutouts</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Concerns</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Review schedule for the day</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Mindfulness activity</a:t>
            </a:r>
          </a:p>
          <a:p>
            <a:pPr marL="495300" marR="0" lvl="0" indent="-495300" algn="l" rtl="0">
              <a:lnSpc>
                <a:spcPct val="95000"/>
              </a:lnSpc>
              <a:spcBef>
                <a:spcPts val="0"/>
              </a:spcBef>
              <a:spcAft>
                <a:spcPts val="0"/>
              </a:spcAft>
              <a:buClr>
                <a:srgbClr val="FFFFFF"/>
              </a:buClr>
              <a:buSzPct val="103000"/>
              <a:buFont typeface="Calibri"/>
              <a:buChar char="•"/>
            </a:pPr>
            <a:r>
              <a:rPr lang="en-US" sz="3200" b="0" i="0" u="none">
                <a:solidFill>
                  <a:srgbClr val="FFFFFF"/>
                </a:solidFill>
                <a:latin typeface="Calibri"/>
                <a:ea typeface="Calibri"/>
                <a:cs typeface="Calibri"/>
                <a:sym typeface="Calibri"/>
              </a:rPr>
              <a:t>Look to someone around you and wish them a good day</a:t>
            </a:r>
          </a:p>
          <a:p>
            <a:pPr marL="495300" marR="0" lvl="0" indent="-495300" algn="l" rtl="0">
              <a:lnSpc>
                <a:spcPct val="95000"/>
              </a:lnSpc>
              <a:spcBef>
                <a:spcPts val="0"/>
              </a:spcBef>
              <a:spcAft>
                <a:spcPts val="0"/>
              </a:spcAft>
              <a:buClr>
                <a:srgbClr val="000000"/>
              </a:buClr>
              <a:buFont typeface="Arial"/>
              <a:buNone/>
            </a:pPr>
            <a:endParaRPr sz="3200" b="0" i="0" u="none">
              <a:solidFill>
                <a:srgbClr val="FFFFFF"/>
              </a:solidFill>
              <a:latin typeface="Calibri"/>
              <a:ea typeface="Calibri"/>
              <a:cs typeface="Calibri"/>
              <a:sym typeface="Calibri"/>
            </a:endParaRPr>
          </a:p>
          <a:p>
            <a:pPr marL="495300" marR="0" lvl="0" indent="-495300" algn="l" rtl="0">
              <a:lnSpc>
                <a:spcPct val="95000"/>
              </a:lnSpc>
              <a:spcBef>
                <a:spcPts val="0"/>
              </a:spcBef>
              <a:spcAft>
                <a:spcPts val="0"/>
              </a:spcAft>
              <a:buClr>
                <a:srgbClr val="000000"/>
              </a:buClr>
              <a:buFont typeface="Arial"/>
              <a:buNone/>
            </a:pPr>
            <a:endParaRPr sz="3200" b="0" i="0" u="none">
              <a:solidFill>
                <a:srgbClr val="FFFFFF"/>
              </a:solidFill>
              <a:latin typeface="Calibri"/>
              <a:ea typeface="Calibri"/>
              <a:cs typeface="Calibri"/>
              <a:sym typeface="Calibri"/>
            </a:endParaRPr>
          </a:p>
          <a:p>
            <a:pPr marL="495300" marR="0" lvl="0" indent="-495300" algn="l" rtl="0">
              <a:lnSpc>
                <a:spcPct val="95000"/>
              </a:lnSpc>
              <a:spcBef>
                <a:spcPts val="0"/>
              </a:spcBef>
              <a:spcAft>
                <a:spcPts val="0"/>
              </a:spcAft>
              <a:buClr>
                <a:srgbClr val="000000"/>
              </a:buClr>
              <a:buFont typeface="Arial"/>
              <a:buNone/>
            </a:pPr>
            <a:endParaRPr sz="3200" b="0" i="0" u="none">
              <a:solidFill>
                <a:srgbClr val="FFFFFF"/>
              </a:solidFill>
              <a:latin typeface="Calibri"/>
              <a:ea typeface="Calibri"/>
              <a:cs typeface="Calibri"/>
              <a:sym typeface="Calibri"/>
            </a:endParaRPr>
          </a:p>
          <a:p>
            <a:pPr marL="495300" marR="0" lvl="0" indent="-495300" algn="l" rtl="0">
              <a:lnSpc>
                <a:spcPct val="95000"/>
              </a:lnSpc>
              <a:spcBef>
                <a:spcPts val="0"/>
              </a:spcBef>
              <a:spcAft>
                <a:spcPts val="0"/>
              </a:spcAft>
              <a:buClr>
                <a:srgbClr val="000000"/>
              </a:buClr>
              <a:buFont typeface="Arial"/>
              <a:buNone/>
            </a:pPr>
            <a:endParaRPr sz="3200" b="0" i="0" u="none">
              <a:solidFill>
                <a:srgbClr val="FFFFFF"/>
              </a:solidFill>
              <a:latin typeface="Calibri"/>
              <a:ea typeface="Calibri"/>
              <a:cs typeface="Calibri"/>
              <a:sym typeface="Calibri"/>
            </a:endParaRPr>
          </a:p>
          <a:p>
            <a:pPr marL="495300" marR="0" lvl="0" indent="-495300" algn="l" rtl="0">
              <a:lnSpc>
                <a:spcPct val="95000"/>
              </a:lnSpc>
              <a:spcBef>
                <a:spcPts val="0"/>
              </a:spcBef>
              <a:spcAft>
                <a:spcPts val="0"/>
              </a:spcAft>
              <a:buClr>
                <a:srgbClr val="000000"/>
              </a:buClr>
              <a:buFont typeface="Arial"/>
              <a:buNone/>
            </a:pPr>
            <a:endParaRPr sz="3200" b="0" i="0" u="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a:solidFill>
                <a:srgbClr val="FFFFFF"/>
              </a:solidFill>
              <a:latin typeface="Calibri"/>
              <a:ea typeface="Calibri"/>
              <a:cs typeface="Calibri"/>
              <a:sym typeface="Calibri"/>
            </a:endParaRPr>
          </a:p>
        </p:txBody>
      </p:sp>
      <p:sp>
        <p:nvSpPr>
          <p:cNvPr id="286" name="Shape 286"/>
          <p:cNvSpPr txBox="1"/>
          <p:nvPr/>
        </p:nvSpPr>
        <p:spPr>
          <a:xfrm>
            <a:off x="0" y="5076825"/>
            <a:ext cx="9144000" cy="63500"/>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Ed Yourdon - https://www.flickr.com/photos/72098626@N00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90"/>
        <p:cNvGrpSpPr/>
        <p:nvPr/>
      </p:nvGrpSpPr>
      <p:grpSpPr>
        <a:xfrm>
          <a:off x="0" y="0"/>
          <a:ext cx="0" cy="0"/>
          <a:chOff x="0" y="0"/>
          <a:chExt cx="0" cy="0"/>
        </a:xfrm>
      </p:grpSpPr>
      <p:pic>
        <p:nvPicPr>
          <p:cNvPr id="291" name="Shape 291" descr="Sunset pictures · Pexels · Free Stock Photos"/>
          <p:cNvPicPr preferRelativeResize="0"/>
          <p:nvPr/>
        </p:nvPicPr>
        <p:blipFill rotWithShape="1">
          <a:blip r:embed="rId3">
            <a:alphaModFix/>
          </a:blip>
          <a:srcRect l="5844" r="5842"/>
          <a:stretch/>
        </p:blipFill>
        <p:spPr>
          <a:xfrm>
            <a:off x="0" y="-66675"/>
            <a:ext cx="9144000" cy="5143499"/>
          </a:xfrm>
          <a:prstGeom prst="rect">
            <a:avLst/>
          </a:prstGeom>
          <a:noFill/>
          <a:ln>
            <a:noFill/>
          </a:ln>
        </p:spPr>
      </p:pic>
      <p:sp>
        <p:nvSpPr>
          <p:cNvPr id="292" name="Shape 292"/>
          <p:cNvSpPr txBox="1"/>
          <p:nvPr/>
        </p:nvSpPr>
        <p:spPr>
          <a:xfrm>
            <a:off x="177800" y="134936"/>
            <a:ext cx="8966199" cy="561975"/>
          </a:xfrm>
          <a:prstGeom prst="rect">
            <a:avLst/>
          </a:prstGeom>
          <a:solidFill>
            <a:schemeClr val="dk1">
              <a:alpha val="66274"/>
            </a:schemeClr>
          </a:solid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sng">
                <a:solidFill>
                  <a:srgbClr val="FFFFFF"/>
                </a:solidFill>
                <a:latin typeface="Calibri"/>
                <a:ea typeface="Calibri"/>
                <a:cs typeface="Calibri"/>
                <a:sym typeface="Calibri"/>
              </a:rPr>
              <a:t>10 Things Every Teacher Should Know about Childhood Trauma</a:t>
            </a:r>
          </a:p>
        </p:txBody>
      </p:sp>
      <p:sp>
        <p:nvSpPr>
          <p:cNvPr id="293" name="Shape 293"/>
          <p:cNvSpPr txBox="1"/>
          <p:nvPr/>
        </p:nvSpPr>
        <p:spPr>
          <a:xfrm>
            <a:off x="0" y="603250"/>
            <a:ext cx="8966199" cy="4540249"/>
          </a:xfrm>
          <a:prstGeom prst="rect">
            <a:avLst/>
          </a:prstGeom>
          <a:noFill/>
          <a:ln>
            <a:noFill/>
          </a:ln>
        </p:spPr>
        <p:txBody>
          <a:bodyPr lIns="58925" tIns="29450" rIns="58925" bIns="2945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94" name="Shape 294"/>
          <p:cNvSpPr txBox="1"/>
          <p:nvPr/>
        </p:nvSpPr>
        <p:spPr>
          <a:xfrm>
            <a:off x="0" y="5076825"/>
            <a:ext cx="9144000" cy="66674"/>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T.Kiya - https://www.flickr.com/photos/38217580@N05</a:t>
            </a:r>
          </a:p>
        </p:txBody>
      </p:sp>
      <p:sp>
        <p:nvSpPr>
          <p:cNvPr id="295" name="Shape 295"/>
          <p:cNvSpPr txBox="1"/>
          <p:nvPr/>
        </p:nvSpPr>
        <p:spPr>
          <a:xfrm>
            <a:off x="177800" y="561975"/>
            <a:ext cx="8966199" cy="4541837"/>
          </a:xfrm>
          <a:prstGeom prst="rect">
            <a:avLst/>
          </a:prstGeom>
          <a:solidFill>
            <a:schemeClr val="dk1">
              <a:alpha val="68235"/>
            </a:schemeClr>
          </a:solidFill>
          <a:ln>
            <a:noFill/>
          </a:ln>
        </p:spPr>
        <p:txBody>
          <a:bodyPr lIns="58925" tIns="29450" rIns="58925" bIns="29450" anchor="t" anchorCtr="0">
            <a:noAutofit/>
          </a:bodyPr>
          <a:lstStyle/>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Kids who have experienced trauma aren’t trying to push your buttons</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Kids who have been through trauma worry about what’s going to happen next</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Even if the situation doesn’t seem that bad to you, it’s how the child feels that matters</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Trauma isn’t always associated with violence</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You don’t need to know exactly what’s cause the trauma to be able to help</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Kids who experience trauma need to feel they’re good at something and can influence the world</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There’s a direct connection between stress and learning</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Self-regulation can be a major challenge for students suffering from trauma</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It’s okay to ask kids point-blank what you can do to help them make it through the day</a:t>
            </a:r>
          </a:p>
          <a:p>
            <a:pPr marL="330200" marR="0" lvl="0" indent="-330200" algn="l" rtl="0">
              <a:lnSpc>
                <a:spcPct val="100000"/>
              </a:lnSpc>
              <a:spcBef>
                <a:spcPts val="0"/>
              </a:spcBef>
              <a:spcAft>
                <a:spcPts val="0"/>
              </a:spcAft>
              <a:buClr>
                <a:srgbClr val="FFFFFF"/>
              </a:buClr>
              <a:buSzPct val="100000"/>
              <a:buFont typeface="Calibri"/>
              <a:buAutoNum type="arabicPeriod"/>
            </a:pPr>
            <a:r>
              <a:rPr lang="en-US" sz="2100" b="1" i="0" u="none">
                <a:solidFill>
                  <a:srgbClr val="FFFFFF"/>
                </a:solidFill>
                <a:latin typeface="Calibri"/>
                <a:ea typeface="Calibri"/>
                <a:cs typeface="Calibri"/>
                <a:sym typeface="Calibri"/>
              </a:rPr>
              <a:t> You can support kids with trauma even when they’re outside your classroom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96450" y="436999"/>
            <a:ext cx="8351100" cy="1619099"/>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Calibri"/>
              <a:buNone/>
            </a:pPr>
            <a:r>
              <a:rPr lang="en-US" sz="3000" b="0" i="0" u="none" strike="noStrike" cap="none">
                <a:solidFill>
                  <a:srgbClr val="3F3F3F"/>
                </a:solidFill>
                <a:latin typeface="Calibri"/>
                <a:ea typeface="Calibri"/>
                <a:cs typeface="Calibri"/>
                <a:sym typeface="Calibri"/>
              </a:rPr>
              <a:t>Telling an adult when they start to feel overwhelmed with emotion (safety and self-regulation) encourage</a:t>
            </a:r>
            <a:r>
              <a:rPr lang="en-US" sz="3000">
                <a:solidFill>
                  <a:srgbClr val="3F3F3F"/>
                </a:solidFill>
              </a:rPr>
              <a:t>s </a:t>
            </a:r>
            <a:r>
              <a:rPr lang="en-US" sz="3000" b="0" i="0" u="none" strike="noStrike" cap="none">
                <a:solidFill>
                  <a:srgbClr val="3F3F3F"/>
                </a:solidFill>
                <a:latin typeface="Calibri"/>
                <a:ea typeface="Calibri"/>
                <a:cs typeface="Calibri"/>
                <a:sym typeface="Calibri"/>
              </a:rPr>
              <a:t>children to trust teachers &amp; staff to deal with issues as they arise rather than acting out in the classroom.</a:t>
            </a:r>
          </a:p>
        </p:txBody>
      </p:sp>
      <p:pic>
        <p:nvPicPr>
          <p:cNvPr id="314" name="Shape 314"/>
          <p:cNvPicPr preferRelativeResize="0"/>
          <p:nvPr/>
        </p:nvPicPr>
        <p:blipFill rotWithShape="1">
          <a:blip r:embed="rId3">
            <a:alphaModFix/>
          </a:blip>
          <a:srcRect/>
          <a:stretch/>
        </p:blipFill>
        <p:spPr>
          <a:xfrm>
            <a:off x="0" y="2408275"/>
            <a:ext cx="4658700" cy="2223600"/>
          </a:xfrm>
          <a:prstGeom prst="rect">
            <a:avLst/>
          </a:prstGeom>
          <a:noFill/>
          <a:ln>
            <a:noFill/>
          </a:ln>
        </p:spPr>
      </p:pic>
      <p:pic>
        <p:nvPicPr>
          <p:cNvPr id="315" name="Shape 315"/>
          <p:cNvPicPr preferRelativeResize="0"/>
          <p:nvPr/>
        </p:nvPicPr>
        <p:blipFill rotWithShape="1">
          <a:blip r:embed="rId4">
            <a:alphaModFix/>
          </a:blip>
          <a:srcRect b="2248"/>
          <a:stretch/>
        </p:blipFill>
        <p:spPr>
          <a:xfrm>
            <a:off x="4456873" y="2321875"/>
            <a:ext cx="4512300" cy="2310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3">
            <a:alphaModFix/>
          </a:blip>
          <a:srcRect/>
          <a:stretch/>
        </p:blipFill>
        <p:spPr>
          <a:xfrm>
            <a:off x="0" y="2244725"/>
            <a:ext cx="9144000" cy="1311275"/>
          </a:xfrm>
          <a:prstGeom prst="rect">
            <a:avLst/>
          </a:prstGeom>
          <a:noFill/>
          <a:ln>
            <a:noFill/>
          </a:ln>
        </p:spPr>
      </p:pic>
      <p:sp>
        <p:nvSpPr>
          <p:cNvPr id="305" name="Shape 305"/>
          <p:cNvSpPr txBox="1"/>
          <p:nvPr/>
        </p:nvSpPr>
        <p:spPr>
          <a:xfrm>
            <a:off x="0" y="2370136"/>
            <a:ext cx="9144000" cy="642936"/>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5200" b="1" i="0" u="none">
                <a:solidFill>
                  <a:srgbClr val="FFFFFF"/>
                </a:solidFill>
                <a:latin typeface="Calibri"/>
                <a:ea typeface="Calibri"/>
                <a:cs typeface="Calibri"/>
                <a:sym typeface="Calibri"/>
              </a:rPr>
              <a:t>Northwest Catholic School</a:t>
            </a:r>
          </a:p>
        </p:txBody>
      </p:sp>
      <p:sp>
        <p:nvSpPr>
          <p:cNvPr id="306" name="Shape 306"/>
          <p:cNvSpPr txBox="1"/>
          <p:nvPr/>
        </p:nvSpPr>
        <p:spPr>
          <a:xfrm>
            <a:off x="0" y="3013075"/>
            <a:ext cx="9144000" cy="482599"/>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900" b="0" i="0" u="none">
                <a:solidFill>
                  <a:srgbClr val="FFFFFF"/>
                </a:solidFill>
                <a:latin typeface="Calibri"/>
                <a:ea typeface="Calibri"/>
                <a:cs typeface="Calibri"/>
                <a:sym typeface="Calibri"/>
              </a:rPr>
              <a:t> Responsive School </a:t>
            </a:r>
          </a:p>
        </p:txBody>
      </p:sp>
      <p:sp>
        <p:nvSpPr>
          <p:cNvPr id="307" name="Shape 307"/>
          <p:cNvSpPr txBox="1"/>
          <p:nvPr/>
        </p:nvSpPr>
        <p:spPr>
          <a:xfrm>
            <a:off x="0" y="3562350"/>
            <a:ext cx="9050336" cy="849312"/>
          </a:xfrm>
          <a:prstGeom prst="rect">
            <a:avLst/>
          </a:prstGeom>
          <a:noFill/>
          <a:ln>
            <a:noFill/>
          </a:ln>
        </p:spPr>
        <p:txBody>
          <a:bodyPr lIns="58925" tIns="58925" rIns="58925" bIns="58925"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3100" b="0" i="0" u="sng">
                <a:solidFill>
                  <a:schemeClr val="hlink"/>
                </a:solidFill>
                <a:latin typeface="Arial"/>
                <a:ea typeface="Arial"/>
                <a:cs typeface="Arial"/>
                <a:sym typeface="Arial"/>
                <a:hlinkClick r:id="rId4"/>
              </a:rPr>
              <a:t>https://www.youtube.com/watch?v=zLlMOV62LHg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326"/>
        <p:cNvGrpSpPr/>
        <p:nvPr/>
      </p:nvGrpSpPr>
      <p:grpSpPr>
        <a:xfrm>
          <a:off x="0" y="0"/>
          <a:ext cx="0" cy="0"/>
          <a:chOff x="0" y="0"/>
          <a:chExt cx="0" cy="0"/>
        </a:xfrm>
      </p:grpSpPr>
      <p:pic>
        <p:nvPicPr>
          <p:cNvPr id="327" name="Shape 327" descr="trauma 3.png"/>
          <p:cNvPicPr preferRelativeResize="0"/>
          <p:nvPr/>
        </p:nvPicPr>
        <p:blipFill rotWithShape="1">
          <a:blip r:embed="rId3">
            <a:alphaModFix/>
          </a:blip>
          <a:srcRect/>
          <a:stretch/>
        </p:blipFill>
        <p:spPr>
          <a:xfrm>
            <a:off x="1249362" y="-7937"/>
            <a:ext cx="5224462" cy="51514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331"/>
        <p:cNvGrpSpPr/>
        <p:nvPr/>
      </p:nvGrpSpPr>
      <p:grpSpPr>
        <a:xfrm>
          <a:off x="0" y="0"/>
          <a:ext cx="0" cy="0"/>
          <a:chOff x="0" y="0"/>
          <a:chExt cx="0" cy="0"/>
        </a:xfrm>
      </p:grpSpPr>
      <p:sp>
        <p:nvSpPr>
          <p:cNvPr id="332" name="Shape 332"/>
          <p:cNvSpPr txBox="1"/>
          <p:nvPr/>
        </p:nvSpPr>
        <p:spPr>
          <a:xfrm>
            <a:off x="152400" y="133350"/>
            <a:ext cx="7619999" cy="43592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4000" b="0" i="0" u="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ct val="100000"/>
              <a:buFont typeface="Arial"/>
              <a:buChar char="•"/>
            </a:pPr>
            <a:r>
              <a:rPr lang="en-US" sz="4000" b="0" i="0" u="none">
                <a:solidFill>
                  <a:srgbClr val="000000"/>
                </a:solidFill>
                <a:latin typeface="Arial"/>
                <a:ea typeface="Arial"/>
                <a:cs typeface="Arial"/>
                <a:sym typeface="Arial"/>
              </a:rPr>
              <a:t>Questions?</a:t>
            </a:r>
          </a:p>
          <a:p>
            <a:pPr marL="0" marR="0" lvl="0" indent="0" algn="l" rtl="0">
              <a:lnSpc>
                <a:spcPct val="100000"/>
              </a:lnSpc>
              <a:spcBef>
                <a:spcPts val="2000"/>
              </a:spcBef>
              <a:spcAft>
                <a:spcPts val="0"/>
              </a:spcAft>
              <a:buClr>
                <a:srgbClr val="000000"/>
              </a:buClr>
              <a:buSzPct val="100000"/>
              <a:buFont typeface="Arial"/>
              <a:buChar char="•"/>
            </a:pPr>
            <a:r>
              <a:rPr lang="en-US" sz="4000" b="0" i="0" u="none">
                <a:solidFill>
                  <a:srgbClr val="000000"/>
                </a:solidFill>
                <a:latin typeface="Arial"/>
                <a:ea typeface="Arial"/>
                <a:cs typeface="Arial"/>
                <a:sym typeface="Arial"/>
              </a:rPr>
              <a:t>Calming Bottle Raffle</a:t>
            </a:r>
          </a:p>
          <a:p>
            <a:pPr marL="0" marR="0" lvl="0" indent="0" algn="l" rtl="0">
              <a:lnSpc>
                <a:spcPct val="100000"/>
              </a:lnSpc>
              <a:spcBef>
                <a:spcPts val="2000"/>
              </a:spcBef>
              <a:spcAft>
                <a:spcPts val="0"/>
              </a:spcAft>
              <a:buClr>
                <a:srgbClr val="000000"/>
              </a:buClr>
              <a:buFont typeface="Arial"/>
              <a:buNone/>
            </a:pPr>
            <a:endParaRPr sz="40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4000" b="0" i="0" u="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336"/>
        <p:cNvGrpSpPr/>
        <p:nvPr/>
      </p:nvGrpSpPr>
      <p:grpSpPr>
        <a:xfrm>
          <a:off x="0" y="0"/>
          <a:ext cx="0" cy="0"/>
          <a:chOff x="0" y="0"/>
          <a:chExt cx="0" cy="0"/>
        </a:xfrm>
      </p:grpSpPr>
      <p:sp>
        <p:nvSpPr>
          <p:cNvPr id="337" name="Shape 337"/>
          <p:cNvSpPr txBox="1"/>
          <p:nvPr/>
        </p:nvSpPr>
        <p:spPr>
          <a:xfrm>
            <a:off x="685800" y="1123950"/>
            <a:ext cx="7848599" cy="27749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a:solidFill>
                  <a:srgbClr val="000000"/>
                </a:solidFill>
                <a:latin typeface="Arial"/>
                <a:ea typeface="Arial"/>
                <a:cs typeface="Arial"/>
                <a:sym typeface="Arial"/>
              </a:rPr>
              <a:t>Thank You!!! </a:t>
            </a:r>
          </a:p>
          <a:p>
            <a:pPr marL="0" marR="0" lvl="0" indent="0" algn="ctr" rtl="0">
              <a:lnSpc>
                <a:spcPct val="100000"/>
              </a:lnSpc>
              <a:spcBef>
                <a:spcPts val="1600"/>
              </a:spcBef>
              <a:spcAft>
                <a:spcPts val="0"/>
              </a:spcAft>
              <a:buClr>
                <a:srgbClr val="000000"/>
              </a:buClr>
              <a:buSzPct val="25000"/>
              <a:buFont typeface="Arial"/>
              <a:buNone/>
            </a:pPr>
            <a:r>
              <a:rPr lang="en-US" sz="3200" b="0" i="0" u="none">
                <a:solidFill>
                  <a:srgbClr val="000000"/>
                </a:solidFill>
                <a:latin typeface="Arial"/>
                <a:ea typeface="Arial"/>
                <a:cs typeface="Arial"/>
                <a:sym typeface="Arial"/>
              </a:rPr>
              <a:t>Tarah Randazzo LPCIT, DPI Licensed School Counselor</a:t>
            </a:r>
          </a:p>
          <a:p>
            <a:pPr marL="0" marR="0" lvl="0" indent="0" algn="ctr" rtl="0">
              <a:lnSpc>
                <a:spcPct val="100000"/>
              </a:lnSpc>
              <a:spcBef>
                <a:spcPts val="1600"/>
              </a:spcBef>
              <a:spcAft>
                <a:spcPts val="0"/>
              </a:spcAft>
              <a:buClr>
                <a:srgbClr val="000000"/>
              </a:buClr>
              <a:buSzPct val="25000"/>
              <a:buFont typeface="Arial"/>
              <a:buNone/>
            </a:pPr>
            <a:r>
              <a:rPr lang="en-US" sz="3200" b="0" i="0" u="none">
                <a:solidFill>
                  <a:srgbClr val="000000"/>
                </a:solidFill>
                <a:latin typeface="Arial"/>
                <a:ea typeface="Arial"/>
                <a:cs typeface="Arial"/>
                <a:sym typeface="Arial"/>
              </a:rPr>
              <a:t>tarahrandazzo@gmail.com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3">
            <a:alphaModFix/>
          </a:blip>
          <a:srcRect/>
          <a:stretch/>
        </p:blipFill>
        <p:spPr>
          <a:xfrm>
            <a:off x="0" y="0"/>
            <a:ext cx="9144000" cy="5143499"/>
          </a:xfrm>
          <a:prstGeom prst="rect">
            <a:avLst/>
          </a:prstGeom>
          <a:noFill/>
          <a:ln>
            <a:noFill/>
          </a:ln>
        </p:spPr>
      </p:pic>
      <p:pic>
        <p:nvPicPr>
          <p:cNvPr id="83" name="Shape 83"/>
          <p:cNvPicPr preferRelativeResize="0"/>
          <p:nvPr/>
        </p:nvPicPr>
        <p:blipFill rotWithShape="1">
          <a:blip r:embed="rId4">
            <a:alphaModFix/>
          </a:blip>
          <a:srcRect/>
          <a:stretch/>
        </p:blipFill>
        <p:spPr>
          <a:xfrm>
            <a:off x="0" y="-588962"/>
            <a:ext cx="9144000" cy="5665787"/>
          </a:xfrm>
          <a:prstGeom prst="rect">
            <a:avLst/>
          </a:prstGeom>
          <a:noFill/>
          <a:ln>
            <a:noFill/>
          </a:ln>
        </p:spPr>
      </p:pic>
      <p:sp>
        <p:nvSpPr>
          <p:cNvPr id="84" name="Shape 84"/>
          <p:cNvSpPr txBox="1"/>
          <p:nvPr/>
        </p:nvSpPr>
        <p:spPr>
          <a:xfrm>
            <a:off x="0" y="5076825"/>
            <a:ext cx="9144000" cy="63500"/>
          </a:xfrm>
          <a:prstGeom prst="rect">
            <a:avLst/>
          </a:prstGeom>
          <a:noFill/>
          <a:ln>
            <a:noFill/>
          </a:ln>
        </p:spPr>
        <p:txBody>
          <a:bodyPr lIns="163700" tIns="0" rIns="16370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500" b="1" i="0" u="none">
                <a:solidFill>
                  <a:srgbClr val="FFFFFF"/>
                </a:solidFill>
                <a:latin typeface="Calibri"/>
                <a:ea typeface="Calibri"/>
                <a:cs typeface="Calibri"/>
                <a:sym typeface="Calibri"/>
              </a:rPr>
              <a:t>cc: shinealight - https://www.flickr.com/photos/19720483@N04</a:t>
            </a:r>
          </a:p>
        </p:txBody>
      </p:sp>
      <p:sp>
        <p:nvSpPr>
          <p:cNvPr id="85" name="Shape 85"/>
          <p:cNvSpPr txBox="1"/>
          <p:nvPr/>
        </p:nvSpPr>
        <p:spPr>
          <a:xfrm>
            <a:off x="0" y="323850"/>
            <a:ext cx="9061449" cy="979487"/>
          </a:xfrm>
          <a:prstGeom prst="rect">
            <a:avLst/>
          </a:prstGeom>
          <a:solidFill>
            <a:schemeClr val="dk1">
              <a:alpha val="61176"/>
            </a:schemeClr>
          </a:solidFill>
          <a:ln>
            <a:noFill/>
          </a:ln>
        </p:spPr>
        <p:txBody>
          <a:bodyPr lIns="58925" tIns="58925" rIns="58925" bIns="589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100" b="1" i="0" u="none">
                <a:solidFill>
                  <a:srgbClr val="FFFFFF"/>
                </a:solidFill>
                <a:latin typeface="Calibri"/>
                <a:ea typeface="Calibri"/>
                <a:cs typeface="Calibri"/>
                <a:sym typeface="Calibri"/>
              </a:rPr>
              <a:t>The most recognizable impacts of trauma</a:t>
            </a:r>
            <a:br>
              <a:rPr lang="en-US" sz="3100" b="1" i="0" u="none">
                <a:solidFill>
                  <a:srgbClr val="FFFFFF"/>
                </a:solidFill>
                <a:latin typeface="Calibri"/>
                <a:ea typeface="Calibri"/>
                <a:cs typeface="Calibri"/>
                <a:sym typeface="Calibri"/>
              </a:rPr>
            </a:br>
            <a:r>
              <a:rPr lang="en-US" sz="3100" b="1" i="0" u="none">
                <a:solidFill>
                  <a:srgbClr val="FFFFFF"/>
                </a:solidFill>
                <a:latin typeface="Calibri"/>
                <a:ea typeface="Calibri"/>
                <a:cs typeface="Calibri"/>
                <a:sym typeface="Calibri"/>
              </a:rPr>
              <a:t>on education fit into two intertwining categories:</a:t>
            </a:r>
          </a:p>
        </p:txBody>
      </p:sp>
      <p:sp>
        <p:nvSpPr>
          <p:cNvPr id="86" name="Shape 86"/>
          <p:cNvSpPr txBox="1"/>
          <p:nvPr/>
        </p:nvSpPr>
        <p:spPr>
          <a:xfrm>
            <a:off x="466725" y="1303337"/>
            <a:ext cx="3743324" cy="2973386"/>
          </a:xfrm>
          <a:prstGeom prst="rect">
            <a:avLst/>
          </a:prstGeom>
          <a:solidFill>
            <a:schemeClr val="dk1">
              <a:alpha val="61176"/>
            </a:schemeClr>
          </a:solidFill>
          <a:ln>
            <a:noFill/>
          </a:ln>
        </p:spPr>
        <p:txBody>
          <a:bodyPr lIns="58925" tIns="58925" rIns="58925" bIns="58925" anchor="t" anchorCtr="0">
            <a:noAutofit/>
          </a:bodyPr>
          <a:lstStyle/>
          <a:p>
            <a:pPr marL="177800" marR="0" lvl="0" indent="0" algn="ctr" rtl="0">
              <a:lnSpc>
                <a:spcPct val="110000"/>
              </a:lnSpc>
              <a:spcBef>
                <a:spcPts val="0"/>
              </a:spcBef>
              <a:spcAft>
                <a:spcPts val="0"/>
              </a:spcAft>
              <a:buClr>
                <a:srgbClr val="FFFFFF"/>
              </a:buClr>
              <a:buSzPct val="25000"/>
              <a:buFont typeface="Calibri"/>
              <a:buNone/>
            </a:pPr>
            <a:r>
              <a:rPr lang="en-US" sz="2300" b="0" i="0" u="sng">
                <a:solidFill>
                  <a:srgbClr val="FFFFFF"/>
                </a:solidFill>
                <a:latin typeface="Calibri"/>
                <a:ea typeface="Calibri"/>
                <a:cs typeface="Calibri"/>
                <a:sym typeface="Calibri"/>
              </a:rPr>
              <a:t>Impacts on academic performance:</a:t>
            </a:r>
          </a:p>
          <a:p>
            <a:pPr marL="177800" marR="0" lvl="0" indent="0" algn="l" rtl="0">
              <a:lnSpc>
                <a:spcPct val="115000"/>
              </a:lnSpc>
              <a:spcBef>
                <a:spcPts val="30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Reduced cognitive capacity</a:t>
            </a:r>
          </a:p>
          <a:p>
            <a:pPr marL="177800" marR="0" lvl="0" indent="0" algn="l" rtl="0">
              <a:lnSpc>
                <a:spcPct val="115000"/>
              </a:lnSpc>
              <a:spcBef>
                <a:spcPts val="30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Sleep disturbance</a:t>
            </a:r>
          </a:p>
          <a:p>
            <a:pPr marL="177800" marR="0" lvl="0" indent="0" algn="l" rtl="0">
              <a:lnSpc>
                <a:spcPct val="115000"/>
              </a:lnSpc>
              <a:spcBef>
                <a:spcPts val="30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Difficulties with memory</a:t>
            </a:r>
          </a:p>
          <a:p>
            <a:pPr marL="177800" marR="0" lvl="0" indent="0" algn="l" rtl="0">
              <a:lnSpc>
                <a:spcPct val="115000"/>
              </a:lnSpc>
              <a:spcBef>
                <a:spcPts val="30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Language delays</a:t>
            </a:r>
          </a:p>
        </p:txBody>
      </p:sp>
      <p:sp>
        <p:nvSpPr>
          <p:cNvPr id="87" name="Shape 87"/>
          <p:cNvSpPr txBox="1"/>
          <p:nvPr/>
        </p:nvSpPr>
        <p:spPr>
          <a:xfrm>
            <a:off x="4794250" y="1303337"/>
            <a:ext cx="3743324" cy="2344737"/>
          </a:xfrm>
          <a:prstGeom prst="rect">
            <a:avLst/>
          </a:prstGeom>
          <a:solidFill>
            <a:schemeClr val="dk1">
              <a:alpha val="61176"/>
            </a:schemeClr>
          </a:solidFill>
          <a:ln>
            <a:noFill/>
          </a:ln>
        </p:spPr>
        <p:txBody>
          <a:bodyPr lIns="58925" tIns="58925" rIns="58925" bIns="58925" anchor="t" anchorCtr="0">
            <a:noAutofit/>
          </a:bodyPr>
          <a:lstStyle/>
          <a:p>
            <a:pPr marL="215900" marR="0" lvl="0" indent="0" algn="ctr" rtl="0">
              <a:lnSpc>
                <a:spcPct val="100000"/>
              </a:lnSpc>
              <a:spcBef>
                <a:spcPts val="0"/>
              </a:spcBef>
              <a:spcAft>
                <a:spcPts val="0"/>
              </a:spcAft>
              <a:buClr>
                <a:srgbClr val="FFFFFF"/>
              </a:buClr>
              <a:buSzPct val="25000"/>
              <a:buFont typeface="Calibri"/>
              <a:buNone/>
            </a:pPr>
            <a:r>
              <a:rPr lang="en-US" sz="2300" b="0" i="0" u="sng">
                <a:solidFill>
                  <a:srgbClr val="FFFFFF"/>
                </a:solidFill>
                <a:latin typeface="Calibri"/>
                <a:ea typeface="Calibri"/>
                <a:cs typeface="Calibri"/>
                <a:sym typeface="Calibri"/>
              </a:rPr>
              <a:t>Impacts on social relationships:</a:t>
            </a:r>
          </a:p>
          <a:p>
            <a:pPr marL="215900" marR="0" lvl="0" indent="0" algn="l" rtl="0">
              <a:lnSpc>
                <a:spcPct val="115000"/>
              </a:lnSpc>
              <a:spcBef>
                <a:spcPts val="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Need for control</a:t>
            </a:r>
          </a:p>
          <a:p>
            <a:pPr marL="215900" marR="0" lvl="0" indent="0" algn="l" rtl="0">
              <a:lnSpc>
                <a:spcPct val="115000"/>
              </a:lnSpc>
              <a:spcBef>
                <a:spcPts val="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Attachment difficulties</a:t>
            </a:r>
          </a:p>
          <a:p>
            <a:pPr marL="215900" marR="0" lvl="0" indent="0" algn="l" rtl="0">
              <a:lnSpc>
                <a:spcPct val="115000"/>
              </a:lnSpc>
              <a:spcBef>
                <a:spcPts val="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Poor peer relationships</a:t>
            </a:r>
          </a:p>
          <a:p>
            <a:pPr marL="215900" marR="0" lvl="0" indent="0" algn="l" rtl="0">
              <a:lnSpc>
                <a:spcPct val="115000"/>
              </a:lnSpc>
              <a:spcBef>
                <a:spcPts val="0"/>
              </a:spcBef>
              <a:spcAft>
                <a:spcPts val="0"/>
              </a:spcAft>
              <a:buClr>
                <a:srgbClr val="FFFFFF"/>
              </a:buClr>
              <a:buSzPct val="100000"/>
              <a:buFont typeface="Calibri"/>
              <a:buChar char="●"/>
            </a:pPr>
            <a:r>
              <a:rPr lang="en-US" sz="2300" b="0" i="0" u="none">
                <a:solidFill>
                  <a:srgbClr val="FFFFFF"/>
                </a:solidFill>
                <a:latin typeface="Calibri"/>
                <a:ea typeface="Calibri"/>
                <a:cs typeface="Calibri"/>
                <a:sym typeface="Calibri"/>
              </a:rPr>
              <a:t>Unstable living situation</a:t>
            </a:r>
          </a:p>
        </p:txBody>
      </p:sp>
      <p:sp>
        <p:nvSpPr>
          <p:cNvPr id="88" name="Shape 88"/>
          <p:cNvSpPr txBox="1"/>
          <p:nvPr/>
        </p:nvSpPr>
        <p:spPr>
          <a:xfrm>
            <a:off x="595312" y="4784725"/>
            <a:ext cx="4000500" cy="236536"/>
          </a:xfrm>
          <a:prstGeom prst="rect">
            <a:avLst/>
          </a:prstGeom>
          <a:noFill/>
          <a:ln>
            <a:noFill/>
          </a:ln>
        </p:spPr>
        <p:txBody>
          <a:bodyPr lIns="58925" tIns="58925" rIns="58925" bIns="58925" anchor="t" anchorCtr="0">
            <a:noAutofit/>
          </a:bodyPr>
          <a:lstStyle/>
          <a:p>
            <a:pPr marL="0" marR="0" lvl="0" indent="0" algn="l" rtl="0">
              <a:lnSpc>
                <a:spcPct val="100000"/>
              </a:lnSpc>
              <a:spcBef>
                <a:spcPts val="0"/>
              </a:spcBef>
              <a:spcAft>
                <a:spcPts val="0"/>
              </a:spcAft>
              <a:buClr>
                <a:srgbClr val="FFFFFF"/>
              </a:buClr>
              <a:buSzPct val="25000"/>
              <a:buFont typeface="Gentium Basic"/>
              <a:buNone/>
            </a:pPr>
            <a:r>
              <a:rPr lang="en-US" sz="1200" b="0" i="0" u="none">
                <a:solidFill>
                  <a:srgbClr val="FFFFFF"/>
                </a:solidFill>
                <a:latin typeface="Gentium Basic"/>
                <a:ea typeface="Gentium Basic"/>
                <a:cs typeface="Gentium Basic"/>
                <a:sym typeface="Gentium Basic"/>
              </a:rPr>
              <a:t>Child Safety Commissioner (2007</a:t>
            </a:r>
            <a:r>
              <a:rPr lang="en-US" sz="1200" b="0" i="0" u="none">
                <a:solidFill>
                  <a:srgbClr val="FFFFFF"/>
                </a:solidFill>
                <a:latin typeface="Constantia"/>
                <a:ea typeface="Constantia"/>
                <a:cs typeface="Constantia"/>
                <a:sym typeface="Constanti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93"/>
        <p:cNvGrpSpPr/>
        <p:nvPr/>
      </p:nvGrpSpPr>
      <p:grpSpPr>
        <a:xfrm>
          <a:off x="0" y="0"/>
          <a:ext cx="0" cy="0"/>
          <a:chOff x="0" y="0"/>
          <a:chExt cx="0" cy="0"/>
        </a:xfrm>
      </p:grpSpPr>
      <p:pic>
        <p:nvPicPr>
          <p:cNvPr id="94" name="Shape 94" descr="Green, Education - Free images on Pixabay"/>
          <p:cNvPicPr preferRelativeResize="0"/>
          <p:nvPr/>
        </p:nvPicPr>
        <p:blipFill rotWithShape="1">
          <a:blip r:embed="rId3">
            <a:alphaModFix/>
          </a:blip>
          <a:srcRect/>
          <a:stretch/>
        </p:blipFill>
        <p:spPr>
          <a:xfrm>
            <a:off x="-53975" y="0"/>
            <a:ext cx="10366375" cy="5143499"/>
          </a:xfrm>
          <a:prstGeom prst="rect">
            <a:avLst/>
          </a:prstGeom>
          <a:noFill/>
          <a:ln>
            <a:noFill/>
          </a:ln>
        </p:spPr>
      </p:pic>
      <p:sp>
        <p:nvSpPr>
          <p:cNvPr id="95" name="Shape 95"/>
          <p:cNvSpPr txBox="1"/>
          <p:nvPr/>
        </p:nvSpPr>
        <p:spPr>
          <a:xfrm>
            <a:off x="1106487" y="341312"/>
            <a:ext cx="7793036" cy="630236"/>
          </a:xfrm>
          <a:prstGeom prst="rect">
            <a:avLst/>
          </a:prstGeom>
          <a:solidFill>
            <a:schemeClr val="lt1">
              <a:alpha val="43921"/>
            </a:schemeClr>
          </a:solidFill>
          <a:ln>
            <a:noFill/>
          </a:ln>
        </p:spPr>
        <p:txBody>
          <a:bodyPr lIns="58925" tIns="58925" rIns="58925" bIns="589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900" b="1" i="0" u="none">
                <a:solidFill>
                  <a:srgbClr val="000000"/>
                </a:solidFill>
                <a:latin typeface="Calibri"/>
                <a:ea typeface="Calibri"/>
                <a:cs typeface="Calibri"/>
                <a:sym typeface="Calibri"/>
              </a:rPr>
              <a:t>Trauma &amp; School Performance</a:t>
            </a:r>
          </a:p>
        </p:txBody>
      </p:sp>
      <p:sp>
        <p:nvSpPr>
          <p:cNvPr id="96" name="Shape 96"/>
          <p:cNvSpPr txBox="1"/>
          <p:nvPr/>
        </p:nvSpPr>
        <p:spPr>
          <a:xfrm>
            <a:off x="663575" y="971550"/>
            <a:ext cx="8235950" cy="3524249"/>
          </a:xfrm>
          <a:prstGeom prst="rect">
            <a:avLst/>
          </a:prstGeom>
          <a:solidFill>
            <a:schemeClr val="lt1">
              <a:alpha val="43137"/>
            </a:schemeClr>
          </a:solidFill>
          <a:ln>
            <a:noFill/>
          </a:ln>
        </p:spPr>
        <p:txBody>
          <a:bodyPr lIns="58925" tIns="58925" rIns="58925" bIns="58925" anchor="t" anchorCtr="0">
            <a:noAutofit/>
          </a:bodyPr>
          <a:lstStyle/>
          <a:p>
            <a:pPr marL="215900" marR="0" lvl="0" indent="0" algn="l" rtl="0">
              <a:lnSpc>
                <a:spcPct val="100000"/>
              </a:lnSpc>
              <a:spcBef>
                <a:spcPts val="0"/>
              </a:spcBef>
              <a:spcAft>
                <a:spcPts val="0"/>
              </a:spcAft>
              <a:buClr>
                <a:srgbClr val="000000"/>
              </a:buClr>
              <a:buSzPct val="25000"/>
              <a:buFont typeface="Calibri"/>
              <a:buNone/>
            </a:pPr>
            <a:r>
              <a:rPr lang="en-US" sz="2800" b="0" i="0" u="none">
                <a:solidFill>
                  <a:srgbClr val="000000"/>
                </a:solidFill>
                <a:latin typeface="Calibri"/>
                <a:ea typeface="Calibri"/>
                <a:cs typeface="Calibri"/>
                <a:sym typeface="Calibri"/>
              </a:rPr>
              <a:t>Students who have experienced trauma:</a:t>
            </a:r>
          </a:p>
          <a:p>
            <a:pPr marL="482600" marR="0" lvl="1" indent="-254000" algn="l" rtl="0">
              <a:lnSpc>
                <a:spcPct val="100000"/>
              </a:lnSpc>
              <a:spcBef>
                <a:spcPts val="300"/>
              </a:spcBef>
              <a:spcAft>
                <a:spcPts val="0"/>
              </a:spcAft>
              <a:buClr>
                <a:srgbClr val="000000"/>
              </a:buClr>
              <a:buSzPct val="100000"/>
              <a:buFont typeface="Calibri"/>
              <a:buChar char="❑"/>
            </a:pPr>
            <a:r>
              <a:rPr lang="en-US" sz="2600" b="0" i="0" u="none" strike="noStrike" cap="none">
                <a:solidFill>
                  <a:srgbClr val="000000"/>
                </a:solidFill>
                <a:latin typeface="Calibri"/>
                <a:ea typeface="Calibri"/>
                <a:cs typeface="Calibri"/>
                <a:sym typeface="Calibri"/>
              </a:rPr>
              <a:t>Are two-and-one-half times more likely to fail a grade</a:t>
            </a:r>
          </a:p>
          <a:p>
            <a:pPr marL="482600" marR="0" lvl="1" indent="-254000" algn="l" rtl="0">
              <a:lnSpc>
                <a:spcPct val="100000"/>
              </a:lnSpc>
              <a:spcBef>
                <a:spcPts val="300"/>
              </a:spcBef>
              <a:spcAft>
                <a:spcPts val="0"/>
              </a:spcAft>
              <a:buClr>
                <a:srgbClr val="000000"/>
              </a:buClr>
              <a:buSzPct val="100000"/>
              <a:buFont typeface="Calibri"/>
              <a:buChar char="❑"/>
            </a:pPr>
            <a:r>
              <a:rPr lang="en-US" sz="2600" b="0" i="0" u="none" strike="noStrike" cap="none">
                <a:solidFill>
                  <a:srgbClr val="000000"/>
                </a:solidFill>
                <a:latin typeface="Calibri"/>
                <a:ea typeface="Calibri"/>
                <a:cs typeface="Calibri"/>
                <a:sym typeface="Calibri"/>
              </a:rPr>
              <a:t>Score lower on standardized achievement test scores</a:t>
            </a:r>
          </a:p>
          <a:p>
            <a:pPr marL="482600" marR="0" lvl="1" indent="-254000" algn="l" rtl="0">
              <a:lnSpc>
                <a:spcPct val="100000"/>
              </a:lnSpc>
              <a:spcBef>
                <a:spcPts val="300"/>
              </a:spcBef>
              <a:spcAft>
                <a:spcPts val="0"/>
              </a:spcAft>
              <a:buClr>
                <a:srgbClr val="000000"/>
              </a:buClr>
              <a:buSzPct val="100000"/>
              <a:buFont typeface="Calibri"/>
              <a:buChar char="❑"/>
            </a:pPr>
            <a:r>
              <a:rPr lang="en-US" sz="2600" b="0" i="0" u="none" strike="noStrike" cap="none">
                <a:solidFill>
                  <a:srgbClr val="000000"/>
                </a:solidFill>
                <a:latin typeface="Calibri"/>
                <a:ea typeface="Calibri"/>
                <a:cs typeface="Calibri"/>
                <a:sym typeface="Calibri"/>
              </a:rPr>
              <a:t>Have more receptive or expressive language difficulties</a:t>
            </a:r>
          </a:p>
          <a:p>
            <a:pPr marL="482600" marR="0" lvl="1" indent="-254000" algn="l" rtl="0">
              <a:lnSpc>
                <a:spcPct val="100000"/>
              </a:lnSpc>
              <a:spcBef>
                <a:spcPts val="300"/>
              </a:spcBef>
              <a:spcAft>
                <a:spcPts val="0"/>
              </a:spcAft>
              <a:buClr>
                <a:srgbClr val="000000"/>
              </a:buClr>
              <a:buSzPct val="100000"/>
              <a:buFont typeface="Calibri"/>
              <a:buChar char="❑"/>
            </a:pPr>
            <a:r>
              <a:rPr lang="en-US" sz="2600" b="0" i="0" u="none" strike="noStrike" cap="none">
                <a:solidFill>
                  <a:srgbClr val="000000"/>
                </a:solidFill>
                <a:latin typeface="Calibri"/>
                <a:ea typeface="Calibri"/>
                <a:cs typeface="Calibri"/>
                <a:sym typeface="Calibri"/>
              </a:rPr>
              <a:t>Are suspended or expelled more often</a:t>
            </a:r>
          </a:p>
          <a:p>
            <a:pPr marL="482600" marR="0" lvl="1" indent="-254000" algn="l" rtl="0">
              <a:lnSpc>
                <a:spcPct val="100000"/>
              </a:lnSpc>
              <a:spcBef>
                <a:spcPts val="300"/>
              </a:spcBef>
              <a:spcAft>
                <a:spcPts val="0"/>
              </a:spcAft>
              <a:buClr>
                <a:srgbClr val="000000"/>
              </a:buClr>
              <a:buSzPct val="100000"/>
              <a:buFont typeface="Calibri"/>
              <a:buChar char="❑"/>
            </a:pPr>
            <a:r>
              <a:rPr lang="en-US" sz="2600" b="0" i="0" u="none" strike="noStrike" cap="none">
                <a:solidFill>
                  <a:srgbClr val="000000"/>
                </a:solidFill>
                <a:latin typeface="Calibri"/>
                <a:ea typeface="Calibri"/>
                <a:cs typeface="Calibri"/>
                <a:sym typeface="Calibri"/>
              </a:rPr>
              <a:t>Are designated to special education more frequently.</a:t>
            </a:r>
          </a:p>
        </p:txBody>
      </p:sp>
      <p:sp>
        <p:nvSpPr>
          <p:cNvPr id="97" name="Shape 97"/>
          <p:cNvSpPr txBox="1"/>
          <p:nvPr/>
        </p:nvSpPr>
        <p:spPr>
          <a:xfrm>
            <a:off x="163511" y="4722812"/>
            <a:ext cx="3860799" cy="263525"/>
          </a:xfrm>
          <a:prstGeom prst="rect">
            <a:avLst/>
          </a:prstGeom>
          <a:noFill/>
          <a:ln>
            <a:noFill/>
          </a:ln>
        </p:spPr>
        <p:txBody>
          <a:bodyPr lIns="58925" tIns="58925" rIns="58925" bIns="58925" anchor="t" anchorCtr="0">
            <a:noAutofit/>
          </a:bodyPr>
          <a:lstStyle/>
          <a:p>
            <a:pPr marL="0" marR="0" lvl="1" indent="0" algn="l" rtl="0">
              <a:lnSpc>
                <a:spcPct val="100000"/>
              </a:lnSpc>
              <a:spcBef>
                <a:spcPts val="0"/>
              </a:spcBef>
              <a:spcAft>
                <a:spcPts val="0"/>
              </a:spcAft>
              <a:buClr>
                <a:srgbClr val="000000"/>
              </a:buClr>
              <a:buSzPct val="25000"/>
              <a:buFont typeface="Gentium Basic"/>
              <a:buNone/>
            </a:pPr>
            <a:r>
              <a:rPr lang="en-US" sz="1200" b="0" i="0" u="none" strike="noStrike" cap="none">
                <a:solidFill>
                  <a:srgbClr val="000000"/>
                </a:solidFill>
                <a:latin typeface="Gentium Basic"/>
                <a:ea typeface="Gentium Basic"/>
                <a:cs typeface="Gentium Basic"/>
                <a:sym typeface="Gentium Basic"/>
              </a:rPr>
              <a:t>Center for Disease Control and Prevention, 2009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a:stretch/>
        </p:blipFill>
        <p:spPr>
          <a:xfrm>
            <a:off x="0" y="-104775"/>
            <a:ext cx="9144000" cy="5143499"/>
          </a:xfrm>
          <a:prstGeom prst="rect">
            <a:avLst/>
          </a:prstGeom>
          <a:noFill/>
          <a:ln>
            <a:noFill/>
          </a:ln>
        </p:spPr>
      </p:pic>
      <p:pic>
        <p:nvPicPr>
          <p:cNvPr id="103" name="Shape 103"/>
          <p:cNvPicPr preferRelativeResize="0"/>
          <p:nvPr/>
        </p:nvPicPr>
        <p:blipFill rotWithShape="1">
          <a:blip r:embed="rId4">
            <a:alphaModFix/>
          </a:blip>
          <a:srcRect/>
          <a:stretch/>
        </p:blipFill>
        <p:spPr>
          <a:xfrm>
            <a:off x="0" y="2452686"/>
            <a:ext cx="9144000" cy="282574"/>
          </a:xfrm>
          <a:prstGeom prst="rect">
            <a:avLst/>
          </a:prstGeom>
          <a:noFill/>
          <a:ln>
            <a:noFill/>
          </a:ln>
        </p:spPr>
      </p:pic>
      <p:sp>
        <p:nvSpPr>
          <p:cNvPr id="104" name="Shape 104"/>
          <p:cNvSpPr txBox="1"/>
          <p:nvPr/>
        </p:nvSpPr>
        <p:spPr>
          <a:xfrm>
            <a:off x="0" y="2463800"/>
            <a:ext cx="9144000" cy="257175"/>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100" b="1" i="0" u="none">
                <a:solidFill>
                  <a:srgbClr val="FFFFFF"/>
                </a:solidFill>
                <a:latin typeface="Calibri"/>
                <a:ea typeface="Calibri"/>
                <a:cs typeface="Calibri"/>
                <a:sym typeface="Calibri"/>
              </a:rPr>
              <a:t>Shift from "What's wrong with you" TO "What happened to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idx="4294967295"/>
          </p:nvPr>
        </p:nvSpPr>
        <p:spPr>
          <a:xfrm>
            <a:off x="2328861" y="3449637"/>
            <a:ext cx="6815136" cy="1622424"/>
          </a:xfrm>
          <a:prstGeom prst="rect">
            <a:avLst/>
          </a:prstGeom>
          <a:noFill/>
          <a:ln>
            <a:noFill/>
          </a:ln>
        </p:spPr>
        <p:txBody>
          <a:bodyPr lIns="69825" tIns="34925" rIns="69825" bIns="34925" anchor="ctr" anchorCtr="0">
            <a:noAutofit/>
          </a:bodyPr>
          <a:lstStyle/>
          <a:p>
            <a:pPr marL="0" marR="0" lvl="0" indent="0" algn="l" rtl="0">
              <a:lnSpc>
                <a:spcPct val="90000"/>
              </a:lnSpc>
              <a:spcBef>
                <a:spcPts val="0"/>
              </a:spcBef>
              <a:spcAft>
                <a:spcPts val="0"/>
              </a:spcAft>
              <a:buClr>
                <a:srgbClr val="C55A11"/>
              </a:buClr>
              <a:buSzPct val="25000"/>
              <a:buFont typeface="Calibri"/>
              <a:buNone/>
            </a:pPr>
            <a:r>
              <a:rPr lang="en-US" sz="3100" b="1" i="0" u="none" strike="noStrike" cap="none">
                <a:solidFill>
                  <a:srgbClr val="C55A11"/>
                </a:solidFill>
                <a:latin typeface="Calibri"/>
                <a:ea typeface="Calibri"/>
                <a:cs typeface="Calibri"/>
                <a:sym typeface="Calibri"/>
              </a:rPr>
              <a:t>Helping Traumatized Children Learn</a:t>
            </a:r>
            <a:r>
              <a:rPr lang="en-US" sz="3000" b="0" i="0" u="sng" strike="noStrike" cap="none">
                <a:solidFill>
                  <a:srgbClr val="C55A11"/>
                </a:solidFill>
                <a:latin typeface="Gentium Basic"/>
                <a:ea typeface="Gentium Basic"/>
                <a:cs typeface="Gentium Basic"/>
                <a:sym typeface="Gentium Basic"/>
              </a:rPr>
              <a:t/>
            </a:r>
            <a:br>
              <a:rPr lang="en-US" sz="3000" b="0" i="0" u="sng" strike="noStrike" cap="none">
                <a:solidFill>
                  <a:srgbClr val="C55A11"/>
                </a:solidFill>
                <a:latin typeface="Gentium Basic"/>
                <a:ea typeface="Gentium Basic"/>
                <a:cs typeface="Gentium Basic"/>
                <a:sym typeface="Gentium Basic"/>
              </a:rPr>
            </a:br>
            <a:endParaRPr lang="en-US" sz="3000" b="0" i="0" u="sng" strike="noStrike" cap="none">
              <a:solidFill>
                <a:srgbClr val="C55A11"/>
              </a:solidFill>
              <a:latin typeface="Gentium Basic"/>
              <a:ea typeface="Gentium Basic"/>
              <a:cs typeface="Gentium Basic"/>
              <a:sym typeface="Gentium Bas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9A9C4-1E71-4B78-913A-71A637D48901}"/>
              </a:ext>
            </a:extLst>
          </p:cNvPr>
          <p:cNvSpPr>
            <a:spLocks noGrp="1"/>
          </p:cNvSpPr>
          <p:nvPr>
            <p:ph type="ctrTitle"/>
          </p:nvPr>
        </p:nvSpPr>
        <p:spPr>
          <a:xfrm>
            <a:off x="482202" y="1123466"/>
            <a:ext cx="8221531" cy="1568934"/>
          </a:xfrm>
        </p:spPr>
        <p:txBody>
          <a:bodyPr/>
          <a:lstStyle/>
          <a:p>
            <a:r>
              <a:rPr lang="en-US" sz="4800" dirty="0"/>
              <a:t>What is a Responsive School?</a:t>
            </a:r>
          </a:p>
        </p:txBody>
      </p:sp>
      <p:sp>
        <p:nvSpPr>
          <p:cNvPr id="3" name="Subtitle 2">
            <a:extLst>
              <a:ext uri="{FF2B5EF4-FFF2-40B4-BE49-F238E27FC236}">
                <a16:creationId xmlns:a16="http://schemas.microsoft.com/office/drawing/2014/main" xmlns="" id="{CC3A25EC-2FED-4923-BC74-3386FDEFFD17}"/>
              </a:ext>
            </a:extLst>
          </p:cNvPr>
          <p:cNvSpPr>
            <a:spLocks noGrp="1"/>
          </p:cNvSpPr>
          <p:nvPr>
            <p:ph type="subTitle" idx="1"/>
          </p:nvPr>
        </p:nvSpPr>
        <p:spPr>
          <a:xfrm>
            <a:off x="2342667" y="3607230"/>
            <a:ext cx="4500600" cy="924299"/>
          </a:xfrm>
        </p:spPr>
        <p:txBody>
          <a:bodyPr/>
          <a:lstStyle/>
          <a:p>
            <a:endParaRPr lang="en-US" dirty="0"/>
          </a:p>
        </p:txBody>
      </p:sp>
    </p:spTree>
    <p:extLst>
      <p:ext uri="{BB962C8B-B14F-4D97-AF65-F5344CB8AC3E}">
        <p14:creationId xmlns:p14="http://schemas.microsoft.com/office/powerpoint/2010/main" val="9425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4">
            <a:alphaModFix/>
          </a:blip>
          <a:srcRect/>
          <a:stretch/>
        </p:blipFill>
        <p:spPr>
          <a:xfrm>
            <a:off x="0" y="0"/>
            <a:ext cx="9144000" cy="5143499"/>
          </a:xfrm>
          <a:prstGeom prst="rect">
            <a:avLst/>
          </a:prstGeom>
          <a:noFill/>
          <a:ln>
            <a:noFill/>
          </a:ln>
        </p:spPr>
      </p:pic>
      <p:sp>
        <p:nvSpPr>
          <p:cNvPr id="117" name="Shape 117"/>
          <p:cNvSpPr txBox="1"/>
          <p:nvPr/>
        </p:nvSpPr>
        <p:spPr>
          <a:xfrm>
            <a:off x="0" y="280987"/>
            <a:ext cx="9144000" cy="346074"/>
          </a:xfrm>
          <a:prstGeom prst="rect">
            <a:avLst/>
          </a:prstGeom>
          <a:noFill/>
          <a:ln>
            <a:noFill/>
          </a:ln>
        </p:spPr>
        <p:txBody>
          <a:bodyPr lIns="163700" tIns="0" rIns="1637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500" b="1" i="0" u="none">
                <a:solidFill>
                  <a:srgbClr val="FFFFFF"/>
                </a:solidFill>
                <a:latin typeface="Calibri"/>
                <a:ea typeface="Calibri"/>
                <a:cs typeface="Calibri"/>
                <a:sym typeface="Calibri"/>
              </a:rPr>
              <a:t>Responsive Schools benefit all children....</a:t>
            </a:r>
          </a:p>
        </p:txBody>
      </p:sp>
      <p:sp>
        <p:nvSpPr>
          <p:cNvPr id="118" name="Shape 118"/>
          <p:cNvSpPr txBox="1"/>
          <p:nvPr/>
        </p:nvSpPr>
        <p:spPr>
          <a:xfrm>
            <a:off x="177800" y="881062"/>
            <a:ext cx="8786812" cy="3440111"/>
          </a:xfrm>
          <a:prstGeom prst="rect">
            <a:avLst/>
          </a:prstGeom>
          <a:noFill/>
          <a:ln>
            <a:noFill/>
          </a:ln>
        </p:spPr>
        <p:txBody>
          <a:bodyPr lIns="58925" tIns="29450" rIns="58925" bIns="29450" anchor="t" anchorCtr="0">
            <a:noAutofit/>
          </a:bodyPr>
          <a:lstStyle/>
          <a:p>
            <a:pPr marL="495300" marR="0" lvl="0" indent="-495300" algn="l" rtl="0">
              <a:lnSpc>
                <a:spcPct val="115000"/>
              </a:lnSpc>
              <a:spcBef>
                <a:spcPts val="0"/>
              </a:spcBef>
              <a:spcAft>
                <a:spcPts val="0"/>
              </a:spcAft>
              <a:buClr>
                <a:srgbClr val="FFFFFF"/>
              </a:buClr>
              <a:buSzPct val="100000"/>
              <a:buFont typeface="Calibri"/>
              <a:buChar char="•"/>
            </a:pPr>
            <a:r>
              <a:rPr lang="en-US" sz="3500" b="0" i="0" u="none">
                <a:solidFill>
                  <a:srgbClr val="FFFFFF"/>
                </a:solidFill>
                <a:latin typeface="Calibri"/>
                <a:ea typeface="Calibri"/>
                <a:cs typeface="Calibri"/>
                <a:sym typeface="Calibri"/>
              </a:rPr>
              <a:t>Whose history is unknown</a:t>
            </a:r>
          </a:p>
          <a:p>
            <a:pPr marL="495300" marR="0" lvl="0" indent="-495300" algn="l" rtl="0">
              <a:lnSpc>
                <a:spcPct val="115000"/>
              </a:lnSpc>
              <a:spcBef>
                <a:spcPts val="0"/>
              </a:spcBef>
              <a:spcAft>
                <a:spcPts val="0"/>
              </a:spcAft>
              <a:buClr>
                <a:srgbClr val="FFFFFF"/>
              </a:buClr>
              <a:buSzPct val="100000"/>
              <a:buFont typeface="Calibri"/>
              <a:buChar char="•"/>
            </a:pPr>
            <a:r>
              <a:rPr lang="en-US" sz="3500" b="0" i="0" u="none">
                <a:solidFill>
                  <a:srgbClr val="FFFFFF"/>
                </a:solidFill>
                <a:latin typeface="Calibri"/>
                <a:ea typeface="Calibri"/>
                <a:cs typeface="Calibri"/>
                <a:sym typeface="Calibri"/>
              </a:rPr>
              <a:t>Whose trauma may never be identified</a:t>
            </a:r>
          </a:p>
          <a:p>
            <a:pPr marL="495300" marR="0" lvl="0" indent="-495300" algn="l" rtl="0">
              <a:lnSpc>
                <a:spcPct val="115000"/>
              </a:lnSpc>
              <a:spcBef>
                <a:spcPts val="0"/>
              </a:spcBef>
              <a:spcAft>
                <a:spcPts val="0"/>
              </a:spcAft>
              <a:buClr>
                <a:srgbClr val="FFFFFF"/>
              </a:buClr>
              <a:buSzPct val="100000"/>
              <a:buFont typeface="Calibri"/>
              <a:buChar char="•"/>
            </a:pPr>
            <a:r>
              <a:rPr lang="en-US" sz="3500" b="0" i="0" u="none">
                <a:solidFill>
                  <a:srgbClr val="FFFFFF"/>
                </a:solidFill>
                <a:latin typeface="Calibri"/>
                <a:ea typeface="Calibri"/>
                <a:cs typeface="Calibri"/>
                <a:sym typeface="Calibri"/>
              </a:rPr>
              <a:t>Who are impacted by their traumatized classmates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4311</Words>
  <Application>Microsoft Macintosh PowerPoint</Application>
  <PresentationFormat>On-screen Show (16:9)</PresentationFormat>
  <Paragraphs>365</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Constantia</vt:lpstr>
      <vt:lpstr>Arial Black</vt:lpstr>
      <vt:lpstr>Courier New</vt:lpstr>
      <vt:lpstr>Noto Sans Symbols</vt:lpstr>
      <vt:lpstr>Georgia</vt:lpstr>
      <vt:lpstr>Gentium Basic</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Helping Traumatized Children Learn </vt:lpstr>
      <vt:lpstr>What is a Responsive School?</vt:lpstr>
      <vt:lpstr>PowerPoint Presentation</vt:lpstr>
      <vt:lpstr>STEPS TO CREATE A TRAUMA SENSITIVE/RESPONSIVE SCHOOL</vt:lpstr>
      <vt:lpstr> Key Components of Responsive Schools Training for School Personnel</vt:lpstr>
      <vt:lpstr>PowerPoint Presentation</vt:lpstr>
      <vt:lpstr>PowerPoint Presentation</vt:lpstr>
      <vt:lpstr>Describe A Safe Place for You</vt:lpstr>
      <vt:lpstr>PowerPoint Presentation</vt:lpstr>
      <vt:lpstr>PowerPoint Presentation</vt:lpstr>
      <vt:lpstr>PowerPoint Presentation</vt:lpstr>
      <vt:lpstr>Environment Check Exercise</vt:lpstr>
      <vt:lpstr>Strategies to Establish Trust</vt:lpstr>
      <vt:lpstr>PowerPoint Presentation</vt:lpstr>
      <vt:lpstr> Classroom Management in a Responsive School/Classroom- Use the Least Invasive Form of Intervention</vt:lpstr>
      <vt:lpstr> Use the Least Invasive Form of Intervention</vt:lpstr>
      <vt:lpstr> Use the Least Invasive Form of Intervention</vt:lpstr>
      <vt:lpstr>Strategies to Establish Collaboration</vt:lpstr>
      <vt:lpstr>Responsive Teacher Behaviors</vt:lpstr>
      <vt:lpstr>School-Based Strategies &amp;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Telling an adult when they start to feel overwhelmed with emotion (safety and self-regulation) encourages children to trust teachers &amp; staff to deal with issues as they arise rather than acting out in the classroom.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 Denny</dc:creator>
  <cp:lastModifiedBy>Abigail Pavela</cp:lastModifiedBy>
  <cp:revision>6</cp:revision>
  <dcterms:modified xsi:type="dcterms:W3CDTF">2017-08-23T18:24:46Z</dcterms:modified>
</cp:coreProperties>
</file>