
<file path=[Content_Types].xml><?xml version="1.0" encoding="utf-8"?>
<Types xmlns="http://schemas.openxmlformats.org/package/2006/content-types">
  <Default Extension="xml" ContentType="application/xml"/>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65" d="100"/>
          <a:sy n="165" d="100"/>
        </p:scale>
        <p:origin x="6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What are the importance of each.</a:t>
            </a:r>
          </a:p>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I’ll be going through each step with a lesson I have done in the classroom. Explaining how each step can be customized. </a:t>
            </a:r>
          </a:p>
          <a:p>
            <a:pPr lvl="0">
              <a:spcBef>
                <a:spcPts val="0"/>
              </a:spcBef>
              <a:buNone/>
            </a:pPr>
            <a:r>
              <a:rPr lang="en"/>
              <a:t>Quick History; This was a project that was set up before I started and I received no help or infomation on. It started out w/food and I knew that was going to be expensive and a waste of time. The students looked at it as a fun goof off time and didn’t see the real world implications of the project. I swtiched it to found materials about three yearss ago and incorporated the EDP to give a rich context and a deeper meaniing. My students became global citizens. </a:t>
            </a:r>
          </a:p>
          <a:p>
            <a:pPr lvl="0">
              <a:spcBef>
                <a:spcPts val="0"/>
              </a:spcBef>
              <a:buNone/>
            </a:pPr>
            <a:r>
              <a:rPr lang="en"/>
              <a:t>Identify; BSV </a:t>
            </a:r>
            <a:r>
              <a:rPr lang="en" sz="1600" baseline="30000"/>
              <a:t>Greenies Environment Corp is a new green company that specializes in making sustainable products that are made from 100% biodegradable materials. They have recently had interest in constructing vehicles out of biodegradable materials to cut down on the amount of  exhaust given off by traditional gas powered motors. They have already developed the biofuel engine for the vehicle. They have recruited you and other engineer firms to develop a proof of concept prototype for the body of the vehicle. You will need to develop a model that is lightweight, durable, and stable: can travel for long without falling apart. It must be able to hold and carry a load of 160kg. </a:t>
            </a:r>
          </a:p>
          <a:p>
            <a:pPr lvl="0">
              <a:spcBef>
                <a:spcPts val="0"/>
              </a:spcBef>
              <a:buNone/>
            </a:pPr>
            <a:r>
              <a:rPr lang="en" sz="1600" baseline="30000"/>
              <a:t>Investigate: BSV: this is where the specifics come out. The modeling information, Design and testing information. And so forth. Be specific but include wiggle room. Let them come up with ideas of what may be needed and then tell them the specifics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342900" rtl="0">
              <a:lnSpc>
                <a:spcPct val="115000"/>
              </a:lnSpc>
              <a:spcBef>
                <a:spcPts val="0"/>
              </a:spcBef>
              <a:spcAft>
                <a:spcPts val="1600"/>
              </a:spcAft>
              <a:buClr>
                <a:schemeClr val="dk1"/>
              </a:buClr>
              <a:buSzPct val="128571"/>
              <a:buFont typeface="Roboto"/>
            </a:pPr>
            <a:r>
              <a:rPr lang="en" sz="1400">
                <a:solidFill>
                  <a:schemeClr val="dk1"/>
                </a:solidFill>
                <a:latin typeface="Roboto"/>
                <a:ea typeface="Roboto"/>
                <a:cs typeface="Roboto"/>
                <a:sym typeface="Roboto"/>
              </a:rPr>
              <a:t>Imagine</a:t>
            </a:r>
          </a:p>
          <a:p>
            <a:pPr marL="914400" lvl="1" indent="-317500" rtl="0">
              <a:lnSpc>
                <a:spcPct val="115000"/>
              </a:lnSpc>
              <a:spcBef>
                <a:spcPts val="0"/>
              </a:spcBef>
              <a:spcAft>
                <a:spcPts val="1600"/>
              </a:spcAft>
              <a:buClr>
                <a:schemeClr val="dk1"/>
              </a:buClr>
              <a:buSzPct val="100000"/>
              <a:buFont typeface="Roboto"/>
            </a:pPr>
            <a:r>
              <a:rPr lang="en" sz="1400">
                <a:solidFill>
                  <a:schemeClr val="dk1"/>
                </a:solidFill>
                <a:latin typeface="Roboto"/>
                <a:ea typeface="Roboto"/>
                <a:cs typeface="Roboto"/>
                <a:sym typeface="Roboto"/>
              </a:rPr>
              <a:t>because I want them to create as many ideas as possible without material restrictions </a:t>
            </a:r>
            <a:r>
              <a:rPr lang="en"/>
              <a:t>Let the students manipulate the materials,</a:t>
            </a:r>
          </a:p>
          <a:p>
            <a:pPr marL="914400" lvl="1" indent="-317500" rtl="0">
              <a:lnSpc>
                <a:spcPct val="115000"/>
              </a:lnSpc>
              <a:spcBef>
                <a:spcPts val="0"/>
              </a:spcBef>
              <a:spcAft>
                <a:spcPts val="1600"/>
              </a:spcAft>
              <a:buClr>
                <a:schemeClr val="dk1"/>
              </a:buClr>
              <a:buSzPct val="127272"/>
              <a:buFont typeface="Roboto"/>
            </a:pPr>
            <a:r>
              <a:rPr lang="en"/>
              <a:t>This is important, let them play, this is how they find out how the materials will work together,</a:t>
            </a:r>
          </a:p>
          <a:p>
            <a:pPr marL="914400" lvl="1" indent="-317500" rtl="0">
              <a:lnSpc>
                <a:spcPct val="115000"/>
              </a:lnSpc>
              <a:spcBef>
                <a:spcPts val="0"/>
              </a:spcBef>
              <a:spcAft>
                <a:spcPts val="1600"/>
              </a:spcAft>
              <a:buClr>
                <a:schemeClr val="dk1"/>
              </a:buClr>
              <a:buSzPct val="127272"/>
              <a:buFont typeface="Roboto"/>
            </a:pPr>
            <a:r>
              <a:rPr lang="en"/>
              <a:t>Example: how to best put on a wheel and where the axle should go</a:t>
            </a:r>
          </a:p>
          <a:p>
            <a:pPr marL="914400" lvl="1" indent="-317500" rtl="0">
              <a:lnSpc>
                <a:spcPct val="115000"/>
              </a:lnSpc>
              <a:spcBef>
                <a:spcPts val="0"/>
              </a:spcBef>
              <a:spcAft>
                <a:spcPts val="1600"/>
              </a:spcAft>
              <a:buClr>
                <a:schemeClr val="dk1"/>
              </a:buClr>
              <a:buSzPct val="127272"/>
              <a:buFont typeface="Roboto"/>
            </a:pPr>
            <a:r>
              <a:rPr lang="en"/>
              <a:t>thI will have the materials avalible at this time</a:t>
            </a:r>
          </a:p>
          <a:p>
            <a:pPr marL="914400" lvl="1" indent="-317500" rtl="0">
              <a:lnSpc>
                <a:spcPct val="115000"/>
              </a:lnSpc>
              <a:spcBef>
                <a:spcPts val="0"/>
              </a:spcBef>
              <a:spcAft>
                <a:spcPts val="1600"/>
              </a:spcAft>
              <a:buClr>
                <a:schemeClr val="dk1"/>
              </a:buClr>
              <a:buSzPct val="127272"/>
              <a:buFont typeface="Roboto"/>
            </a:pPr>
            <a:r>
              <a:rPr lang="en"/>
              <a:t>The biggest challenge is what to use as wheels and how to make them trun. I put this problem back on the student and let them figure it out. </a:t>
            </a:r>
          </a:p>
          <a:p>
            <a:pPr marL="457200" lvl="0" indent="-342900" rtl="0">
              <a:lnSpc>
                <a:spcPct val="115000"/>
              </a:lnSpc>
              <a:spcBef>
                <a:spcPts val="0"/>
              </a:spcBef>
              <a:spcAft>
                <a:spcPts val="1600"/>
              </a:spcAft>
              <a:buClr>
                <a:schemeClr val="dk1"/>
              </a:buClr>
              <a:buSzPct val="163636"/>
              <a:buFont typeface="Roboto"/>
            </a:pPr>
            <a:r>
              <a:rPr lang="en"/>
              <a:t>Plan</a:t>
            </a:r>
          </a:p>
          <a:p>
            <a:pPr marL="914400" lvl="1" indent="-317500" rtl="0">
              <a:lnSpc>
                <a:spcPct val="115000"/>
              </a:lnSpc>
              <a:spcBef>
                <a:spcPts val="0"/>
              </a:spcBef>
              <a:spcAft>
                <a:spcPts val="1600"/>
              </a:spcAft>
              <a:buClr>
                <a:schemeClr val="dk1"/>
              </a:buClr>
              <a:buSzPct val="127272"/>
              <a:buFont typeface="Roboto"/>
            </a:pPr>
            <a:r>
              <a:rPr lang="en"/>
              <a:t>Specifc costs, and available materials </a:t>
            </a:r>
          </a:p>
          <a:p>
            <a:pPr marL="914400" lvl="1" indent="-317500" rtl="0">
              <a:lnSpc>
                <a:spcPct val="115000"/>
              </a:lnSpc>
              <a:spcBef>
                <a:spcPts val="0"/>
              </a:spcBef>
              <a:spcAft>
                <a:spcPts val="1600"/>
              </a:spcAft>
              <a:buClr>
                <a:schemeClr val="dk1"/>
              </a:buClr>
              <a:buSzPct val="127272"/>
              <a:buFont typeface="Roboto"/>
            </a:pPr>
            <a:r>
              <a:rPr lang="en"/>
              <a:t>Drawn out</a:t>
            </a:r>
          </a:p>
          <a:p>
            <a:pPr marL="914400" lvl="1" indent="-317500" rtl="0">
              <a:lnSpc>
                <a:spcPct val="115000"/>
              </a:lnSpc>
              <a:spcBef>
                <a:spcPts val="0"/>
              </a:spcBef>
              <a:spcAft>
                <a:spcPts val="1600"/>
              </a:spcAft>
              <a:buClr>
                <a:schemeClr val="dk1"/>
              </a:buClr>
              <a:buSzPct val="127272"/>
              <a:buFont typeface="Roboto"/>
            </a:pPr>
            <a:r>
              <a:rPr lang="en"/>
              <a:t>Rationale for the cost (age appropriate)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1524800" y="672605"/>
            <a:ext cx="1081625" cy="1124949"/>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sp>
        <p:nvSpPr>
          <p:cNvPr id="11" name="Shape 11"/>
          <p:cNvSpPr/>
          <p:nvPr/>
        </p:nvSpPr>
        <p:spPr>
          <a:xfrm rot="10800000">
            <a:off x="6537562" y="3342925"/>
            <a:ext cx="1081625" cy="1124950"/>
          </a:xfrm>
          <a:custGeom>
            <a:avLst/>
            <a:gdLst/>
            <a:ahLst/>
            <a:cxnLst/>
            <a:rect l="0" t="0" r="0" b="0"/>
            <a:pathLst>
              <a:path w="43265" h="44998" extrusionOk="0">
                <a:moveTo>
                  <a:pt x="0" y="44998"/>
                </a:moveTo>
                <a:lnTo>
                  <a:pt x="0" y="0"/>
                </a:lnTo>
                <a:lnTo>
                  <a:pt x="43265" y="0"/>
                </a:lnTo>
              </a:path>
            </a:pathLst>
          </a:custGeom>
          <a:noFill/>
          <a:ln w="28575" cap="flat" cmpd="sng">
            <a:solidFill>
              <a:schemeClr val="accent5"/>
            </a:solidFill>
            <a:prstDash val="solid"/>
            <a:miter/>
            <a:headEnd type="none" w="med" len="med"/>
            <a:tailEnd type="none" w="med" len="med"/>
          </a:ln>
        </p:spPr>
      </p:sp>
      <p:cxnSp>
        <p:nvCxnSpPr>
          <p:cNvPr id="12" name="Shape 12"/>
          <p:cNvCxnSpPr/>
          <p:nvPr/>
        </p:nvCxnSpPr>
        <p:spPr>
          <a:xfrm>
            <a:off x="4359601" y="2817463"/>
            <a:ext cx="424800" cy="0"/>
          </a:xfrm>
          <a:prstGeom prst="straightConnector1">
            <a:avLst/>
          </a:prstGeom>
          <a:noFill/>
          <a:ln w="38100" cap="flat" cmpd="sng">
            <a:solidFill>
              <a:schemeClr val="accent4"/>
            </a:solidFill>
            <a:prstDash val="solid"/>
            <a:round/>
            <a:headEnd type="none" w="med" len="med"/>
            <a:tailEnd type="none" w="med" len="med"/>
          </a:ln>
        </p:spPr>
      </p:cxnSp>
      <p:sp>
        <p:nvSpPr>
          <p:cNvPr id="13" name="Shape 13"/>
          <p:cNvSpPr txBox="1">
            <a:spLocks noGrp="1"/>
          </p:cNvSpPr>
          <p:nvPr>
            <p:ph type="ctrTitle"/>
          </p:nvPr>
        </p:nvSpPr>
        <p:spPr>
          <a:xfrm>
            <a:off x="1680301" y="1188925"/>
            <a:ext cx="5783400" cy="1457399"/>
          </a:xfrm>
          <a:prstGeom prst="rect">
            <a:avLst/>
          </a:prstGeom>
        </p:spPr>
        <p:txBody>
          <a:bodyPr lIns="91425" tIns="91425" rIns="91425" bIns="91425" anchor="b" anchorCtr="0"/>
          <a:lstStyle>
            <a:lvl1pPr lvl="0" algn="ctr">
              <a:spcBef>
                <a:spcPts val="0"/>
              </a:spcBef>
              <a:buSzPct val="100000"/>
              <a:defRPr sz="4000"/>
            </a:lvl1pPr>
            <a:lvl2pPr lvl="1" algn="ctr">
              <a:spcBef>
                <a:spcPts val="0"/>
              </a:spcBef>
              <a:buSzPct val="100000"/>
              <a:defRPr sz="4000"/>
            </a:lvl2pPr>
            <a:lvl3pPr lvl="2" algn="ctr">
              <a:spcBef>
                <a:spcPts val="0"/>
              </a:spcBef>
              <a:buSzPct val="100000"/>
              <a:defRPr sz="4000"/>
            </a:lvl3pPr>
            <a:lvl4pPr lvl="3" algn="ctr">
              <a:spcBef>
                <a:spcPts val="0"/>
              </a:spcBef>
              <a:buSzPct val="100000"/>
              <a:defRPr sz="4000"/>
            </a:lvl4pPr>
            <a:lvl5pPr lvl="4" algn="ctr">
              <a:spcBef>
                <a:spcPts val="0"/>
              </a:spcBef>
              <a:buSzPct val="100000"/>
              <a:defRPr sz="4000"/>
            </a:lvl5pPr>
            <a:lvl6pPr lvl="5" algn="ctr">
              <a:spcBef>
                <a:spcPts val="0"/>
              </a:spcBef>
              <a:buSzPct val="100000"/>
              <a:defRPr sz="4000"/>
            </a:lvl6pPr>
            <a:lvl7pPr lvl="6" algn="ctr">
              <a:spcBef>
                <a:spcPts val="0"/>
              </a:spcBef>
              <a:buSzPct val="100000"/>
              <a:defRPr sz="4000"/>
            </a:lvl7pPr>
            <a:lvl8pPr lvl="7" algn="ctr">
              <a:spcBef>
                <a:spcPts val="0"/>
              </a:spcBef>
              <a:buSzPct val="100000"/>
              <a:defRPr sz="4000"/>
            </a:lvl8pPr>
            <a:lvl9pPr lvl="8" algn="ctr">
              <a:spcBef>
                <a:spcPts val="0"/>
              </a:spcBef>
              <a:buSzPct val="100000"/>
              <a:defRPr sz="4000"/>
            </a:lvl9pPr>
          </a:lstStyle>
          <a:p>
            <a:endParaRPr/>
          </a:p>
        </p:txBody>
      </p:sp>
      <p:sp>
        <p:nvSpPr>
          <p:cNvPr id="14" name="Shape 14"/>
          <p:cNvSpPr txBox="1">
            <a:spLocks noGrp="1"/>
          </p:cNvSpPr>
          <p:nvPr>
            <p:ph type="subTitle" idx="1"/>
          </p:nvPr>
        </p:nvSpPr>
        <p:spPr>
          <a:xfrm>
            <a:off x="1680301" y="3049450"/>
            <a:ext cx="5783400" cy="9090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ct val="100000"/>
              <a:buFont typeface="Roboto Slab"/>
              <a:buNone/>
              <a:defRPr sz="2400">
                <a:solidFill>
                  <a:schemeClr val="accent5"/>
                </a:solidFill>
                <a:latin typeface="Roboto Slab"/>
                <a:ea typeface="Roboto Slab"/>
                <a:cs typeface="Roboto Slab"/>
                <a:sym typeface="Roboto Slab"/>
              </a:defRPr>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txBox="1">
            <a:spLocks noGrp="1"/>
          </p:cNvSpPr>
          <p:nvPr>
            <p:ph type="title"/>
          </p:nvPr>
        </p:nvSpPr>
        <p:spPr>
          <a:xfrm>
            <a:off x="387900" y="1152450"/>
            <a:ext cx="8368200" cy="1538400"/>
          </a:xfrm>
          <a:prstGeom prst="rect">
            <a:avLst/>
          </a:prstGeom>
        </p:spPr>
        <p:txBody>
          <a:bodyPr lIns="91425" tIns="91425" rIns="91425" bIns="91425" anchor="ctr" anchorCtr="0"/>
          <a:lstStyle>
            <a:lvl1pPr lvl="0" algn="ctr">
              <a:spcBef>
                <a:spcPts val="0"/>
              </a:spcBef>
              <a:buClr>
                <a:schemeClr val="accent5"/>
              </a:buClr>
              <a:buSzPct val="100000"/>
              <a:defRPr sz="13000">
                <a:solidFill>
                  <a:schemeClr val="accent5"/>
                </a:solidFill>
              </a:defRPr>
            </a:lvl1pPr>
            <a:lvl2pPr lvl="1" algn="ctr">
              <a:spcBef>
                <a:spcPts val="0"/>
              </a:spcBef>
              <a:buClr>
                <a:schemeClr val="accent5"/>
              </a:buClr>
              <a:buSzPct val="100000"/>
              <a:defRPr sz="13000">
                <a:solidFill>
                  <a:schemeClr val="accent5"/>
                </a:solidFill>
              </a:defRPr>
            </a:lvl2pPr>
            <a:lvl3pPr lvl="2" algn="ctr">
              <a:spcBef>
                <a:spcPts val="0"/>
              </a:spcBef>
              <a:buClr>
                <a:schemeClr val="accent5"/>
              </a:buClr>
              <a:buSzPct val="100000"/>
              <a:defRPr sz="13000">
                <a:solidFill>
                  <a:schemeClr val="accent5"/>
                </a:solidFill>
              </a:defRPr>
            </a:lvl3pPr>
            <a:lvl4pPr lvl="3" algn="ctr">
              <a:spcBef>
                <a:spcPts val="0"/>
              </a:spcBef>
              <a:buClr>
                <a:schemeClr val="accent5"/>
              </a:buClr>
              <a:buSzPct val="100000"/>
              <a:defRPr sz="13000">
                <a:solidFill>
                  <a:schemeClr val="accent5"/>
                </a:solidFill>
              </a:defRPr>
            </a:lvl4pPr>
            <a:lvl5pPr lvl="4" algn="ctr">
              <a:spcBef>
                <a:spcPts val="0"/>
              </a:spcBef>
              <a:buClr>
                <a:schemeClr val="accent5"/>
              </a:buClr>
              <a:buSzPct val="100000"/>
              <a:defRPr sz="13000">
                <a:solidFill>
                  <a:schemeClr val="accent5"/>
                </a:solidFill>
              </a:defRPr>
            </a:lvl5pPr>
            <a:lvl6pPr lvl="5" algn="ctr">
              <a:spcBef>
                <a:spcPts val="0"/>
              </a:spcBef>
              <a:buClr>
                <a:schemeClr val="accent5"/>
              </a:buClr>
              <a:buSzPct val="100000"/>
              <a:defRPr sz="13000">
                <a:solidFill>
                  <a:schemeClr val="accent5"/>
                </a:solidFill>
              </a:defRPr>
            </a:lvl6pPr>
            <a:lvl7pPr lvl="6" algn="ctr">
              <a:spcBef>
                <a:spcPts val="0"/>
              </a:spcBef>
              <a:buClr>
                <a:schemeClr val="accent5"/>
              </a:buClr>
              <a:buSzPct val="100000"/>
              <a:defRPr sz="13000">
                <a:solidFill>
                  <a:schemeClr val="accent5"/>
                </a:solidFill>
              </a:defRPr>
            </a:lvl7pPr>
            <a:lvl8pPr lvl="7" algn="ctr">
              <a:spcBef>
                <a:spcPts val="0"/>
              </a:spcBef>
              <a:buClr>
                <a:schemeClr val="accent5"/>
              </a:buClr>
              <a:buSzPct val="100000"/>
              <a:defRPr sz="13000">
                <a:solidFill>
                  <a:schemeClr val="accent5"/>
                </a:solidFill>
              </a:defRPr>
            </a:lvl8pPr>
            <a:lvl9pPr lvl="8" algn="ctr">
              <a:spcBef>
                <a:spcPts val="0"/>
              </a:spcBef>
              <a:buClr>
                <a:schemeClr val="accent5"/>
              </a:buClr>
              <a:buSzPct val="100000"/>
              <a:defRPr sz="13000">
                <a:solidFill>
                  <a:schemeClr val="accent5"/>
                </a:solidFill>
              </a:defRPr>
            </a:lvl9pPr>
          </a:lstStyle>
          <a:p>
            <a:endParaRPr/>
          </a:p>
        </p:txBody>
      </p:sp>
      <p:sp>
        <p:nvSpPr>
          <p:cNvPr id="55" name="Shape 55"/>
          <p:cNvSpPr txBox="1">
            <a:spLocks noGrp="1"/>
          </p:cNvSpPr>
          <p:nvPr>
            <p:ph type="body" idx="1"/>
          </p:nvPr>
        </p:nvSpPr>
        <p:spPr>
          <a:xfrm>
            <a:off x="387900" y="2919450"/>
            <a:ext cx="83682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6" name="Shape 5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7"/>
        <p:cNvGrpSpPr/>
        <p:nvPr/>
      </p:nvGrpSpPr>
      <p:grpSpPr>
        <a:xfrm>
          <a:off x="0" y="0"/>
          <a:ext cx="0" cy="0"/>
          <a:chOff x="0" y="0"/>
          <a:chExt cx="0" cy="0"/>
        </a:xfrm>
      </p:grpSpPr>
      <p:sp>
        <p:nvSpPr>
          <p:cNvPr id="58" name="Shape 5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
        <p:cNvGrpSpPr/>
        <p:nvPr/>
      </p:nvGrpSpPr>
      <p:grpSpPr>
        <a:xfrm>
          <a:off x="0" y="0"/>
          <a:ext cx="0" cy="0"/>
          <a:chOff x="0" y="0"/>
          <a:chExt cx="0" cy="0"/>
        </a:xfrm>
      </p:grpSpPr>
      <p:cxnSp>
        <p:nvCxnSpPr>
          <p:cNvPr id="17" name="Shape 17"/>
          <p:cNvCxnSpPr/>
          <p:nvPr/>
        </p:nvCxnSpPr>
        <p:spPr>
          <a:xfrm>
            <a:off x="4359601" y="2817463"/>
            <a:ext cx="424800" cy="0"/>
          </a:xfrm>
          <a:prstGeom prst="straightConnector1">
            <a:avLst/>
          </a:prstGeom>
          <a:noFill/>
          <a:ln w="38100" cap="flat" cmpd="sng">
            <a:solidFill>
              <a:schemeClr val="accent4"/>
            </a:solidFill>
            <a:prstDash val="solid"/>
            <a:round/>
            <a:headEnd type="none" w="med" len="med"/>
            <a:tailEnd type="none" w="med" len="med"/>
          </a:ln>
        </p:spPr>
      </p:cxnSp>
      <p:sp>
        <p:nvSpPr>
          <p:cNvPr id="18" name="Shape 18"/>
          <p:cNvSpPr txBox="1">
            <a:spLocks noGrp="1"/>
          </p:cNvSpPr>
          <p:nvPr>
            <p:ph type="title"/>
          </p:nvPr>
        </p:nvSpPr>
        <p:spPr>
          <a:xfrm>
            <a:off x="480750" y="1764950"/>
            <a:ext cx="8222100" cy="907500"/>
          </a:xfrm>
          <a:prstGeom prst="rect">
            <a:avLst/>
          </a:prstGeom>
        </p:spPr>
        <p:txBody>
          <a:bodyPr lIns="91425" tIns="91425" rIns="91425" bIns="91425" anchor="b"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20"/>
        <p:cNvGrpSpPr/>
        <p:nvPr/>
      </p:nvGrpSpPr>
      <p:grpSpPr>
        <a:xfrm>
          <a:off x="0" y="0"/>
          <a:ext cx="0" cy="0"/>
          <a:chOff x="0" y="0"/>
          <a:chExt cx="0" cy="0"/>
        </a:xfrm>
      </p:grpSpPr>
      <p:cxnSp>
        <p:nvCxnSpPr>
          <p:cNvPr id="21" name="Shape 21"/>
          <p:cNvCxnSpPr/>
          <p:nvPr/>
        </p:nvCxnSpPr>
        <p:spPr>
          <a:xfrm>
            <a:off x="492562" y="1260283"/>
            <a:ext cx="424800" cy="0"/>
          </a:xfrm>
          <a:prstGeom prst="straightConnector1">
            <a:avLst/>
          </a:prstGeom>
          <a:noFill/>
          <a:ln w="38100" cap="flat" cmpd="sng">
            <a:solidFill>
              <a:schemeClr val="accent4"/>
            </a:solidFill>
            <a:prstDash val="solid"/>
            <a:round/>
            <a:headEnd type="none" w="med" len="med"/>
            <a:tailEnd type="none" w="med" len="med"/>
          </a:ln>
        </p:spPr>
      </p:cxnSp>
      <p:sp>
        <p:nvSpPr>
          <p:cNvPr id="22" name="Shape 22"/>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body" idx="1"/>
          </p:nvPr>
        </p:nvSpPr>
        <p:spPr>
          <a:xfrm>
            <a:off x="387900" y="1489824"/>
            <a:ext cx="8368200" cy="3078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5"/>
        <p:cNvGrpSpPr/>
        <p:nvPr/>
      </p:nvGrpSpPr>
      <p:grpSpPr>
        <a:xfrm>
          <a:off x="0" y="0"/>
          <a:ext cx="0" cy="0"/>
          <a:chOff x="0" y="0"/>
          <a:chExt cx="0" cy="0"/>
        </a:xfrm>
      </p:grpSpPr>
      <p:cxnSp>
        <p:nvCxnSpPr>
          <p:cNvPr id="26" name="Shape 26"/>
          <p:cNvCxnSpPr/>
          <p:nvPr/>
        </p:nvCxnSpPr>
        <p:spPr>
          <a:xfrm>
            <a:off x="492562" y="1260283"/>
            <a:ext cx="424800" cy="0"/>
          </a:xfrm>
          <a:prstGeom prst="straightConnector1">
            <a:avLst/>
          </a:prstGeom>
          <a:noFill/>
          <a:ln w="38100" cap="flat" cmpd="sng">
            <a:solidFill>
              <a:schemeClr val="accent4"/>
            </a:solidFill>
            <a:prstDash val="solid"/>
            <a:round/>
            <a:headEnd type="none" w="med" len="med"/>
            <a:tailEnd type="none" w="med" len="med"/>
          </a:ln>
        </p:spPr>
      </p:cxnSp>
      <p:sp>
        <p:nvSpPr>
          <p:cNvPr id="27" name="Shape 27"/>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387900" y="1489825"/>
            <a:ext cx="3999900" cy="3078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756200" y="1489825"/>
            <a:ext cx="3999900" cy="3078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87900" y="458025"/>
            <a:ext cx="8368200" cy="6861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3" name="Shape 3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4"/>
        <p:cNvGrpSpPr/>
        <p:nvPr/>
      </p:nvGrpSpPr>
      <p:grpSpPr>
        <a:xfrm>
          <a:off x="0" y="0"/>
          <a:ext cx="0" cy="0"/>
          <a:chOff x="0" y="0"/>
          <a:chExt cx="0" cy="0"/>
        </a:xfrm>
      </p:grpSpPr>
      <p:cxnSp>
        <p:nvCxnSpPr>
          <p:cNvPr id="35" name="Shape 35"/>
          <p:cNvCxnSpPr/>
          <p:nvPr/>
        </p:nvCxnSpPr>
        <p:spPr>
          <a:xfrm>
            <a:off x="489218" y="1412276"/>
            <a:ext cx="331500" cy="0"/>
          </a:xfrm>
          <a:prstGeom prst="straightConnector1">
            <a:avLst/>
          </a:prstGeom>
          <a:noFill/>
          <a:ln w="38100" cap="flat" cmpd="sng">
            <a:solidFill>
              <a:schemeClr val="accent4"/>
            </a:solidFill>
            <a:prstDash val="solid"/>
            <a:round/>
            <a:headEnd type="none" w="med" len="med"/>
            <a:tailEnd type="none" w="med" len="med"/>
          </a:ln>
        </p:spPr>
      </p:cxnSp>
      <p:sp>
        <p:nvSpPr>
          <p:cNvPr id="36" name="Shape 36"/>
          <p:cNvSpPr txBox="1">
            <a:spLocks noGrp="1"/>
          </p:cNvSpPr>
          <p:nvPr>
            <p:ph type="title"/>
          </p:nvPr>
        </p:nvSpPr>
        <p:spPr>
          <a:xfrm>
            <a:off x="3879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7" name="Shape 37"/>
          <p:cNvSpPr txBox="1">
            <a:spLocks noGrp="1"/>
          </p:cNvSpPr>
          <p:nvPr>
            <p:ph type="body" idx="1"/>
          </p:nvPr>
        </p:nvSpPr>
        <p:spPr>
          <a:xfrm>
            <a:off x="387900" y="1594025"/>
            <a:ext cx="2808000" cy="26811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8" name="Shape 3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41" name="Shape 4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lIns="91425" tIns="91425" rIns="91425" bIns="91425" anchor="ctr" anchorCtr="0">
            <a:noAutofit/>
          </a:bodyPr>
          <a:lstStyle/>
          <a:p>
            <a:pPr lvl="0">
              <a:spcBef>
                <a:spcPts val="0"/>
              </a:spcBef>
              <a:buNone/>
            </a:pPr>
            <a:endParaRPr/>
          </a:p>
        </p:txBody>
      </p:sp>
      <p:cxnSp>
        <p:nvCxnSpPr>
          <p:cNvPr id="44" name="Shape 44"/>
          <p:cNvCxnSpPr/>
          <p:nvPr/>
        </p:nvCxnSpPr>
        <p:spPr>
          <a:xfrm>
            <a:off x="5029675" y="4495503"/>
            <a:ext cx="540900" cy="0"/>
          </a:xfrm>
          <a:prstGeom prst="straightConnector1">
            <a:avLst/>
          </a:prstGeom>
          <a:noFill/>
          <a:ln w="38100" cap="flat" cmpd="sng">
            <a:solidFill>
              <a:schemeClr val="accent5"/>
            </a:solidFill>
            <a:prstDash val="solid"/>
            <a:round/>
            <a:headEnd type="none" w="med" len="med"/>
            <a:tailEnd type="none" w="med" len="med"/>
          </a:ln>
        </p:spPr>
      </p:cxnSp>
      <p:sp>
        <p:nvSpPr>
          <p:cNvPr id="45" name="Shape 45"/>
          <p:cNvSpPr txBox="1">
            <a:spLocks noGrp="1"/>
          </p:cNvSpPr>
          <p:nvPr>
            <p:ph type="title"/>
          </p:nvPr>
        </p:nvSpPr>
        <p:spPr>
          <a:xfrm>
            <a:off x="265500" y="1209075"/>
            <a:ext cx="4045200" cy="1506300"/>
          </a:xfrm>
          <a:prstGeom prst="rect">
            <a:avLst/>
          </a:prstGeom>
        </p:spPr>
        <p:txBody>
          <a:bodyPr lIns="91425" tIns="91425" rIns="91425" bIns="91425" anchor="b" anchorCtr="0"/>
          <a:lstStyle>
            <a:lvl1pPr lvl="0" algn="ctr">
              <a:spcBef>
                <a:spcPts val="0"/>
              </a:spcBef>
              <a:buSzPct val="100000"/>
              <a:defRPr sz="3800"/>
            </a:lvl1pPr>
            <a:lvl2pPr lvl="1" algn="ctr">
              <a:spcBef>
                <a:spcPts val="0"/>
              </a:spcBef>
              <a:buSzPct val="100000"/>
              <a:defRPr sz="3800"/>
            </a:lvl2pPr>
            <a:lvl3pPr lvl="2" algn="ctr">
              <a:spcBef>
                <a:spcPts val="0"/>
              </a:spcBef>
              <a:buSzPct val="100000"/>
              <a:defRPr sz="3800"/>
            </a:lvl3pPr>
            <a:lvl4pPr lvl="3" algn="ctr">
              <a:spcBef>
                <a:spcPts val="0"/>
              </a:spcBef>
              <a:buSzPct val="100000"/>
              <a:defRPr sz="3800"/>
            </a:lvl4pPr>
            <a:lvl5pPr lvl="4" algn="ctr">
              <a:spcBef>
                <a:spcPts val="0"/>
              </a:spcBef>
              <a:buSzPct val="100000"/>
              <a:defRPr sz="3800"/>
            </a:lvl5pPr>
            <a:lvl6pPr lvl="5" algn="ctr">
              <a:spcBef>
                <a:spcPts val="0"/>
              </a:spcBef>
              <a:buSzPct val="100000"/>
              <a:defRPr sz="3800"/>
            </a:lvl6pPr>
            <a:lvl7pPr lvl="6" algn="ctr">
              <a:spcBef>
                <a:spcPts val="0"/>
              </a:spcBef>
              <a:buSzPct val="100000"/>
              <a:defRPr sz="3800"/>
            </a:lvl7pPr>
            <a:lvl8pPr lvl="7" algn="ctr">
              <a:spcBef>
                <a:spcPts val="0"/>
              </a:spcBef>
              <a:buSzPct val="100000"/>
              <a:defRPr sz="3800"/>
            </a:lvl8pPr>
            <a:lvl9pPr lvl="8" algn="ctr">
              <a:spcBef>
                <a:spcPts val="0"/>
              </a:spcBef>
              <a:buSzPct val="100000"/>
              <a:defRPr sz="3800"/>
            </a:lvl9pPr>
          </a:lstStyle>
          <a:p>
            <a:endParaRPr/>
          </a:p>
        </p:txBody>
      </p:sp>
      <p:sp>
        <p:nvSpPr>
          <p:cNvPr id="46" name="Shape 46"/>
          <p:cNvSpPr txBox="1">
            <a:spLocks noGrp="1"/>
          </p:cNvSpPr>
          <p:nvPr>
            <p:ph type="subTitle" idx="1"/>
          </p:nvPr>
        </p:nvSpPr>
        <p:spPr>
          <a:xfrm>
            <a:off x="265500" y="2769000"/>
            <a:ext cx="4045200" cy="1345500"/>
          </a:xfrm>
          <a:prstGeom prst="rect">
            <a:avLst/>
          </a:prstGeom>
        </p:spPr>
        <p:txBody>
          <a:bodyPr lIns="91425" tIns="91425" rIns="91425" bIns="91425" anchor="t" anchorCtr="0"/>
          <a:lstStyle>
            <a:lvl1pPr lvl="0" algn="ctr">
              <a:lnSpc>
                <a:spcPct val="100000"/>
              </a:lnSpc>
              <a:spcBef>
                <a:spcPts val="0"/>
              </a:spcBef>
              <a:spcAft>
                <a:spcPts val="0"/>
              </a:spcAft>
              <a:buClr>
                <a:schemeClr val="accent5"/>
              </a:buClr>
              <a:buSzPct val="100000"/>
              <a:buNone/>
              <a:defRPr sz="2100">
                <a:solidFill>
                  <a:schemeClr val="accent5"/>
                </a:solidFill>
              </a:defRPr>
            </a:lvl1pPr>
            <a:lvl2pPr lvl="1" algn="ctr">
              <a:lnSpc>
                <a:spcPct val="100000"/>
              </a:lnSpc>
              <a:spcBef>
                <a:spcPts val="0"/>
              </a:spcBef>
              <a:spcAft>
                <a:spcPts val="0"/>
              </a:spcAft>
              <a:buClr>
                <a:schemeClr val="accent5"/>
              </a:buClr>
              <a:buSzPct val="100000"/>
              <a:buNone/>
              <a:defRPr sz="2100">
                <a:solidFill>
                  <a:schemeClr val="accent5"/>
                </a:solidFill>
              </a:defRPr>
            </a:lvl2pPr>
            <a:lvl3pPr lvl="2" algn="ctr">
              <a:lnSpc>
                <a:spcPct val="100000"/>
              </a:lnSpc>
              <a:spcBef>
                <a:spcPts val="0"/>
              </a:spcBef>
              <a:spcAft>
                <a:spcPts val="0"/>
              </a:spcAft>
              <a:buClr>
                <a:schemeClr val="accent5"/>
              </a:buClr>
              <a:buSzPct val="100000"/>
              <a:buNone/>
              <a:defRPr sz="2100">
                <a:solidFill>
                  <a:schemeClr val="accent5"/>
                </a:solidFill>
              </a:defRPr>
            </a:lvl3pPr>
            <a:lvl4pPr lvl="3" algn="ctr">
              <a:lnSpc>
                <a:spcPct val="100000"/>
              </a:lnSpc>
              <a:spcBef>
                <a:spcPts val="0"/>
              </a:spcBef>
              <a:spcAft>
                <a:spcPts val="0"/>
              </a:spcAft>
              <a:buClr>
                <a:schemeClr val="accent5"/>
              </a:buClr>
              <a:buSzPct val="100000"/>
              <a:buNone/>
              <a:defRPr sz="2100">
                <a:solidFill>
                  <a:schemeClr val="accent5"/>
                </a:solidFill>
              </a:defRPr>
            </a:lvl4pPr>
            <a:lvl5pPr lvl="4" algn="ctr">
              <a:lnSpc>
                <a:spcPct val="100000"/>
              </a:lnSpc>
              <a:spcBef>
                <a:spcPts val="0"/>
              </a:spcBef>
              <a:spcAft>
                <a:spcPts val="0"/>
              </a:spcAft>
              <a:buClr>
                <a:schemeClr val="accent5"/>
              </a:buClr>
              <a:buSzPct val="100000"/>
              <a:buNone/>
              <a:defRPr sz="2100">
                <a:solidFill>
                  <a:schemeClr val="accent5"/>
                </a:solidFill>
              </a:defRPr>
            </a:lvl5pPr>
            <a:lvl6pPr lvl="5" algn="ctr">
              <a:lnSpc>
                <a:spcPct val="100000"/>
              </a:lnSpc>
              <a:spcBef>
                <a:spcPts val="0"/>
              </a:spcBef>
              <a:spcAft>
                <a:spcPts val="0"/>
              </a:spcAft>
              <a:buClr>
                <a:schemeClr val="accent5"/>
              </a:buClr>
              <a:buSzPct val="100000"/>
              <a:buNone/>
              <a:defRPr sz="2100">
                <a:solidFill>
                  <a:schemeClr val="accent5"/>
                </a:solidFill>
              </a:defRPr>
            </a:lvl6pPr>
            <a:lvl7pPr lvl="6" algn="ctr">
              <a:lnSpc>
                <a:spcPct val="100000"/>
              </a:lnSpc>
              <a:spcBef>
                <a:spcPts val="0"/>
              </a:spcBef>
              <a:spcAft>
                <a:spcPts val="0"/>
              </a:spcAft>
              <a:buClr>
                <a:schemeClr val="accent5"/>
              </a:buClr>
              <a:buSzPct val="100000"/>
              <a:buNone/>
              <a:defRPr sz="2100">
                <a:solidFill>
                  <a:schemeClr val="accent5"/>
                </a:solidFill>
              </a:defRPr>
            </a:lvl7pPr>
            <a:lvl8pPr lvl="7" algn="ctr">
              <a:lnSpc>
                <a:spcPct val="100000"/>
              </a:lnSpc>
              <a:spcBef>
                <a:spcPts val="0"/>
              </a:spcBef>
              <a:spcAft>
                <a:spcPts val="0"/>
              </a:spcAft>
              <a:buClr>
                <a:schemeClr val="accent5"/>
              </a:buClr>
              <a:buSzPct val="100000"/>
              <a:buNone/>
              <a:defRPr sz="2100">
                <a:solidFill>
                  <a:schemeClr val="accent5"/>
                </a:solidFill>
              </a:defRPr>
            </a:lvl8pPr>
            <a:lvl9pPr lvl="8" algn="ctr">
              <a:lnSpc>
                <a:spcPct val="100000"/>
              </a:lnSpc>
              <a:spcBef>
                <a:spcPts val="0"/>
              </a:spcBef>
              <a:spcAft>
                <a:spcPts val="0"/>
              </a:spcAft>
              <a:buClr>
                <a:schemeClr val="accent5"/>
              </a:buClr>
              <a:buSzPct val="100000"/>
              <a:buNone/>
              <a:defRPr sz="2100">
                <a:solidFill>
                  <a:schemeClr val="accent5"/>
                </a:solidFill>
              </a:defRPr>
            </a:lvl9pPr>
          </a:lstStyle>
          <a:p>
            <a:endParaRPr/>
          </a:p>
        </p:txBody>
      </p:sp>
      <p:sp>
        <p:nvSpPr>
          <p:cNvPr id="47" name="Shape 47"/>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8" name="Shape 4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9"/>
        <p:cNvGrpSpPr/>
        <p:nvPr/>
      </p:nvGrpSpPr>
      <p:grpSpPr>
        <a:xfrm>
          <a:off x="0" y="0"/>
          <a:ext cx="0" cy="0"/>
          <a:chOff x="0" y="0"/>
          <a:chExt cx="0" cy="0"/>
        </a:xfrm>
      </p:grpSpPr>
      <p:sp>
        <p:nvSpPr>
          <p:cNvPr id="50" name="Shape 50"/>
          <p:cNvSpPr txBox="1">
            <a:spLocks noGrp="1"/>
          </p:cNvSpPr>
          <p:nvPr>
            <p:ph type="body" idx="1"/>
          </p:nvPr>
        </p:nvSpPr>
        <p:spPr>
          <a:xfrm>
            <a:off x="319500" y="4233725"/>
            <a:ext cx="5998800" cy="598800"/>
          </a:xfrm>
          <a:prstGeom prst="rect">
            <a:avLst/>
          </a:prstGeom>
        </p:spPr>
        <p:txBody>
          <a:bodyPr lIns="91425" tIns="91425" rIns="91425" bIns="91425" anchor="ctr" anchorCtr="0"/>
          <a:lstStyle>
            <a:lvl1pPr lvl="0">
              <a:lnSpc>
                <a:spcPct val="100000"/>
              </a:lnSpc>
              <a:spcBef>
                <a:spcPts val="0"/>
              </a:spcBef>
              <a:spcAft>
                <a:spcPts val="0"/>
              </a:spcAft>
              <a:buFont typeface="Roboto Slab"/>
              <a:buNone/>
              <a:defRPr>
                <a:latin typeface="Roboto Slab"/>
                <a:ea typeface="Roboto Slab"/>
                <a:cs typeface="Roboto Slab"/>
                <a:sym typeface="Roboto Slab"/>
              </a:defRPr>
            </a:lvl1pPr>
          </a:lstStyle>
          <a:p>
            <a:endParaRPr/>
          </a:p>
        </p:txBody>
      </p:sp>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rina">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87900" y="458025"/>
            <a:ext cx="8368200" cy="686100"/>
          </a:xfrm>
          <a:prstGeom prst="rect">
            <a:avLst/>
          </a:prstGeom>
          <a:noFill/>
          <a:ln>
            <a:noFill/>
          </a:ln>
        </p:spPr>
        <p:txBody>
          <a:bodyPr lIns="91425" tIns="91425" rIns="91425" bIns="91425" anchor="b" anchorCtr="0"/>
          <a:lstStyle>
            <a:lvl1pPr lvl="0">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1pPr>
            <a:lvl2pPr lvl="1">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2pPr>
            <a:lvl3pPr lvl="2">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3pPr>
            <a:lvl4pPr lvl="3">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4pPr>
            <a:lvl5pPr lvl="4">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5pPr>
            <a:lvl6pPr lvl="5">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6pPr>
            <a:lvl7pPr lvl="6">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7pPr>
            <a:lvl8pPr lvl="7">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8pPr>
            <a:lvl9pPr lvl="8">
              <a:spcBef>
                <a:spcPts val="0"/>
              </a:spcBef>
              <a:buClr>
                <a:schemeClr val="dk1"/>
              </a:buClr>
              <a:buSzPct val="100000"/>
              <a:buFont typeface="Roboto Slab"/>
              <a:buNone/>
              <a:defRPr sz="3000">
                <a:solidFill>
                  <a:schemeClr val="dk1"/>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387900" y="1489824"/>
            <a:ext cx="8368200" cy="3078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1"/>
              </a:buClr>
              <a:buSzPct val="100000"/>
              <a:buFont typeface="Roboto"/>
              <a:buChar char="●"/>
              <a:defRPr sz="1800">
                <a:solidFill>
                  <a:schemeClr val="dk1"/>
                </a:solidFill>
                <a:latin typeface="Roboto"/>
                <a:ea typeface="Roboto"/>
                <a:cs typeface="Roboto"/>
                <a:sym typeface="Roboto"/>
              </a:defRPr>
            </a:lvl1pPr>
            <a:lvl2pPr lvl="1">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2pPr>
            <a:lvl3pPr lvl="2">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3pPr>
            <a:lvl4pPr lvl="3">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4pPr>
            <a:lvl5pPr lvl="4">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5pPr>
            <a:lvl6pPr lvl="5">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6pPr>
            <a:lvl7pPr lvl="6">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7pPr>
            <a:lvl8pPr lvl="7">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8pPr>
            <a:lvl9pPr lvl="8">
              <a:lnSpc>
                <a:spcPct val="115000"/>
              </a:lnSpc>
              <a:spcBef>
                <a:spcPts val="0"/>
              </a:spcBef>
              <a:spcAft>
                <a:spcPts val="1600"/>
              </a:spcAft>
              <a:buClr>
                <a:schemeClr val="dk1"/>
              </a:buClr>
              <a:buFont typeface="Roboto"/>
              <a:buChar char="■"/>
              <a:defRPr>
                <a:solidFill>
                  <a:schemeClr val="dk1"/>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1"/>
                </a:solidFill>
                <a:latin typeface="Roboto"/>
                <a:ea typeface="Roboto"/>
                <a:cs typeface="Roboto"/>
                <a:sym typeface="Roboto"/>
              </a:rPr>
              <a:t>‹#›</a:t>
            </a:fld>
            <a:endParaRPr lang="en" sz="1000">
              <a:solidFill>
                <a:schemeClr val="dk1"/>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5" Type="http://schemas.openxmlformats.org/officeDocument/2006/relationships/image" Target="../media/image6.jpg"/><Relationship Id="rId6" Type="http://schemas.openxmlformats.org/officeDocument/2006/relationships/image" Target="../media/image7.jp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4" Type="http://schemas.openxmlformats.org/officeDocument/2006/relationships/image" Target="../media/image9.jpg"/><Relationship Id="rId5" Type="http://schemas.openxmlformats.org/officeDocument/2006/relationships/image" Target="../media/image10.jp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4" Type="http://schemas.openxmlformats.org/officeDocument/2006/relationships/image" Target="../media/image12.jpg"/><Relationship Id="rId5" Type="http://schemas.openxmlformats.org/officeDocument/2006/relationships/image" Target="../media/image13.jpg"/><Relationship Id="rId6" Type="http://schemas.openxmlformats.org/officeDocument/2006/relationships/image" Target="../media/image14.jpg"/><Relationship Id="rId7" Type="http://schemas.openxmlformats.org/officeDocument/2006/relationships/image" Target="../media/image15.jpg"/><Relationship Id="rId8" Type="http://schemas.openxmlformats.org/officeDocument/2006/relationships/image" Target="../media/image16.jpg"/><Relationship Id="rId1" Type="http://schemas.openxmlformats.org/officeDocument/2006/relationships/slideLayout" Target="../slideLayouts/slideLayout9.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1680301" y="1188925"/>
            <a:ext cx="5783400" cy="1457399"/>
          </a:xfrm>
          <a:prstGeom prst="rect">
            <a:avLst/>
          </a:prstGeom>
        </p:spPr>
        <p:txBody>
          <a:bodyPr lIns="91425" tIns="91425" rIns="91425" bIns="91425" anchor="b" anchorCtr="0">
            <a:noAutofit/>
          </a:bodyPr>
          <a:lstStyle/>
          <a:p>
            <a:pPr lvl="0" algn="l">
              <a:spcBef>
                <a:spcPts val="0"/>
              </a:spcBef>
              <a:buNone/>
            </a:pPr>
            <a:r>
              <a:rPr lang="en"/>
              <a:t>The Engineering Design Process and BSV</a:t>
            </a:r>
            <a:r>
              <a:rPr lang="en" sz="1400"/>
              <a:t> (Biodegradable Sustainable Vehicle)</a:t>
            </a:r>
          </a:p>
        </p:txBody>
      </p:sp>
      <p:sp>
        <p:nvSpPr>
          <p:cNvPr id="64" name="Shape 64"/>
          <p:cNvSpPr txBox="1">
            <a:spLocks noGrp="1"/>
          </p:cNvSpPr>
          <p:nvPr>
            <p:ph type="subTitle" idx="1"/>
          </p:nvPr>
        </p:nvSpPr>
        <p:spPr>
          <a:xfrm>
            <a:off x="1680301" y="3049450"/>
            <a:ext cx="5783400" cy="909000"/>
          </a:xfrm>
          <a:prstGeom prst="rect">
            <a:avLst/>
          </a:prstGeom>
        </p:spPr>
        <p:txBody>
          <a:bodyPr lIns="91425" tIns="91425" rIns="91425" bIns="91425" anchor="t" anchorCtr="0">
            <a:noAutofit/>
          </a:bodyPr>
          <a:lstStyle/>
          <a:p>
            <a:pPr lvl="0" algn="l">
              <a:spcBef>
                <a:spcPts val="0"/>
              </a:spcBef>
              <a:buNone/>
            </a:pPr>
            <a:r>
              <a:rPr lang="en"/>
              <a:t>A presentation by Anneleisa Gruber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What is the Engineering Design Process?</a:t>
            </a:r>
          </a:p>
        </p:txBody>
      </p:sp>
      <p:sp>
        <p:nvSpPr>
          <p:cNvPr id="70" name="Shape 70"/>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Simply put, this is the process all Engineers go through to solve a problem. </a:t>
            </a:r>
          </a:p>
          <a:p>
            <a:pPr marL="457200" lvl="0" indent="-228600" rtl="0">
              <a:spcBef>
                <a:spcPts val="0"/>
              </a:spcBef>
            </a:pPr>
            <a:r>
              <a:rPr lang="en"/>
              <a:t>What are the “steps”? </a:t>
            </a:r>
          </a:p>
          <a:p>
            <a:pPr marL="914400" lvl="1" indent="-228600" rtl="0">
              <a:spcBef>
                <a:spcPts val="0"/>
              </a:spcBef>
            </a:pPr>
            <a:r>
              <a:rPr lang="en"/>
              <a:t>Identify</a:t>
            </a:r>
          </a:p>
          <a:p>
            <a:pPr marL="914400" lvl="1" indent="-228600" rtl="0">
              <a:spcBef>
                <a:spcPts val="0"/>
              </a:spcBef>
            </a:pPr>
            <a:r>
              <a:rPr lang="en"/>
              <a:t>Investigate </a:t>
            </a:r>
          </a:p>
          <a:p>
            <a:pPr marL="914400" lvl="1" indent="-228600" rtl="0">
              <a:spcBef>
                <a:spcPts val="0"/>
              </a:spcBef>
            </a:pPr>
            <a:r>
              <a:rPr lang="en"/>
              <a:t>Imagine</a:t>
            </a:r>
          </a:p>
          <a:p>
            <a:pPr marL="914400" lvl="1" indent="-228600" rtl="0">
              <a:spcBef>
                <a:spcPts val="0"/>
              </a:spcBef>
            </a:pPr>
            <a:r>
              <a:rPr lang="en"/>
              <a:t>Plan</a:t>
            </a:r>
          </a:p>
          <a:p>
            <a:pPr marL="914400" lvl="1" indent="-228600" rtl="0">
              <a:spcBef>
                <a:spcPts val="0"/>
              </a:spcBef>
            </a:pPr>
            <a:r>
              <a:rPr lang="en"/>
              <a:t>Create</a:t>
            </a:r>
          </a:p>
          <a:p>
            <a:pPr marL="914400" lvl="1" indent="-228600" rtl="0">
              <a:spcBef>
                <a:spcPts val="0"/>
              </a:spcBef>
            </a:pPr>
            <a:r>
              <a:rPr lang="en"/>
              <a:t>Test </a:t>
            </a:r>
          </a:p>
          <a:p>
            <a:pPr marL="914400" lvl="1" indent="-228600" rtl="0">
              <a:spcBef>
                <a:spcPts val="0"/>
              </a:spcBef>
            </a:pPr>
            <a:r>
              <a:rPr lang="en"/>
              <a:t>Improve</a:t>
            </a:r>
          </a:p>
          <a:p>
            <a:pPr marL="914400" lvl="1" indent="-228600">
              <a:spcBef>
                <a:spcPts val="0"/>
              </a:spcBef>
            </a:pPr>
            <a:r>
              <a:rPr lang="en"/>
              <a:t>Commnicate</a:t>
            </a:r>
          </a:p>
        </p:txBody>
      </p:sp>
      <p:pic>
        <p:nvPicPr>
          <p:cNvPr id="71" name="Shape 71" descr="Image result for engineering design process Eie"/>
          <p:cNvPicPr preferRelativeResize="0"/>
          <p:nvPr/>
        </p:nvPicPr>
        <p:blipFill>
          <a:blip r:embed="rId3">
            <a:alphaModFix/>
          </a:blip>
          <a:stretch>
            <a:fillRect/>
          </a:stretch>
        </p:blipFill>
        <p:spPr>
          <a:xfrm>
            <a:off x="4960475" y="1986000"/>
            <a:ext cx="1921924" cy="2977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How does it look with a lesson?</a:t>
            </a:r>
          </a:p>
        </p:txBody>
      </p:sp>
      <p:sp>
        <p:nvSpPr>
          <p:cNvPr id="77" name="Shape 77"/>
          <p:cNvSpPr txBox="1">
            <a:spLocks noGrp="1"/>
          </p:cNvSpPr>
          <p:nvPr>
            <p:ph type="body" idx="1"/>
          </p:nvPr>
        </p:nvSpPr>
        <p:spPr>
          <a:xfrm>
            <a:off x="428850" y="1203149"/>
            <a:ext cx="8368200" cy="3078900"/>
          </a:xfrm>
          <a:prstGeom prst="rect">
            <a:avLst/>
          </a:prstGeom>
        </p:spPr>
        <p:txBody>
          <a:bodyPr lIns="91425" tIns="91425" rIns="91425" bIns="91425" anchor="t" anchorCtr="0">
            <a:noAutofit/>
          </a:bodyPr>
          <a:lstStyle/>
          <a:p>
            <a:pPr lvl="0">
              <a:spcBef>
                <a:spcPts val="0"/>
              </a:spcBef>
              <a:buNone/>
            </a:pPr>
            <a:r>
              <a:rPr lang="en"/>
              <a:t>The BSV is a cumulative project that ends a unit on Force and Motion.</a:t>
            </a:r>
          </a:p>
          <a:p>
            <a:pPr marL="457200" lvl="0" indent="-228600" rtl="0">
              <a:spcBef>
                <a:spcPts val="0"/>
              </a:spcBef>
            </a:pPr>
            <a:r>
              <a:rPr lang="en"/>
              <a:t>Quick History</a:t>
            </a:r>
          </a:p>
          <a:p>
            <a:pPr marL="457200" lvl="0" indent="-228600" rtl="0">
              <a:spcBef>
                <a:spcPts val="0"/>
              </a:spcBef>
            </a:pPr>
            <a:r>
              <a:rPr lang="en"/>
              <a:t>Identify a problem. </a:t>
            </a:r>
          </a:p>
          <a:p>
            <a:pPr marL="914400" lvl="1" indent="-228600" rtl="0">
              <a:spcBef>
                <a:spcPts val="0"/>
              </a:spcBef>
            </a:pPr>
            <a:r>
              <a:rPr lang="en"/>
              <a:t>This can be one that you made up or one that you have the students come up with</a:t>
            </a:r>
          </a:p>
          <a:p>
            <a:pPr marL="914400" lvl="1" indent="-228600" rtl="0">
              <a:spcBef>
                <a:spcPts val="0"/>
              </a:spcBef>
            </a:pPr>
            <a:r>
              <a:rPr lang="en"/>
              <a:t>Needs to be meaningful</a:t>
            </a:r>
          </a:p>
          <a:p>
            <a:pPr marL="914400" lvl="1" indent="-304800" rtl="0">
              <a:spcBef>
                <a:spcPts val="0"/>
              </a:spcBef>
              <a:spcAft>
                <a:spcPts val="0"/>
              </a:spcAft>
              <a:buSzPct val="100000"/>
            </a:pPr>
            <a:r>
              <a:rPr lang="en" sz="1200" baseline="30000">
                <a:solidFill>
                  <a:srgbClr val="000000"/>
                </a:solidFill>
                <a:latin typeface="Arial"/>
                <a:ea typeface="Arial"/>
                <a:cs typeface="Arial"/>
                <a:sym typeface="Arial"/>
              </a:rPr>
              <a:t>Greenies Environment Corp is a new green company that specializes in making sustainable products that are made from 100% biodegradable materials. They have recently had interest in constructing vehicles out of biodegradable materials to cut down on the amount of  exhaust given off by traditional gas powered motors. They have already developed the biofuel engine for the vehicle. They have recruited you and other engineer firms to develop a proof of concept prototype for the body of the vehicle. You will need to develop a model that is lightweight, durable, and stable: can travel for long without falling apart. It must be able to hold and carry a load of 160kg. </a:t>
            </a:r>
          </a:p>
          <a:p>
            <a:pPr marL="457200" lvl="0" indent="-228600" rtl="0">
              <a:spcBef>
                <a:spcPts val="0"/>
              </a:spcBef>
            </a:pPr>
            <a:r>
              <a:rPr lang="en"/>
              <a:t>Investigate (what do you need?)</a:t>
            </a:r>
          </a:p>
          <a:p>
            <a:pPr marL="914400" lvl="1" indent="-228600" rtl="0">
              <a:spcBef>
                <a:spcPts val="0"/>
              </a:spcBef>
            </a:pPr>
            <a:r>
              <a:rPr lang="en"/>
              <a:t>Let your students research the problem</a:t>
            </a:r>
          </a:p>
          <a:p>
            <a:pPr marL="914400" lvl="1" indent="-228600" rtl="0">
              <a:spcBef>
                <a:spcPts val="0"/>
              </a:spcBef>
            </a:pPr>
            <a:r>
              <a:rPr lang="en"/>
              <a:t>Can provide info, or let them loose</a:t>
            </a:r>
          </a:p>
          <a:p>
            <a:pPr marL="914400" lvl="1" indent="-228600">
              <a:spcBef>
                <a:spcPts val="0"/>
              </a:spcBef>
            </a:pPr>
            <a:r>
              <a:rPr lang="en"/>
              <a:t>Pull in from other fields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How does this look with a lesson?</a:t>
            </a:r>
          </a:p>
        </p:txBody>
      </p:sp>
      <p:pic>
        <p:nvPicPr>
          <p:cNvPr id="83" name="Shape 83"/>
          <p:cNvPicPr preferRelativeResize="0"/>
          <p:nvPr/>
        </p:nvPicPr>
        <p:blipFill>
          <a:blip r:embed="rId3">
            <a:alphaModFix/>
          </a:blip>
          <a:stretch>
            <a:fillRect/>
          </a:stretch>
        </p:blipFill>
        <p:spPr>
          <a:xfrm>
            <a:off x="444048" y="1292600"/>
            <a:ext cx="3871575" cy="3493249"/>
          </a:xfrm>
          <a:prstGeom prst="rect">
            <a:avLst/>
          </a:prstGeom>
          <a:noFill/>
          <a:ln>
            <a:noFill/>
          </a:ln>
        </p:spPr>
      </p:pic>
      <p:pic>
        <p:nvPicPr>
          <p:cNvPr id="84" name="Shape 84"/>
          <p:cNvPicPr preferRelativeResize="0"/>
          <p:nvPr/>
        </p:nvPicPr>
        <p:blipFill>
          <a:blip r:embed="rId4">
            <a:alphaModFix/>
          </a:blip>
          <a:stretch>
            <a:fillRect/>
          </a:stretch>
        </p:blipFill>
        <p:spPr>
          <a:xfrm>
            <a:off x="4468024" y="1296525"/>
            <a:ext cx="4523576" cy="342239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How does this look with a lesson?</a:t>
            </a:r>
          </a:p>
        </p:txBody>
      </p:sp>
      <p:sp>
        <p:nvSpPr>
          <p:cNvPr id="90" name="Shape 90"/>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Imagine</a:t>
            </a:r>
          </a:p>
          <a:p>
            <a:pPr marL="914400" lvl="1" indent="-228600" rtl="0">
              <a:spcBef>
                <a:spcPts val="0"/>
              </a:spcBef>
            </a:pPr>
            <a:r>
              <a:rPr lang="en"/>
              <a:t>Aka: brainstorming. </a:t>
            </a:r>
          </a:p>
          <a:p>
            <a:pPr marL="914400" lvl="1" indent="-228600" rtl="0">
              <a:spcBef>
                <a:spcPts val="0"/>
              </a:spcBef>
            </a:pPr>
            <a:r>
              <a:rPr lang="en"/>
              <a:t>I do not give specifics about materials just yet</a:t>
            </a:r>
          </a:p>
          <a:p>
            <a:pPr marL="914400" lvl="1" indent="-228600" rtl="0">
              <a:spcBef>
                <a:spcPts val="0"/>
              </a:spcBef>
            </a:pPr>
            <a:r>
              <a:rPr lang="en"/>
              <a:t>More research if need be</a:t>
            </a:r>
          </a:p>
          <a:p>
            <a:pPr marL="914400" lvl="1" indent="-228600" rtl="0">
              <a:spcBef>
                <a:spcPts val="0"/>
              </a:spcBef>
            </a:pPr>
            <a:r>
              <a:rPr lang="en"/>
              <a:t>Play with materials</a:t>
            </a:r>
          </a:p>
          <a:p>
            <a:pPr marL="914400" lvl="1" indent="-228600" rtl="0">
              <a:spcBef>
                <a:spcPts val="0"/>
              </a:spcBef>
            </a:pPr>
            <a:r>
              <a:rPr lang="en"/>
              <a:t>I give most time in the first day for this</a:t>
            </a:r>
          </a:p>
          <a:p>
            <a:pPr marL="457200" lvl="0" indent="-228600" rtl="0">
              <a:spcBef>
                <a:spcPts val="0"/>
              </a:spcBef>
            </a:pPr>
            <a:r>
              <a:rPr lang="en"/>
              <a:t>Plan</a:t>
            </a:r>
          </a:p>
          <a:p>
            <a:pPr marL="914400" lvl="1" indent="-228600" rtl="0">
              <a:spcBef>
                <a:spcPts val="0"/>
              </a:spcBef>
            </a:pPr>
            <a:r>
              <a:rPr lang="en"/>
              <a:t>Homework</a:t>
            </a:r>
          </a:p>
          <a:p>
            <a:pPr marL="914400" lvl="1" indent="-228600" rtl="0">
              <a:spcBef>
                <a:spcPts val="0"/>
              </a:spcBef>
            </a:pPr>
            <a:r>
              <a:rPr lang="en"/>
              <a:t>Group or individual</a:t>
            </a:r>
          </a:p>
          <a:p>
            <a:pPr marL="914400" lvl="1" indent="-228600" rtl="0">
              <a:spcBef>
                <a:spcPts val="0"/>
              </a:spcBef>
            </a:pPr>
            <a:r>
              <a:rPr lang="en"/>
              <a:t>Three ideas</a:t>
            </a:r>
          </a:p>
          <a:p>
            <a:pPr marL="914400" lvl="1" indent="-228600">
              <a:spcBef>
                <a:spcPts val="0"/>
              </a:spcBef>
            </a:pPr>
            <a:r>
              <a:rPr lang="en"/>
              <a:t>Cost analysis comes in (age dependent) </a:t>
            </a:r>
          </a:p>
        </p:txBody>
      </p:sp>
      <p:pic>
        <p:nvPicPr>
          <p:cNvPr id="91" name="Shape 91" descr="Image result for craft sticks"/>
          <p:cNvPicPr preferRelativeResize="0"/>
          <p:nvPr/>
        </p:nvPicPr>
        <p:blipFill>
          <a:blip r:embed="rId3">
            <a:alphaModFix/>
          </a:blip>
          <a:stretch>
            <a:fillRect/>
          </a:stretch>
        </p:blipFill>
        <p:spPr>
          <a:xfrm>
            <a:off x="5438350" y="1048350"/>
            <a:ext cx="1143750" cy="1457875"/>
          </a:xfrm>
          <a:prstGeom prst="rect">
            <a:avLst/>
          </a:prstGeom>
          <a:noFill/>
          <a:ln>
            <a:noFill/>
          </a:ln>
        </p:spPr>
      </p:pic>
      <p:pic>
        <p:nvPicPr>
          <p:cNvPr id="92" name="Shape 92" descr="Image result for water bottles"/>
          <p:cNvPicPr preferRelativeResize="0"/>
          <p:nvPr/>
        </p:nvPicPr>
        <p:blipFill>
          <a:blip r:embed="rId4">
            <a:alphaModFix/>
          </a:blip>
          <a:stretch>
            <a:fillRect/>
          </a:stretch>
        </p:blipFill>
        <p:spPr>
          <a:xfrm>
            <a:off x="5937950" y="1941100"/>
            <a:ext cx="2162175" cy="1590675"/>
          </a:xfrm>
          <a:prstGeom prst="rect">
            <a:avLst/>
          </a:prstGeom>
          <a:noFill/>
          <a:ln>
            <a:noFill/>
          </a:ln>
        </p:spPr>
      </p:pic>
      <p:pic>
        <p:nvPicPr>
          <p:cNvPr id="93" name="Shape 93" descr="Image result for bottle caps"/>
          <p:cNvPicPr preferRelativeResize="0"/>
          <p:nvPr/>
        </p:nvPicPr>
        <p:blipFill>
          <a:blip r:embed="rId5">
            <a:alphaModFix/>
          </a:blip>
          <a:stretch>
            <a:fillRect/>
          </a:stretch>
        </p:blipFill>
        <p:spPr>
          <a:xfrm>
            <a:off x="5020650" y="3194225"/>
            <a:ext cx="2395175" cy="1539750"/>
          </a:xfrm>
          <a:prstGeom prst="rect">
            <a:avLst/>
          </a:prstGeom>
          <a:noFill/>
          <a:ln>
            <a:noFill/>
          </a:ln>
        </p:spPr>
      </p:pic>
      <p:pic>
        <p:nvPicPr>
          <p:cNvPr id="94" name="Shape 94" descr="Image result for dowels"/>
          <p:cNvPicPr preferRelativeResize="0"/>
          <p:nvPr/>
        </p:nvPicPr>
        <p:blipFill>
          <a:blip r:embed="rId6">
            <a:alphaModFix/>
          </a:blip>
          <a:stretch>
            <a:fillRect/>
          </a:stretch>
        </p:blipFill>
        <p:spPr>
          <a:xfrm>
            <a:off x="7473150" y="819025"/>
            <a:ext cx="1441824" cy="11220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How does this look with a lesson?</a:t>
            </a:r>
          </a:p>
        </p:txBody>
      </p:sp>
      <p:sp>
        <p:nvSpPr>
          <p:cNvPr id="100" name="Shape 100"/>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Create</a:t>
            </a:r>
          </a:p>
          <a:p>
            <a:pPr marL="914400" lvl="1" indent="-228600" rtl="0">
              <a:spcBef>
                <a:spcPts val="0"/>
              </a:spcBef>
            </a:pPr>
            <a:r>
              <a:rPr lang="en"/>
              <a:t>Once the plans have been approved they can begin to build</a:t>
            </a:r>
          </a:p>
          <a:p>
            <a:pPr marL="457200" lvl="0" indent="-228600" rtl="0">
              <a:spcBef>
                <a:spcPts val="0"/>
              </a:spcBef>
            </a:pPr>
            <a:r>
              <a:rPr lang="en"/>
              <a:t>Test</a:t>
            </a:r>
          </a:p>
          <a:p>
            <a:pPr marL="914400" lvl="1" indent="-228600" rtl="0">
              <a:spcBef>
                <a:spcPts val="0"/>
              </a:spcBef>
            </a:pPr>
            <a:r>
              <a:rPr lang="en"/>
              <a:t>2 types of tests </a:t>
            </a:r>
          </a:p>
          <a:p>
            <a:pPr marL="1371600" lvl="2" indent="-228600" rtl="0">
              <a:spcBef>
                <a:spcPts val="0"/>
              </a:spcBef>
            </a:pPr>
            <a:r>
              <a:rPr lang="en"/>
              <a:t>Allow to test on their own </a:t>
            </a:r>
          </a:p>
          <a:p>
            <a:pPr marL="1371600" lvl="2" indent="-228600" rtl="0">
              <a:spcBef>
                <a:spcPts val="0"/>
              </a:spcBef>
            </a:pPr>
            <a:r>
              <a:rPr lang="en"/>
              <a:t>Official test infront of quality control (for the “grade”), </a:t>
            </a:r>
          </a:p>
          <a:p>
            <a:pPr marL="1828800" lvl="3" indent="-228600" rtl="0">
              <a:spcBef>
                <a:spcPts val="0"/>
              </a:spcBef>
            </a:pPr>
            <a:r>
              <a:rPr lang="en"/>
              <a:t>I set a certain number of times that they have to do the quality test</a:t>
            </a:r>
          </a:p>
          <a:p>
            <a:pPr marL="457200" lvl="0" indent="-228600" rtl="0">
              <a:spcBef>
                <a:spcPts val="0"/>
              </a:spcBef>
            </a:pPr>
            <a:r>
              <a:rPr lang="en"/>
              <a:t>Improve</a:t>
            </a:r>
          </a:p>
          <a:p>
            <a:pPr marL="914400" lvl="1" indent="-228600" rtl="0">
              <a:spcBef>
                <a:spcPts val="0"/>
              </a:spcBef>
            </a:pPr>
            <a:r>
              <a:rPr lang="en"/>
              <a:t>After each test is an improvement</a:t>
            </a:r>
          </a:p>
          <a:p>
            <a:pPr marL="914400" lvl="1" indent="-228600" rtl="0">
              <a:spcBef>
                <a:spcPts val="0"/>
              </a:spcBef>
            </a:pPr>
            <a:r>
              <a:rPr lang="en"/>
              <a:t>Document, document, document</a:t>
            </a:r>
          </a:p>
          <a:p>
            <a:pPr marL="914400" lvl="1" indent="-228600">
              <a:spcBef>
                <a:spcPts val="0"/>
              </a:spcBef>
            </a:pPr>
            <a:r>
              <a:rPr lang="en"/>
              <a:t>After each change they have to justify why.</a:t>
            </a:r>
          </a:p>
        </p:txBody>
      </p:sp>
      <p:pic>
        <p:nvPicPr>
          <p:cNvPr id="101" name="Shape 101"/>
          <p:cNvPicPr preferRelativeResize="0"/>
          <p:nvPr/>
        </p:nvPicPr>
        <p:blipFill>
          <a:blip r:embed="rId3">
            <a:alphaModFix/>
          </a:blip>
          <a:stretch>
            <a:fillRect/>
          </a:stretch>
        </p:blipFill>
        <p:spPr>
          <a:xfrm>
            <a:off x="6150250" y="1931100"/>
            <a:ext cx="1116550" cy="1116550"/>
          </a:xfrm>
          <a:prstGeom prst="rect">
            <a:avLst/>
          </a:prstGeom>
          <a:noFill/>
          <a:ln>
            <a:noFill/>
          </a:ln>
        </p:spPr>
      </p:pic>
      <p:pic>
        <p:nvPicPr>
          <p:cNvPr id="102" name="Shape 102"/>
          <p:cNvPicPr preferRelativeResize="0"/>
          <p:nvPr/>
        </p:nvPicPr>
        <p:blipFill>
          <a:blip r:embed="rId4">
            <a:alphaModFix/>
          </a:blip>
          <a:stretch>
            <a:fillRect/>
          </a:stretch>
        </p:blipFill>
        <p:spPr>
          <a:xfrm>
            <a:off x="7535225" y="2571775"/>
            <a:ext cx="1336299" cy="1336299"/>
          </a:xfrm>
          <a:prstGeom prst="rect">
            <a:avLst/>
          </a:prstGeom>
          <a:noFill/>
          <a:ln>
            <a:noFill/>
          </a:ln>
        </p:spPr>
      </p:pic>
      <p:pic>
        <p:nvPicPr>
          <p:cNvPr id="103" name="Shape 103"/>
          <p:cNvPicPr preferRelativeResize="0"/>
          <p:nvPr/>
        </p:nvPicPr>
        <p:blipFill>
          <a:blip r:embed="rId5">
            <a:alphaModFix/>
          </a:blip>
          <a:stretch>
            <a:fillRect/>
          </a:stretch>
        </p:blipFill>
        <p:spPr>
          <a:xfrm>
            <a:off x="6727400" y="204375"/>
            <a:ext cx="1561975" cy="15619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87900" y="458025"/>
            <a:ext cx="8368200" cy="686100"/>
          </a:xfrm>
          <a:prstGeom prst="rect">
            <a:avLst/>
          </a:prstGeom>
        </p:spPr>
        <p:txBody>
          <a:bodyPr lIns="91425" tIns="91425" rIns="91425" bIns="91425" anchor="b" anchorCtr="0">
            <a:noAutofit/>
          </a:bodyPr>
          <a:lstStyle/>
          <a:p>
            <a:pPr lvl="0">
              <a:spcBef>
                <a:spcPts val="0"/>
              </a:spcBef>
              <a:buNone/>
            </a:pPr>
            <a:r>
              <a:rPr lang="en"/>
              <a:t>How does this look with a lesson?</a:t>
            </a:r>
          </a:p>
        </p:txBody>
      </p:sp>
      <p:sp>
        <p:nvSpPr>
          <p:cNvPr id="109" name="Shape 109"/>
          <p:cNvSpPr txBox="1">
            <a:spLocks noGrp="1"/>
          </p:cNvSpPr>
          <p:nvPr>
            <p:ph type="body" idx="1"/>
          </p:nvPr>
        </p:nvSpPr>
        <p:spPr>
          <a:xfrm>
            <a:off x="387900" y="1489824"/>
            <a:ext cx="8368200" cy="3078900"/>
          </a:xfrm>
          <a:prstGeom prst="rect">
            <a:avLst/>
          </a:prstGeom>
        </p:spPr>
        <p:txBody>
          <a:bodyPr lIns="91425" tIns="91425" rIns="91425" bIns="91425" anchor="t" anchorCtr="0">
            <a:noAutofit/>
          </a:bodyPr>
          <a:lstStyle/>
          <a:p>
            <a:pPr marL="457200" lvl="0" indent="-228600" rtl="0">
              <a:spcBef>
                <a:spcPts val="0"/>
              </a:spcBef>
            </a:pPr>
            <a:r>
              <a:rPr lang="en"/>
              <a:t>Communicate</a:t>
            </a:r>
          </a:p>
          <a:p>
            <a:pPr marL="914400" lvl="1" indent="-228600" rtl="0">
              <a:spcBef>
                <a:spcPts val="0"/>
              </a:spcBef>
            </a:pPr>
            <a:r>
              <a:rPr lang="en"/>
              <a:t>One of the key steps in the EDP is communicating what you learned</a:t>
            </a:r>
          </a:p>
          <a:p>
            <a:pPr marL="914400" lvl="1" indent="-228600" rtl="0">
              <a:spcBef>
                <a:spcPts val="0"/>
              </a:spcBef>
            </a:pPr>
            <a:r>
              <a:rPr lang="en"/>
              <a:t>Two way	</a:t>
            </a:r>
          </a:p>
          <a:p>
            <a:pPr marL="1371600" lvl="2" indent="-228600" rtl="0">
              <a:spcBef>
                <a:spcPts val="0"/>
              </a:spcBef>
            </a:pPr>
            <a:r>
              <a:rPr lang="en"/>
              <a:t>Throughout they keep an Engineering Journal</a:t>
            </a:r>
          </a:p>
          <a:p>
            <a:pPr marL="1828800" lvl="3" indent="-228600" rtl="0">
              <a:spcBef>
                <a:spcPts val="0"/>
              </a:spcBef>
            </a:pPr>
            <a:r>
              <a:rPr lang="en"/>
              <a:t>They keep notes, thoughts, drafts in the journal</a:t>
            </a:r>
          </a:p>
          <a:p>
            <a:pPr marL="1828800" lvl="3" indent="-228600" rtl="0">
              <a:spcBef>
                <a:spcPts val="0"/>
              </a:spcBef>
            </a:pPr>
            <a:r>
              <a:rPr lang="en"/>
              <a:t>Reflect at the end of the class (or as homework)</a:t>
            </a:r>
          </a:p>
          <a:p>
            <a:pPr marL="1828800" lvl="3" indent="-228600" rtl="0">
              <a:spcBef>
                <a:spcPts val="0"/>
              </a:spcBef>
            </a:pPr>
            <a:r>
              <a:rPr lang="en"/>
              <a:t>Justify why they made the changes that they made</a:t>
            </a:r>
          </a:p>
          <a:p>
            <a:pPr marL="1371600" lvl="2" indent="-228600" rtl="0">
              <a:spcBef>
                <a:spcPts val="0"/>
              </a:spcBef>
            </a:pPr>
            <a:r>
              <a:rPr lang="en"/>
              <a:t>Final Report</a:t>
            </a:r>
          </a:p>
          <a:p>
            <a:pPr marL="1828800" lvl="3" indent="-228600" rtl="0">
              <a:spcBef>
                <a:spcPts val="0"/>
              </a:spcBef>
            </a:pPr>
            <a:r>
              <a:rPr lang="en"/>
              <a:t>Answer a series of questions</a:t>
            </a:r>
          </a:p>
          <a:p>
            <a:pPr marL="1828800" lvl="3" indent="-228600" rtl="0">
              <a:spcBef>
                <a:spcPts val="0"/>
              </a:spcBef>
            </a:pPr>
            <a:r>
              <a:rPr lang="en"/>
              <a:t>Justify their frame</a:t>
            </a:r>
          </a:p>
          <a:p>
            <a:pPr marL="1828800" lvl="3" indent="-228600">
              <a:spcBef>
                <a:spcPts val="0"/>
              </a:spcBef>
            </a:pPr>
            <a:r>
              <a:rPr lang="en"/>
              <a:t>Place to tell me honestly if I should choose their design and whw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pic>
        <p:nvPicPr>
          <p:cNvPr id="114" name="Shape 114"/>
          <p:cNvPicPr preferRelativeResize="0"/>
          <p:nvPr/>
        </p:nvPicPr>
        <p:blipFill>
          <a:blip r:embed="rId3">
            <a:alphaModFix/>
          </a:blip>
          <a:stretch>
            <a:fillRect/>
          </a:stretch>
        </p:blipFill>
        <p:spPr>
          <a:xfrm>
            <a:off x="2450525" y="280412"/>
            <a:ext cx="2267549" cy="2267549"/>
          </a:xfrm>
          <a:prstGeom prst="rect">
            <a:avLst/>
          </a:prstGeom>
          <a:noFill/>
          <a:ln>
            <a:noFill/>
          </a:ln>
        </p:spPr>
      </p:pic>
      <p:sp>
        <p:nvSpPr>
          <p:cNvPr id="115" name="Shape 115"/>
          <p:cNvSpPr txBox="1">
            <a:spLocks noGrp="1"/>
          </p:cNvSpPr>
          <p:nvPr>
            <p:ph type="body" idx="1"/>
          </p:nvPr>
        </p:nvSpPr>
        <p:spPr>
          <a:xfrm>
            <a:off x="319500" y="4233725"/>
            <a:ext cx="5998800" cy="598800"/>
          </a:xfrm>
          <a:prstGeom prst="rect">
            <a:avLst/>
          </a:prstGeom>
        </p:spPr>
        <p:txBody>
          <a:bodyPr lIns="91425" tIns="91425" rIns="91425" bIns="91425" anchor="ctr" anchorCtr="0">
            <a:noAutofit/>
          </a:bodyPr>
          <a:lstStyle/>
          <a:p>
            <a:pPr lvl="0">
              <a:spcBef>
                <a:spcPts val="0"/>
              </a:spcBef>
              <a:buNone/>
            </a:pPr>
            <a:r>
              <a:rPr lang="en"/>
              <a:t>Past cars </a:t>
            </a:r>
          </a:p>
        </p:txBody>
      </p:sp>
      <p:pic>
        <p:nvPicPr>
          <p:cNvPr id="116" name="Shape 116"/>
          <p:cNvPicPr preferRelativeResize="0"/>
          <p:nvPr/>
        </p:nvPicPr>
        <p:blipFill>
          <a:blip r:embed="rId4">
            <a:alphaModFix/>
          </a:blip>
          <a:stretch>
            <a:fillRect/>
          </a:stretch>
        </p:blipFill>
        <p:spPr>
          <a:xfrm>
            <a:off x="374425" y="729749"/>
            <a:ext cx="2422250" cy="2422250"/>
          </a:xfrm>
          <a:prstGeom prst="rect">
            <a:avLst/>
          </a:prstGeom>
          <a:noFill/>
          <a:ln>
            <a:noFill/>
          </a:ln>
        </p:spPr>
      </p:pic>
      <p:pic>
        <p:nvPicPr>
          <p:cNvPr id="117" name="Shape 117"/>
          <p:cNvPicPr preferRelativeResize="0"/>
          <p:nvPr/>
        </p:nvPicPr>
        <p:blipFill>
          <a:blip r:embed="rId5">
            <a:alphaModFix/>
          </a:blip>
          <a:stretch>
            <a:fillRect/>
          </a:stretch>
        </p:blipFill>
        <p:spPr>
          <a:xfrm>
            <a:off x="4371400" y="1470175"/>
            <a:ext cx="2575074" cy="2575074"/>
          </a:xfrm>
          <a:prstGeom prst="rect">
            <a:avLst/>
          </a:prstGeom>
          <a:noFill/>
          <a:ln>
            <a:noFill/>
          </a:ln>
        </p:spPr>
      </p:pic>
      <p:pic>
        <p:nvPicPr>
          <p:cNvPr id="118" name="Shape 118"/>
          <p:cNvPicPr preferRelativeResize="0"/>
          <p:nvPr/>
        </p:nvPicPr>
        <p:blipFill>
          <a:blip r:embed="rId6">
            <a:alphaModFix/>
          </a:blip>
          <a:stretch>
            <a:fillRect/>
          </a:stretch>
        </p:blipFill>
        <p:spPr>
          <a:xfrm>
            <a:off x="2367375" y="2668450"/>
            <a:ext cx="2267549" cy="2267549"/>
          </a:xfrm>
          <a:prstGeom prst="rect">
            <a:avLst/>
          </a:prstGeom>
          <a:noFill/>
          <a:ln>
            <a:noFill/>
          </a:ln>
        </p:spPr>
      </p:pic>
      <p:pic>
        <p:nvPicPr>
          <p:cNvPr id="119" name="Shape 119"/>
          <p:cNvPicPr preferRelativeResize="0"/>
          <p:nvPr/>
        </p:nvPicPr>
        <p:blipFill>
          <a:blip r:embed="rId7">
            <a:alphaModFix/>
          </a:blip>
          <a:stretch>
            <a:fillRect/>
          </a:stretch>
        </p:blipFill>
        <p:spPr>
          <a:xfrm>
            <a:off x="6456200" y="2490250"/>
            <a:ext cx="2171200" cy="2171200"/>
          </a:xfrm>
          <a:prstGeom prst="rect">
            <a:avLst/>
          </a:prstGeom>
          <a:noFill/>
          <a:ln>
            <a:noFill/>
          </a:ln>
        </p:spPr>
      </p:pic>
      <p:pic>
        <p:nvPicPr>
          <p:cNvPr id="120" name="Shape 120"/>
          <p:cNvPicPr preferRelativeResize="0"/>
          <p:nvPr/>
        </p:nvPicPr>
        <p:blipFill>
          <a:blip r:embed="rId8">
            <a:alphaModFix/>
          </a:blip>
          <a:stretch>
            <a:fillRect/>
          </a:stretch>
        </p:blipFill>
        <p:spPr>
          <a:xfrm>
            <a:off x="6946475" y="247150"/>
            <a:ext cx="2047024" cy="2047024"/>
          </a:xfrm>
          <a:prstGeom prst="rect">
            <a:avLst/>
          </a:prstGeom>
          <a:noFill/>
          <a:ln>
            <a:noFill/>
          </a:ln>
        </p:spPr>
      </p:pic>
    </p:spTree>
  </p:cSld>
  <p:clrMapOvr>
    <a:masterClrMapping/>
  </p:clrMapOvr>
</p:sld>
</file>

<file path=ppt/theme/theme1.xml><?xml version="1.0" encoding="utf-8"?>
<a:theme xmlns:a="http://schemas.openxmlformats.org/drawingml/2006/main"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832</Words>
  <Application>Microsoft Macintosh PowerPoint</Application>
  <PresentationFormat>On-screen Show (16:9)</PresentationFormat>
  <Paragraphs>77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Roboto</vt:lpstr>
      <vt:lpstr>Roboto Slab</vt:lpstr>
      <vt:lpstr>Marina</vt:lpstr>
      <vt:lpstr>The Engineering Design Process and BSV (Biodegradable Sustainable Vehicle)</vt:lpstr>
      <vt:lpstr>What is the Engineering Design Process?</vt:lpstr>
      <vt:lpstr>How does it look with a lesson?</vt:lpstr>
      <vt:lpstr>How does this look with a lesson?</vt:lpstr>
      <vt:lpstr>How does this look with a lesson?</vt:lpstr>
      <vt:lpstr>How does this look with a lesson?</vt:lpstr>
      <vt:lpstr>How does this look with a lesson?</vt:lpstr>
      <vt:lpstr>PowerPoint Presentation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Engineering Design Process and BSV (Biodegradable Sustainable Vehicle)</dc:title>
  <cp:lastModifiedBy>Abigail Pavela</cp:lastModifiedBy>
  <cp:revision>1</cp:revision>
  <dcterms:modified xsi:type="dcterms:W3CDTF">2017-08-16T20:36:23Z</dcterms:modified>
</cp:coreProperties>
</file>