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Create QR code for this presentation.</a:t>
            </a:r>
          </a:p>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Available FREE from Plickers website. You can also order them Amazon - 40 laminated cards for about $20.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Have some untrimmed cards so they see the need / reasoning.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bit.ly/WCRIS-Plickers"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www.plickers.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plickers.com/" TargetMode="External"/><Relationship Id="rId4" Type="http://schemas.openxmlformats.org/officeDocument/2006/relationships/hyperlink" Target="https://docs.google.com/presentation/pub?id=1nzhdnyMQmio5lNT75ITB45rHyLISHEEHZlHTWJRqLmQ&amp;start=false&amp;loop=false&amp;delayms=3000" TargetMode="External"/><Relationship Id="rId5" Type="http://schemas.openxmlformats.org/officeDocument/2006/relationships/hyperlink" Target="https://itunes.apple.com/us/app/plickers/id701184049?mt=8" TargetMode="External"/><Relationship Id="rId6" Type="http://schemas.openxmlformats.org/officeDocument/2006/relationships/hyperlink" Target="https://play.google.com/store/apps/details?id=com.plickers.client.android&amp;hl=en" TargetMode="External"/><Relationship Id="rId7" Type="http://schemas.openxmlformats.org/officeDocument/2006/relationships/hyperlink" Target="http://edtechpicks.org/2016/09/simple-formative-assessment-plickers/?utm_content=buffer238f9" TargetMode="External"/><Relationship Id="rId8" Type="http://schemas.openxmlformats.org/officeDocument/2006/relationships/hyperlink" Target="https://twitter.com/plickers?lang=en" TargetMode="External"/><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hyperlink" Target="mailto:jkroll@stpaulsjanesville.com" TargetMode="External"/><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edutopia.org/users/david-we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uxhlEkQpwY" TargetMode="External"/><Relationship Id="rId4" Type="http://schemas.openxmlformats.org/officeDocument/2006/relationships/image" Target="../media/image4.jp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s://www.plickers.com/" TargetMode="External"/><Relationship Id="rId4" Type="http://schemas.openxmlformats.org/officeDocument/2006/relationships/hyperlink" Target="https://www.amazon.com/Plickers-Student-Cards-Set-40/dp/B00FPIQB3W" TargetMode="External"/><Relationship Id="rId5"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www.plickers.com" TargetMode="External"/><Relationship Id="rId4" Type="http://schemas.openxmlformats.org/officeDocument/2006/relationships/hyperlink" Target="https://play.google.com/store/apps/details?id=com.plickers.client.android&amp;hl=en" TargetMode="External"/><Relationship Id="rId5" Type="http://schemas.openxmlformats.org/officeDocument/2006/relationships/image" Target="../media/image6.png"/><Relationship Id="rId6" Type="http://schemas.openxmlformats.org/officeDocument/2006/relationships/hyperlink" Target="https://itunes.apple.com/us/app/plickers/id701184049?mt=8" TargetMode="External"/><Relationship Id="rId7" Type="http://schemas.openxmlformats.org/officeDocument/2006/relationships/image" Target="../media/image7.png"/><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0" y="482300"/>
            <a:ext cx="8520600" cy="1564500"/>
          </a:xfrm>
          <a:prstGeom prst="rect">
            <a:avLst/>
          </a:prstGeom>
        </p:spPr>
        <p:txBody>
          <a:bodyPr lIns="91425" tIns="91425" rIns="91425" bIns="91425" anchor="b" anchorCtr="0">
            <a:noAutofit/>
          </a:bodyPr>
          <a:lstStyle/>
          <a:p>
            <a:pPr lvl="0">
              <a:spcBef>
                <a:spcPts val="0"/>
              </a:spcBef>
              <a:buNone/>
            </a:pPr>
            <a:r>
              <a:rPr lang="en"/>
              <a:t>Plickers</a:t>
            </a:r>
          </a:p>
          <a:p>
            <a:pPr lvl="0">
              <a:spcBef>
                <a:spcPts val="0"/>
              </a:spcBef>
              <a:buNone/>
            </a:pPr>
            <a:r>
              <a:rPr lang="en"/>
              <a:t>Assessment Done Quicker!</a:t>
            </a:r>
          </a:p>
        </p:txBody>
      </p:sp>
      <p:pic>
        <p:nvPicPr>
          <p:cNvPr id="55" name="Shape 55" descr="PlickersLogo.Stacked.2014-09-30.WhiteOnBlue.1000x1000 (1).png"/>
          <p:cNvPicPr preferRelativeResize="0"/>
          <p:nvPr/>
        </p:nvPicPr>
        <p:blipFill>
          <a:blip r:embed="rId3">
            <a:alphaModFix/>
          </a:blip>
          <a:stretch>
            <a:fillRect/>
          </a:stretch>
        </p:blipFill>
        <p:spPr>
          <a:xfrm>
            <a:off x="557750" y="2119750"/>
            <a:ext cx="2127275" cy="2127275"/>
          </a:xfrm>
          <a:prstGeom prst="rect">
            <a:avLst/>
          </a:prstGeom>
          <a:noFill/>
          <a:ln>
            <a:noFill/>
          </a:ln>
        </p:spPr>
      </p:pic>
      <p:pic>
        <p:nvPicPr>
          <p:cNvPr id="56" name="Shape 56" descr="plickers folder.jpg"/>
          <p:cNvPicPr preferRelativeResize="0"/>
          <p:nvPr/>
        </p:nvPicPr>
        <p:blipFill rotWithShape="1">
          <a:blip r:embed="rId4">
            <a:alphaModFix/>
          </a:blip>
          <a:srcRect l="6676" t="9254" r="7940" b="8039"/>
          <a:stretch/>
        </p:blipFill>
        <p:spPr>
          <a:xfrm>
            <a:off x="6119899" y="2160012"/>
            <a:ext cx="2572075" cy="2491550"/>
          </a:xfrm>
          <a:prstGeom prst="rect">
            <a:avLst/>
          </a:prstGeom>
          <a:noFill/>
          <a:ln>
            <a:noFill/>
          </a:ln>
        </p:spPr>
      </p:pic>
      <p:sp>
        <p:nvSpPr>
          <p:cNvPr id="57" name="Shape 57"/>
          <p:cNvSpPr txBox="1"/>
          <p:nvPr/>
        </p:nvSpPr>
        <p:spPr>
          <a:xfrm>
            <a:off x="2726850" y="2323675"/>
            <a:ext cx="3480600" cy="856800"/>
          </a:xfrm>
          <a:prstGeom prst="rect">
            <a:avLst/>
          </a:prstGeom>
          <a:noFill/>
          <a:ln>
            <a:noFill/>
          </a:ln>
        </p:spPr>
        <p:txBody>
          <a:bodyPr lIns="91425" tIns="91425" rIns="91425" bIns="91425" anchor="t" anchorCtr="0">
            <a:noAutofit/>
          </a:bodyPr>
          <a:lstStyle/>
          <a:p>
            <a:pPr lvl="0" algn="ctr" rtl="0">
              <a:spcBef>
                <a:spcPts val="0"/>
              </a:spcBef>
              <a:buNone/>
            </a:pPr>
            <a:r>
              <a:rPr lang="en" sz="1600" u="sng">
                <a:solidFill>
                  <a:schemeClr val="hlink"/>
                </a:solidFill>
                <a:latin typeface="Verdana"/>
                <a:ea typeface="Verdana"/>
                <a:cs typeface="Verdana"/>
                <a:sym typeface="Verdana"/>
                <a:hlinkClick r:id="rId5"/>
              </a:rPr>
              <a:t>http://bit.ly/WCRIS-Plickers</a:t>
            </a:r>
          </a:p>
          <a:p>
            <a:pPr lvl="0" algn="ctr">
              <a:spcBef>
                <a:spcPts val="0"/>
              </a:spcBef>
              <a:buNone/>
            </a:pPr>
            <a:r>
              <a:rPr lang="en" sz="1600">
                <a:latin typeface="Verdana"/>
                <a:ea typeface="Verdana"/>
                <a:cs typeface="Verdana"/>
                <a:sym typeface="Verdana"/>
              </a:rPr>
              <a:t>Presentation folder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311700" y="445025"/>
            <a:ext cx="5356500" cy="572700"/>
          </a:xfrm>
          <a:prstGeom prst="rect">
            <a:avLst/>
          </a:prstGeom>
        </p:spPr>
        <p:txBody>
          <a:bodyPr lIns="91425" tIns="91425" rIns="91425" bIns="91425" anchor="t" anchorCtr="0">
            <a:noAutofit/>
          </a:bodyPr>
          <a:lstStyle/>
          <a:p>
            <a:pPr lvl="0">
              <a:spcBef>
                <a:spcPts val="0"/>
              </a:spcBef>
              <a:buNone/>
            </a:pPr>
            <a:r>
              <a:rPr lang="en"/>
              <a:t>Teacher’s view</a:t>
            </a:r>
          </a:p>
        </p:txBody>
      </p:sp>
      <p:sp>
        <p:nvSpPr>
          <p:cNvPr id="118" name="Shape 118"/>
          <p:cNvSpPr txBox="1">
            <a:spLocks noGrp="1"/>
          </p:cNvSpPr>
          <p:nvPr>
            <p:ph type="body" idx="1"/>
          </p:nvPr>
        </p:nvSpPr>
        <p:spPr>
          <a:xfrm>
            <a:off x="0" y="1222679"/>
            <a:ext cx="5108700" cy="3416400"/>
          </a:xfrm>
          <a:prstGeom prst="rect">
            <a:avLst/>
          </a:prstGeom>
        </p:spPr>
        <p:txBody>
          <a:bodyPr lIns="91425" tIns="91425" rIns="91425" bIns="91425" anchor="t" anchorCtr="0">
            <a:noAutofit/>
          </a:bodyPr>
          <a:lstStyle/>
          <a:p>
            <a:pPr lvl="0">
              <a:spcBef>
                <a:spcPts val="0"/>
              </a:spcBef>
              <a:buNone/>
            </a:pPr>
            <a:r>
              <a:rPr lang="en" sz="2400">
                <a:solidFill>
                  <a:srgbClr val="000000"/>
                </a:solidFill>
                <a:latin typeface="Verdana"/>
                <a:ea typeface="Verdana"/>
                <a:cs typeface="Verdana"/>
                <a:sym typeface="Verdana"/>
              </a:rPr>
              <a:t>Scan the class</a:t>
            </a:r>
          </a:p>
          <a:p>
            <a:pPr lvl="0">
              <a:spcBef>
                <a:spcPts val="0"/>
              </a:spcBef>
              <a:buNone/>
            </a:pPr>
            <a:r>
              <a:rPr lang="en" sz="2400">
                <a:solidFill>
                  <a:srgbClr val="000000"/>
                </a:solidFill>
                <a:latin typeface="Verdana"/>
                <a:ea typeface="Verdana"/>
                <a:cs typeface="Verdana"/>
                <a:sym typeface="Verdana"/>
              </a:rPr>
              <a:t>Watch information change as you scan</a:t>
            </a:r>
          </a:p>
          <a:p>
            <a:pPr lvl="0">
              <a:spcBef>
                <a:spcPts val="0"/>
              </a:spcBef>
              <a:buNone/>
            </a:pPr>
            <a:r>
              <a:rPr lang="en" sz="2400" b="1">
                <a:solidFill>
                  <a:srgbClr val="00FF00"/>
                </a:solidFill>
                <a:latin typeface="Verdana"/>
                <a:ea typeface="Verdana"/>
                <a:cs typeface="Verdana"/>
                <a:sym typeface="Verdana"/>
              </a:rPr>
              <a:t>Green = Correct</a:t>
            </a:r>
          </a:p>
          <a:p>
            <a:pPr lvl="0">
              <a:spcBef>
                <a:spcPts val="0"/>
              </a:spcBef>
              <a:buNone/>
            </a:pPr>
            <a:r>
              <a:rPr lang="en" sz="2400" b="1">
                <a:solidFill>
                  <a:srgbClr val="FF0000"/>
                </a:solidFill>
                <a:latin typeface="Verdana"/>
                <a:ea typeface="Verdana"/>
                <a:cs typeface="Verdana"/>
                <a:sym typeface="Verdana"/>
              </a:rPr>
              <a:t>Red = Incorrect</a:t>
            </a:r>
          </a:p>
          <a:p>
            <a:pPr lvl="0">
              <a:spcBef>
                <a:spcPts val="0"/>
              </a:spcBef>
              <a:buNone/>
            </a:pPr>
            <a:endParaRPr/>
          </a:p>
          <a:p>
            <a:pPr lvl="0">
              <a:spcBef>
                <a:spcPts val="0"/>
              </a:spcBef>
              <a:buNone/>
            </a:pPr>
            <a:endParaRPr/>
          </a:p>
        </p:txBody>
      </p:sp>
      <p:pic>
        <p:nvPicPr>
          <p:cNvPr id="119" name="Shape 119"/>
          <p:cNvPicPr preferRelativeResize="0"/>
          <p:nvPr/>
        </p:nvPicPr>
        <p:blipFill rotWithShape="1">
          <a:blip r:embed="rId3">
            <a:alphaModFix/>
          </a:blip>
          <a:srcRect l="12453" t="18775" r="63648" b="7363"/>
          <a:stretch/>
        </p:blipFill>
        <p:spPr>
          <a:xfrm>
            <a:off x="5930499" y="560649"/>
            <a:ext cx="2506176" cy="43566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Wisconsin History Review</a:t>
            </a:r>
          </a:p>
        </p:txBody>
      </p:sp>
      <p:sp>
        <p:nvSpPr>
          <p:cNvPr id="125" name="Shape 125"/>
          <p:cNvSpPr txBox="1">
            <a:spLocks noGrp="1"/>
          </p:cNvSpPr>
          <p:nvPr>
            <p:ph type="body" idx="1"/>
          </p:nvPr>
        </p:nvSpPr>
        <p:spPr>
          <a:xfrm>
            <a:off x="311700" y="1167050"/>
            <a:ext cx="8520600" cy="3416400"/>
          </a:xfrm>
          <a:prstGeom prst="rect">
            <a:avLst/>
          </a:prstGeom>
        </p:spPr>
        <p:txBody>
          <a:bodyPr lIns="91425" tIns="91425" rIns="91425" bIns="91425" anchor="t" anchorCtr="0">
            <a:noAutofit/>
          </a:bodyPr>
          <a:lstStyle/>
          <a:p>
            <a:pPr lvl="0">
              <a:spcBef>
                <a:spcPts val="0"/>
              </a:spcBef>
              <a:buNone/>
            </a:pPr>
            <a:r>
              <a:rPr lang="en" sz="2400" i="1">
                <a:latin typeface="Verdana"/>
                <a:ea typeface="Verdana"/>
                <a:cs typeface="Verdana"/>
                <a:sym typeface="Verdana"/>
              </a:rPr>
              <a:t>“We will begin our class today using Plickers.”</a:t>
            </a:r>
          </a:p>
          <a:p>
            <a:pPr lvl="0">
              <a:spcBef>
                <a:spcPts val="0"/>
              </a:spcBef>
              <a:buNone/>
            </a:pPr>
            <a:r>
              <a:rPr lang="en" sz="2400">
                <a:latin typeface="Verdana"/>
                <a:ea typeface="Verdana"/>
                <a:cs typeface="Verdana"/>
                <a:sym typeface="Verdana"/>
              </a:rPr>
              <a:t>Distribute cards</a:t>
            </a:r>
          </a:p>
          <a:p>
            <a:pPr lvl="0">
              <a:spcBef>
                <a:spcPts val="0"/>
              </a:spcBef>
              <a:buNone/>
            </a:pPr>
            <a:r>
              <a:rPr lang="en" sz="2400" u="sng">
                <a:solidFill>
                  <a:schemeClr val="hlink"/>
                </a:solidFill>
                <a:latin typeface="Verdana"/>
                <a:ea typeface="Verdana"/>
                <a:cs typeface="Verdana"/>
                <a:sym typeface="Verdana"/>
                <a:hlinkClick r:id="rId3"/>
              </a:rPr>
              <a:t>www.plickers.com</a:t>
            </a:r>
          </a:p>
          <a:p>
            <a:pPr lvl="0">
              <a:spcBef>
                <a:spcPts val="0"/>
              </a:spcBef>
              <a:buNone/>
            </a:pPr>
            <a:r>
              <a:rPr lang="en" sz="2400">
                <a:latin typeface="Verdana"/>
                <a:ea typeface="Verdana"/>
                <a:cs typeface="Verdana"/>
                <a:sym typeface="Verdana"/>
              </a:rPr>
              <a:t>Use Plickers app on your cell phone, iPad, tablet</a:t>
            </a:r>
          </a:p>
          <a:p>
            <a:pPr lvl="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Resources</a:t>
            </a:r>
          </a:p>
        </p:txBody>
      </p:sp>
      <p:sp>
        <p:nvSpPr>
          <p:cNvPr id="131" name="Shape 131"/>
          <p:cNvSpPr txBox="1">
            <a:spLocks noGrp="1"/>
          </p:cNvSpPr>
          <p:nvPr>
            <p:ph type="body" idx="1"/>
          </p:nvPr>
        </p:nvSpPr>
        <p:spPr>
          <a:xfrm>
            <a:off x="311700" y="1017725"/>
            <a:ext cx="8520600" cy="3416400"/>
          </a:xfrm>
          <a:prstGeom prst="rect">
            <a:avLst/>
          </a:prstGeom>
        </p:spPr>
        <p:txBody>
          <a:bodyPr lIns="91425" tIns="91425" rIns="91425" bIns="91425" anchor="t" anchorCtr="0">
            <a:noAutofit/>
          </a:bodyPr>
          <a:lstStyle/>
          <a:p>
            <a:pPr lvl="0">
              <a:spcBef>
                <a:spcPts val="0"/>
              </a:spcBef>
              <a:buNone/>
            </a:pPr>
            <a:r>
              <a:rPr lang="en" sz="2400" u="sng">
                <a:solidFill>
                  <a:schemeClr val="hlink"/>
                </a:solidFill>
                <a:hlinkClick r:id="rId3"/>
              </a:rPr>
              <a:t>Plickers</a:t>
            </a:r>
          </a:p>
          <a:p>
            <a:pPr lvl="0">
              <a:spcBef>
                <a:spcPts val="0"/>
              </a:spcBef>
              <a:buNone/>
            </a:pPr>
            <a:r>
              <a:rPr lang="en" sz="2400" u="sng">
                <a:solidFill>
                  <a:schemeClr val="hlink"/>
                </a:solidFill>
                <a:hlinkClick r:id="rId4"/>
              </a:rPr>
              <a:t>56 Examples of Formative Assessment</a:t>
            </a:r>
            <a:r>
              <a:rPr lang="en" sz="2400"/>
              <a:t> </a:t>
            </a:r>
          </a:p>
          <a:p>
            <a:pPr lvl="0">
              <a:spcBef>
                <a:spcPts val="0"/>
              </a:spcBef>
              <a:buNone/>
            </a:pPr>
            <a:r>
              <a:rPr lang="en" sz="2400" u="sng">
                <a:solidFill>
                  <a:schemeClr val="hlink"/>
                </a:solidFill>
                <a:hlinkClick r:id="rId5"/>
              </a:rPr>
              <a:t>Plickers on the App Store</a:t>
            </a:r>
          </a:p>
          <a:p>
            <a:pPr lvl="0">
              <a:spcBef>
                <a:spcPts val="0"/>
              </a:spcBef>
              <a:buNone/>
            </a:pPr>
            <a:r>
              <a:rPr lang="en" sz="2400" u="sng">
                <a:solidFill>
                  <a:schemeClr val="hlink"/>
                </a:solidFill>
                <a:hlinkClick r:id="rId6"/>
              </a:rPr>
              <a:t>Plickers on Google Play</a:t>
            </a:r>
          </a:p>
          <a:p>
            <a:pPr lvl="0">
              <a:spcBef>
                <a:spcPts val="0"/>
              </a:spcBef>
              <a:buNone/>
            </a:pPr>
            <a:r>
              <a:rPr lang="en" sz="2400" u="sng">
                <a:solidFill>
                  <a:schemeClr val="hlink"/>
                </a:solidFill>
                <a:hlinkClick r:id="rId7"/>
              </a:rPr>
              <a:t>Simple Formative Assessment with Plickers</a:t>
            </a:r>
            <a:r>
              <a:rPr lang="en" sz="2400"/>
              <a:t> </a:t>
            </a:r>
          </a:p>
          <a:p>
            <a:pPr lvl="0">
              <a:spcBef>
                <a:spcPts val="0"/>
              </a:spcBef>
              <a:buNone/>
            </a:pPr>
            <a:r>
              <a:rPr lang="en" sz="2400" u="sng">
                <a:solidFill>
                  <a:schemeClr val="hlink"/>
                </a:solidFill>
                <a:hlinkClick r:id="rId8"/>
              </a:rPr>
              <a:t>Twitter</a:t>
            </a:r>
            <a:r>
              <a:rPr lang="en" sz="2400"/>
              <a:t> </a:t>
            </a: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Jim Kroll - contact information</a:t>
            </a:r>
          </a:p>
        </p:txBody>
      </p:sp>
      <p:sp>
        <p:nvSpPr>
          <p:cNvPr id="63" name="Shape 63"/>
          <p:cNvSpPr txBox="1">
            <a:spLocks noGrp="1"/>
          </p:cNvSpPr>
          <p:nvPr>
            <p:ph type="body" idx="1"/>
          </p:nvPr>
        </p:nvSpPr>
        <p:spPr>
          <a:xfrm>
            <a:off x="-205134" y="1727100"/>
            <a:ext cx="8520600" cy="3416400"/>
          </a:xfrm>
          <a:prstGeom prst="rect">
            <a:avLst/>
          </a:prstGeom>
        </p:spPr>
        <p:txBody>
          <a:bodyPr lIns="91425" tIns="91425" rIns="91425" bIns="91425" anchor="t" anchorCtr="0">
            <a:noAutofit/>
          </a:bodyPr>
          <a:lstStyle/>
          <a:p>
            <a:pPr lvl="0">
              <a:spcBef>
                <a:spcPts val="0"/>
              </a:spcBef>
              <a:buNone/>
            </a:pPr>
            <a:r>
              <a:rPr lang="en" sz="2400">
                <a:latin typeface="Verdana"/>
                <a:ea typeface="Verdana"/>
                <a:cs typeface="Verdana"/>
                <a:sym typeface="Verdana"/>
              </a:rPr>
              <a:t>Currently serving: St. Paul’s Lutheran School</a:t>
            </a:r>
          </a:p>
          <a:p>
            <a:pPr lvl="0">
              <a:spcBef>
                <a:spcPts val="0"/>
              </a:spcBef>
              <a:buNone/>
            </a:pPr>
            <a:r>
              <a:rPr lang="en" sz="2400">
                <a:latin typeface="Verdana"/>
                <a:ea typeface="Verdana"/>
                <a:cs typeface="Verdana"/>
                <a:sym typeface="Verdana"/>
              </a:rPr>
              <a:t>Janesville, Wisconsin</a:t>
            </a:r>
          </a:p>
          <a:p>
            <a:pPr lvl="0">
              <a:spcBef>
                <a:spcPts val="0"/>
              </a:spcBef>
              <a:buNone/>
            </a:pPr>
            <a:r>
              <a:rPr lang="en" sz="2400">
                <a:latin typeface="Verdana"/>
                <a:ea typeface="Verdana"/>
                <a:cs typeface="Verdana"/>
                <a:sym typeface="Verdana"/>
              </a:rPr>
              <a:t>School: (608) 754 - 4471, ext 207</a:t>
            </a:r>
          </a:p>
          <a:p>
            <a:pPr lvl="0">
              <a:spcBef>
                <a:spcPts val="0"/>
              </a:spcBef>
              <a:buNone/>
            </a:pPr>
            <a:r>
              <a:rPr lang="en" sz="2400">
                <a:latin typeface="Verdana"/>
                <a:ea typeface="Verdana"/>
                <a:cs typeface="Verdana"/>
                <a:sym typeface="Verdana"/>
              </a:rPr>
              <a:t>Cell: (608) 295 - 7007</a:t>
            </a:r>
          </a:p>
          <a:p>
            <a:pPr lvl="0">
              <a:spcBef>
                <a:spcPts val="0"/>
              </a:spcBef>
              <a:buNone/>
            </a:pPr>
            <a:r>
              <a:rPr lang="en" sz="2400" u="sng">
                <a:solidFill>
                  <a:schemeClr val="hlink"/>
                </a:solidFill>
                <a:latin typeface="Verdana"/>
                <a:ea typeface="Verdana"/>
                <a:cs typeface="Verdana"/>
                <a:sym typeface="Verdana"/>
                <a:hlinkClick r:id="rId3"/>
              </a:rPr>
              <a:t>jkroll@stpaulsjanesville.com</a:t>
            </a:r>
          </a:p>
          <a:p>
            <a:pPr lvl="0">
              <a:spcBef>
                <a:spcPts val="0"/>
              </a:spcBef>
              <a:buNone/>
            </a:pPr>
            <a:r>
              <a:rPr lang="en" sz="2400">
                <a:latin typeface="Verdana"/>
                <a:ea typeface="Verdana"/>
                <a:cs typeface="Verdana"/>
                <a:sym typeface="Verdana"/>
              </a:rPr>
              <a:t>         @jim_kroll</a:t>
            </a:r>
          </a:p>
          <a:p>
            <a:pPr lvl="0">
              <a:spcBef>
                <a:spcPts val="0"/>
              </a:spcBef>
              <a:buNone/>
            </a:pPr>
            <a:endParaRPr/>
          </a:p>
        </p:txBody>
      </p:sp>
      <p:pic>
        <p:nvPicPr>
          <p:cNvPr id="64" name="Shape 64"/>
          <p:cNvPicPr preferRelativeResize="0"/>
          <p:nvPr/>
        </p:nvPicPr>
        <p:blipFill rotWithShape="1">
          <a:blip r:embed="rId4">
            <a:alphaModFix/>
          </a:blip>
          <a:srcRect l="4041" t="5683" r="4734" b="5094"/>
          <a:stretch/>
        </p:blipFill>
        <p:spPr>
          <a:xfrm>
            <a:off x="379025" y="4159649"/>
            <a:ext cx="893849" cy="874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b="1">
                <a:solidFill>
                  <a:srgbClr val="FF0000"/>
                </a:solidFill>
              </a:rPr>
              <a:t>Some of the people / organizations I follow...</a:t>
            </a:r>
          </a:p>
        </p:txBody>
      </p:sp>
      <p:sp>
        <p:nvSpPr>
          <p:cNvPr id="70" name="Shape 70"/>
          <p:cNvSpPr txBox="1">
            <a:spLocks noGrp="1"/>
          </p:cNvSpPr>
          <p:nvPr>
            <p:ph type="body" idx="1"/>
          </p:nvPr>
        </p:nvSpPr>
        <p:spPr>
          <a:xfrm>
            <a:off x="311700" y="1727100"/>
            <a:ext cx="8520600" cy="3416400"/>
          </a:xfrm>
          <a:prstGeom prst="rect">
            <a:avLst/>
          </a:prstGeom>
        </p:spPr>
        <p:txBody>
          <a:bodyPr lIns="91425" tIns="91425" rIns="91425" bIns="91425" anchor="t" anchorCtr="0">
            <a:noAutofit/>
          </a:bodyPr>
          <a:lstStyle/>
          <a:p>
            <a:pPr lvl="0">
              <a:spcBef>
                <a:spcPts val="0"/>
              </a:spcBef>
              <a:buNone/>
            </a:pPr>
            <a:r>
              <a:rPr lang="en" sz="2400" b="1">
                <a:latin typeface="Verdana"/>
                <a:ea typeface="Verdana"/>
                <a:cs typeface="Verdana"/>
                <a:sym typeface="Verdana"/>
              </a:rPr>
              <a:t>@alicekeeler</a:t>
            </a:r>
          </a:p>
          <a:p>
            <a:pPr lvl="0">
              <a:spcBef>
                <a:spcPts val="0"/>
              </a:spcBef>
              <a:buNone/>
            </a:pPr>
            <a:r>
              <a:rPr lang="en" sz="2400" b="1">
                <a:latin typeface="Verdana"/>
                <a:ea typeface="Verdana"/>
                <a:cs typeface="Verdana"/>
                <a:sym typeface="Verdana"/>
              </a:rPr>
              <a:t>@Shake Up Learning”</a:t>
            </a:r>
          </a:p>
          <a:p>
            <a:pPr lvl="0">
              <a:spcBef>
                <a:spcPts val="0"/>
              </a:spcBef>
              <a:buNone/>
            </a:pPr>
            <a:r>
              <a:rPr lang="en" sz="2400" b="1">
                <a:latin typeface="Verdana"/>
                <a:ea typeface="Verdana"/>
                <a:cs typeface="Verdana"/>
                <a:sym typeface="Verdana"/>
              </a:rPr>
              <a:t>@DitchThatTxtbk</a:t>
            </a:r>
          </a:p>
          <a:p>
            <a:pPr lvl="0">
              <a:spcBef>
                <a:spcPts val="0"/>
              </a:spcBef>
              <a:buNone/>
            </a:pPr>
            <a:r>
              <a:rPr lang="en" sz="2400" b="1">
                <a:latin typeface="Verdana"/>
                <a:ea typeface="Verdana"/>
                <a:cs typeface="Verdana"/>
                <a:sym typeface="Verdana"/>
              </a:rPr>
              <a:t>@jmattmiller</a:t>
            </a:r>
          </a:p>
          <a:p>
            <a:pPr lvl="0">
              <a:spcBef>
                <a:spcPts val="0"/>
              </a:spcBef>
              <a:buNone/>
            </a:pPr>
            <a:r>
              <a:rPr lang="en" sz="2400" b="1">
                <a:latin typeface="Verdana"/>
                <a:ea typeface="Verdana"/>
                <a:cs typeface="Verdana"/>
                <a:sym typeface="Verdana"/>
              </a:rPr>
              <a:t>@K9ComfortDogs</a:t>
            </a:r>
          </a:p>
          <a:p>
            <a:pPr lvl="0">
              <a:spcBef>
                <a:spcPts val="0"/>
              </a:spcBef>
              <a:buNone/>
            </a:pPr>
            <a:endParaRPr/>
          </a:p>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Assessment	</a:t>
            </a:r>
          </a:p>
        </p:txBody>
      </p:sp>
      <p:sp>
        <p:nvSpPr>
          <p:cNvPr id="76" name="Shape 7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a:solidFill>
                  <a:srgbClr val="000000"/>
                </a:solidFill>
                <a:highlight>
                  <a:srgbClr val="FFFFFF"/>
                </a:highlight>
                <a:latin typeface="Verdana"/>
                <a:ea typeface="Verdana"/>
                <a:cs typeface="Verdana"/>
                <a:sym typeface="Verdana"/>
              </a:rPr>
              <a:t>“A </a:t>
            </a:r>
            <a:r>
              <a:rPr lang="en" sz="2400" b="1">
                <a:solidFill>
                  <a:srgbClr val="000000"/>
                </a:solidFill>
                <a:highlight>
                  <a:srgbClr val="FFFFFF"/>
                </a:highlight>
                <a:latin typeface="Verdana"/>
                <a:ea typeface="Verdana"/>
                <a:cs typeface="Verdana"/>
                <a:sym typeface="Verdana"/>
              </a:rPr>
              <a:t>formative assessment</a:t>
            </a:r>
            <a:r>
              <a:rPr lang="en" sz="2400">
                <a:solidFill>
                  <a:srgbClr val="000000"/>
                </a:solidFill>
                <a:highlight>
                  <a:srgbClr val="FFFFFF"/>
                </a:highlight>
                <a:latin typeface="Verdana"/>
                <a:ea typeface="Verdana"/>
                <a:cs typeface="Verdana"/>
                <a:sym typeface="Verdana"/>
              </a:rPr>
              <a:t> or assignment is a tool teachers </a:t>
            </a:r>
            <a:r>
              <a:rPr lang="en" sz="2400" b="1">
                <a:solidFill>
                  <a:srgbClr val="000000"/>
                </a:solidFill>
                <a:highlight>
                  <a:srgbClr val="FFFFFF"/>
                </a:highlight>
                <a:latin typeface="Verdana"/>
                <a:ea typeface="Verdana"/>
                <a:cs typeface="Verdana"/>
                <a:sym typeface="Verdana"/>
              </a:rPr>
              <a:t>use to give feedback to students and/or guide their instruction</a:t>
            </a:r>
            <a:r>
              <a:rPr lang="en" sz="2400">
                <a:solidFill>
                  <a:srgbClr val="000000"/>
                </a:solidFill>
                <a:highlight>
                  <a:srgbClr val="FFFFFF"/>
                </a:highlight>
                <a:latin typeface="Verdana"/>
                <a:ea typeface="Verdana"/>
                <a:cs typeface="Verdana"/>
                <a:sym typeface="Verdana"/>
              </a:rPr>
              <a:t>. It is not included in a student grade, nor should it be used to judge a teacher's performance. Both of these would be considered </a:t>
            </a:r>
            <a:r>
              <a:rPr lang="en" sz="2400" b="1">
                <a:solidFill>
                  <a:srgbClr val="000000"/>
                </a:solidFill>
                <a:highlight>
                  <a:srgbClr val="FFFFFF"/>
                </a:highlight>
                <a:latin typeface="Verdana"/>
                <a:ea typeface="Verdana"/>
                <a:cs typeface="Verdana"/>
                <a:sym typeface="Verdana"/>
              </a:rPr>
              <a:t>summative assessments</a:t>
            </a:r>
            <a:r>
              <a:rPr lang="en" sz="2400">
                <a:solidFill>
                  <a:srgbClr val="000000"/>
                </a:solidFill>
                <a:highlight>
                  <a:srgbClr val="FFFFFF"/>
                </a:highlight>
                <a:latin typeface="Verdana"/>
                <a:ea typeface="Verdana"/>
                <a:cs typeface="Verdana"/>
                <a:sym typeface="Verdana"/>
              </a:rPr>
              <a:t>.”</a:t>
            </a:r>
          </a:p>
          <a:p>
            <a:pPr lvl="0" rtl="0">
              <a:spcBef>
                <a:spcPts val="0"/>
              </a:spcBef>
              <a:buNone/>
            </a:pPr>
            <a:r>
              <a:rPr lang="en" b="1" u="sng">
                <a:solidFill>
                  <a:srgbClr val="000000"/>
                </a:solidFill>
                <a:highlight>
                  <a:srgbClr val="FFFFFF"/>
                </a:highlight>
                <a:latin typeface="Verdana"/>
                <a:ea typeface="Verdana"/>
                <a:cs typeface="Verdana"/>
                <a:sym typeface="Verdana"/>
                <a:hlinkClick r:id="rId3"/>
              </a:rPr>
              <a:t>David Wees</a:t>
            </a:r>
            <a:r>
              <a:rPr lang="en" b="1">
                <a:solidFill>
                  <a:srgbClr val="000000"/>
                </a:solidFill>
                <a:highlight>
                  <a:srgbClr val="FFFFFF"/>
                </a:highlight>
                <a:latin typeface="Verdana"/>
                <a:ea typeface="Verdana"/>
                <a:cs typeface="Verdana"/>
                <a:sym typeface="Verdana"/>
              </a:rPr>
              <a:t> </a:t>
            </a:r>
            <a:r>
              <a:rPr lang="en">
                <a:solidFill>
                  <a:srgbClr val="000000"/>
                </a:solidFill>
                <a:highlight>
                  <a:srgbClr val="FFFFFF"/>
                </a:highlight>
                <a:latin typeface="Verdana"/>
                <a:ea typeface="Verdana"/>
                <a:cs typeface="Verdana"/>
                <a:sym typeface="Verdana"/>
              </a:rPr>
              <a:t>, Formative Assessment Specialist for New Visions for Public Schools, Posted 12/10/2012 12:18PM </a:t>
            </a:r>
          </a:p>
          <a:p>
            <a:pPr lvl="0" rtl="0">
              <a:spcBef>
                <a:spcPts val="0"/>
              </a:spcBef>
              <a:buNone/>
            </a:pPr>
            <a:endParaRPr sz="2400">
              <a:solidFill>
                <a:srgbClr val="000000"/>
              </a:solidFill>
              <a:highlight>
                <a:srgbClr val="FFFFFF"/>
              </a:highlight>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endParaRPr/>
          </a:p>
        </p:txBody>
      </p:sp>
      <p:sp>
        <p:nvSpPr>
          <p:cNvPr id="82" name="Shape 82"/>
          <p:cNvSpPr txBox="1">
            <a:spLocks noGrp="1"/>
          </p:cNvSpPr>
          <p:nvPr>
            <p:ph type="body" idx="1"/>
          </p:nvPr>
        </p:nvSpPr>
        <p:spPr>
          <a:xfrm>
            <a:off x="0" y="-75450"/>
            <a:ext cx="9356400" cy="5247300"/>
          </a:xfrm>
          <a:prstGeom prst="rect">
            <a:avLst/>
          </a:prstGeom>
          <a:solidFill>
            <a:srgbClr val="000000"/>
          </a:solidFill>
        </p:spPr>
        <p:txBody>
          <a:bodyPr lIns="91425" tIns="91425" rIns="91425" bIns="91425" anchor="t" anchorCtr="0">
            <a:noAutofit/>
          </a:bodyPr>
          <a:lstStyle/>
          <a:p>
            <a:pPr lvl="0">
              <a:spcBef>
                <a:spcPts val="0"/>
              </a:spcBef>
              <a:buNone/>
            </a:pPr>
            <a:endParaRPr/>
          </a:p>
        </p:txBody>
      </p:sp>
      <p:sp>
        <p:nvSpPr>
          <p:cNvPr id="83" name="Shape 83" descr="Borman's Abby Pomroy uses Plickers to increase engagement with her students. Only one device is necessary to use this technology tool with the entire class. Students each have their own cards that, when turned in a particular direction, correspond to answers to multiple choice questions. Ms. Pomroy can then analze the data with her students in real time and address gaps. This is formative assessment at its finest!  Make sure you apply for your technology badges at www.dentonisd.org/technology (click the badge site quick link)  Music: http://www.bensound.com/royalty-free-music" title="Badge Stories - Ms. Pomroy and Plickers">
            <a:hlinkClick r:id="rId3"/>
          </p:cNvPr>
          <p:cNvSpPr/>
          <p:nvPr/>
        </p:nvSpPr>
        <p:spPr>
          <a:xfrm>
            <a:off x="855150" y="28287"/>
            <a:ext cx="6782550" cy="5086925"/>
          </a:xfrm>
          <a:prstGeom prst="rect">
            <a:avLst/>
          </a:prstGeom>
          <a:blipFill>
            <a:blip r:embed="rId4">
              <a:alphaModFix/>
            </a:blip>
            <a:stretch>
              <a:fillRect/>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555600"/>
            <a:ext cx="3750300" cy="755700"/>
          </a:xfrm>
          <a:prstGeom prst="rect">
            <a:avLst/>
          </a:prstGeom>
        </p:spPr>
        <p:txBody>
          <a:bodyPr lIns="91425" tIns="91425" rIns="91425" bIns="91425" anchor="b" anchorCtr="0">
            <a:noAutofit/>
          </a:bodyPr>
          <a:lstStyle/>
          <a:p>
            <a:pPr lvl="0" algn="ctr">
              <a:spcBef>
                <a:spcPts val="0"/>
              </a:spcBef>
              <a:buNone/>
            </a:pPr>
            <a:r>
              <a:rPr lang="en" sz="3600">
                <a:latin typeface="Verdana"/>
                <a:ea typeface="Verdana"/>
                <a:cs typeface="Verdana"/>
                <a:sym typeface="Verdana"/>
              </a:rPr>
              <a:t>Plicker card</a:t>
            </a:r>
          </a:p>
        </p:txBody>
      </p:sp>
      <p:sp>
        <p:nvSpPr>
          <p:cNvPr id="89" name="Shape 89"/>
          <p:cNvSpPr txBox="1">
            <a:spLocks noGrp="1"/>
          </p:cNvSpPr>
          <p:nvPr>
            <p:ph type="body" idx="1"/>
          </p:nvPr>
        </p:nvSpPr>
        <p:spPr>
          <a:xfrm>
            <a:off x="311700" y="1389600"/>
            <a:ext cx="3750300" cy="3179400"/>
          </a:xfrm>
          <a:prstGeom prst="rect">
            <a:avLst/>
          </a:prstGeom>
        </p:spPr>
        <p:txBody>
          <a:bodyPr lIns="91425" tIns="91425" rIns="91425" bIns="91425" anchor="t" anchorCtr="0">
            <a:noAutofit/>
          </a:bodyPr>
          <a:lstStyle/>
          <a:p>
            <a:pPr lvl="0">
              <a:spcBef>
                <a:spcPts val="0"/>
              </a:spcBef>
              <a:buNone/>
            </a:pPr>
            <a:r>
              <a:rPr lang="en" sz="2400">
                <a:solidFill>
                  <a:srgbClr val="000000"/>
                </a:solidFill>
                <a:latin typeface="Verdana"/>
                <a:ea typeface="Verdana"/>
                <a:cs typeface="Verdana"/>
                <a:sym typeface="Verdana"/>
              </a:rPr>
              <a:t>Numbered</a:t>
            </a:r>
          </a:p>
          <a:p>
            <a:pPr lvl="0">
              <a:spcBef>
                <a:spcPts val="0"/>
              </a:spcBef>
              <a:buNone/>
            </a:pPr>
            <a:r>
              <a:rPr lang="en" sz="2400">
                <a:solidFill>
                  <a:srgbClr val="000000"/>
                </a:solidFill>
                <a:latin typeface="Verdana"/>
                <a:ea typeface="Verdana"/>
                <a:cs typeface="Verdana"/>
                <a:sym typeface="Verdana"/>
              </a:rPr>
              <a:t>Assign a card to each student</a:t>
            </a:r>
          </a:p>
          <a:p>
            <a:pPr lvl="0">
              <a:spcBef>
                <a:spcPts val="0"/>
              </a:spcBef>
              <a:buNone/>
            </a:pPr>
            <a:r>
              <a:rPr lang="en" sz="2400">
                <a:solidFill>
                  <a:srgbClr val="000000"/>
                </a:solidFill>
                <a:latin typeface="Verdana"/>
                <a:ea typeface="Verdana"/>
                <a:cs typeface="Verdana"/>
                <a:sym typeface="Verdana"/>
              </a:rPr>
              <a:t>Students hold the card up to answer questions</a:t>
            </a:r>
          </a:p>
          <a:p>
            <a:pPr lvl="0">
              <a:spcBef>
                <a:spcPts val="0"/>
              </a:spcBef>
              <a:buNone/>
            </a:pPr>
            <a:endParaRPr/>
          </a:p>
          <a:p>
            <a:pPr lvl="0">
              <a:spcBef>
                <a:spcPts val="0"/>
              </a:spcBef>
              <a:buNone/>
            </a:pPr>
            <a:endParaRPr/>
          </a:p>
        </p:txBody>
      </p:sp>
      <p:pic>
        <p:nvPicPr>
          <p:cNvPr id="90" name="Shape 90" descr="Sample Card Image.png"/>
          <p:cNvPicPr preferRelativeResize="0"/>
          <p:nvPr/>
        </p:nvPicPr>
        <p:blipFill rotWithShape="1">
          <a:blip r:embed="rId3">
            <a:alphaModFix/>
          </a:blip>
          <a:srcRect l="12703" t="8651" r="9789" b="11169"/>
          <a:stretch/>
        </p:blipFill>
        <p:spPr>
          <a:xfrm>
            <a:off x="4243349" y="94650"/>
            <a:ext cx="4588949" cy="47470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Plicker Cards</a:t>
            </a:r>
          </a:p>
        </p:txBody>
      </p:sp>
      <p:sp>
        <p:nvSpPr>
          <p:cNvPr id="96" name="Shape 96"/>
          <p:cNvSpPr txBox="1">
            <a:spLocks noGrp="1"/>
          </p:cNvSpPr>
          <p:nvPr>
            <p:ph type="body" idx="1"/>
          </p:nvPr>
        </p:nvSpPr>
        <p:spPr>
          <a:xfrm>
            <a:off x="311700" y="1152475"/>
            <a:ext cx="43221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3000">
                <a:solidFill>
                  <a:schemeClr val="dk1"/>
                </a:solidFill>
                <a:latin typeface="Verdana"/>
                <a:ea typeface="Verdana"/>
                <a:cs typeface="Verdana"/>
                <a:sym typeface="Verdana"/>
              </a:rPr>
              <a:t>Available </a:t>
            </a:r>
            <a:r>
              <a:rPr lang="en" sz="3000" b="1">
                <a:solidFill>
                  <a:srgbClr val="FF0000"/>
                </a:solidFill>
                <a:latin typeface="Verdana"/>
                <a:ea typeface="Verdana"/>
                <a:cs typeface="Verdana"/>
                <a:sym typeface="Verdana"/>
              </a:rPr>
              <a:t>FREE</a:t>
            </a:r>
            <a:r>
              <a:rPr lang="en" sz="3000">
                <a:solidFill>
                  <a:schemeClr val="dk1"/>
                </a:solidFill>
                <a:latin typeface="Verdana"/>
                <a:ea typeface="Verdana"/>
                <a:cs typeface="Verdana"/>
                <a:sym typeface="Verdana"/>
              </a:rPr>
              <a:t> from </a:t>
            </a:r>
            <a:r>
              <a:rPr lang="en" sz="3000" u="sng">
                <a:solidFill>
                  <a:schemeClr val="hlink"/>
                </a:solidFill>
                <a:latin typeface="Verdana"/>
                <a:ea typeface="Verdana"/>
                <a:cs typeface="Verdana"/>
                <a:sym typeface="Verdana"/>
                <a:hlinkClick r:id="rId3"/>
              </a:rPr>
              <a:t>Plickers website</a:t>
            </a:r>
            <a:r>
              <a:rPr lang="en" sz="3000">
                <a:solidFill>
                  <a:schemeClr val="dk1"/>
                </a:solidFill>
                <a:latin typeface="Verdana"/>
                <a:ea typeface="Verdana"/>
                <a:cs typeface="Verdana"/>
                <a:sym typeface="Verdana"/>
              </a:rPr>
              <a:t>. </a:t>
            </a:r>
          </a:p>
          <a:p>
            <a:pPr lvl="0" rtl="0">
              <a:lnSpc>
                <a:spcPct val="100000"/>
              </a:lnSpc>
              <a:spcBef>
                <a:spcPts val="0"/>
              </a:spcBef>
              <a:spcAft>
                <a:spcPts val="0"/>
              </a:spcAft>
              <a:buNone/>
            </a:pPr>
            <a:endParaRPr sz="3000">
              <a:solidFill>
                <a:schemeClr val="dk1"/>
              </a:solidFill>
              <a:latin typeface="Verdana"/>
              <a:ea typeface="Verdana"/>
              <a:cs typeface="Verdana"/>
              <a:sym typeface="Verdana"/>
            </a:endParaRPr>
          </a:p>
          <a:p>
            <a:pPr lvl="0" rtl="0">
              <a:lnSpc>
                <a:spcPct val="100000"/>
              </a:lnSpc>
              <a:spcBef>
                <a:spcPts val="0"/>
              </a:spcBef>
              <a:spcAft>
                <a:spcPts val="0"/>
              </a:spcAft>
              <a:buNone/>
            </a:pPr>
            <a:r>
              <a:rPr lang="en" sz="3000" u="sng">
                <a:solidFill>
                  <a:schemeClr val="hlink"/>
                </a:solidFill>
                <a:latin typeface="Verdana"/>
                <a:ea typeface="Verdana"/>
                <a:cs typeface="Verdana"/>
                <a:sym typeface="Verdana"/>
                <a:hlinkClick r:id="rId4"/>
              </a:rPr>
              <a:t>Amazon</a:t>
            </a:r>
            <a:r>
              <a:rPr lang="en" sz="3000">
                <a:solidFill>
                  <a:schemeClr val="dk1"/>
                </a:solidFill>
                <a:latin typeface="Verdana"/>
                <a:ea typeface="Verdana"/>
                <a:cs typeface="Verdana"/>
                <a:sym typeface="Verdana"/>
              </a:rPr>
              <a:t> - 40 laminated cards for about $20.</a:t>
            </a:r>
          </a:p>
          <a:p>
            <a:pPr lvl="0" rtl="0">
              <a:spcBef>
                <a:spcPts val="0"/>
              </a:spcBef>
              <a:buNone/>
            </a:pPr>
            <a:endParaRPr/>
          </a:p>
        </p:txBody>
      </p:sp>
      <p:pic>
        <p:nvPicPr>
          <p:cNvPr id="97" name="Shape 97" descr="Sample Card Image.png"/>
          <p:cNvPicPr preferRelativeResize="0"/>
          <p:nvPr/>
        </p:nvPicPr>
        <p:blipFill rotWithShape="1">
          <a:blip r:embed="rId5">
            <a:alphaModFix/>
          </a:blip>
          <a:srcRect l="16036" t="13688" r="13382" b="16327"/>
          <a:stretch/>
        </p:blipFill>
        <p:spPr>
          <a:xfrm rot="-5400000">
            <a:off x="4757150" y="1167625"/>
            <a:ext cx="3636374" cy="36060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555600"/>
            <a:ext cx="3520500" cy="755700"/>
          </a:xfrm>
          <a:prstGeom prst="rect">
            <a:avLst/>
          </a:prstGeom>
        </p:spPr>
        <p:txBody>
          <a:bodyPr lIns="91425" tIns="91425" rIns="91425" bIns="91425" anchor="b" anchorCtr="0">
            <a:noAutofit/>
          </a:bodyPr>
          <a:lstStyle/>
          <a:p>
            <a:pPr lvl="0">
              <a:spcBef>
                <a:spcPts val="0"/>
              </a:spcBef>
              <a:buNone/>
            </a:pPr>
            <a:r>
              <a:rPr lang="en" sz="3000" b="1">
                <a:solidFill>
                  <a:srgbClr val="FF0000"/>
                </a:solidFill>
                <a:latin typeface="Verdana"/>
                <a:ea typeface="Verdana"/>
                <a:cs typeface="Verdana"/>
                <a:sym typeface="Verdana"/>
              </a:rPr>
              <a:t>Consider this...</a:t>
            </a:r>
          </a:p>
        </p:txBody>
      </p:sp>
      <p:sp>
        <p:nvSpPr>
          <p:cNvPr id="103" name="Shape 103"/>
          <p:cNvSpPr txBox="1">
            <a:spLocks noGrp="1"/>
          </p:cNvSpPr>
          <p:nvPr>
            <p:ph type="body" idx="1"/>
          </p:nvPr>
        </p:nvSpPr>
        <p:spPr>
          <a:xfrm>
            <a:off x="311700" y="1389600"/>
            <a:ext cx="8189400" cy="3179400"/>
          </a:xfrm>
          <a:prstGeom prst="rect">
            <a:avLst/>
          </a:prstGeom>
        </p:spPr>
        <p:txBody>
          <a:bodyPr lIns="91425" tIns="91425" rIns="91425" bIns="91425" anchor="t" anchorCtr="0">
            <a:noAutofit/>
          </a:bodyPr>
          <a:lstStyle/>
          <a:p>
            <a:pPr lvl="0">
              <a:spcBef>
                <a:spcPts val="0"/>
              </a:spcBef>
              <a:buNone/>
            </a:pPr>
            <a:r>
              <a:rPr lang="en" sz="3000">
                <a:latin typeface="Verdana"/>
                <a:ea typeface="Verdana"/>
                <a:cs typeface="Verdana"/>
                <a:sym typeface="Verdana"/>
              </a:rPr>
              <a:t>Card stock</a:t>
            </a:r>
          </a:p>
          <a:p>
            <a:pPr lvl="0">
              <a:spcBef>
                <a:spcPts val="0"/>
              </a:spcBef>
              <a:buNone/>
            </a:pPr>
            <a:r>
              <a:rPr lang="en" sz="3000">
                <a:latin typeface="Verdana"/>
                <a:ea typeface="Verdana"/>
                <a:cs typeface="Verdana"/>
                <a:sym typeface="Verdana"/>
              </a:rPr>
              <a:t>Trim / Crop Cards</a:t>
            </a:r>
          </a:p>
          <a:p>
            <a:pPr lvl="0">
              <a:spcBef>
                <a:spcPts val="0"/>
              </a:spcBef>
              <a:buNone/>
            </a:pPr>
            <a:r>
              <a:rPr lang="en" sz="3000">
                <a:latin typeface="Verdana"/>
                <a:ea typeface="Verdana"/>
                <a:cs typeface="Verdana"/>
                <a:sym typeface="Verdana"/>
              </a:rPr>
              <a:t>Multiple sets</a:t>
            </a:r>
          </a:p>
          <a:p>
            <a:pPr lvl="0">
              <a:spcBef>
                <a:spcPts val="0"/>
              </a:spcBef>
              <a:buNone/>
            </a:pPr>
            <a:r>
              <a:rPr lang="en" sz="3000">
                <a:latin typeface="Verdana"/>
                <a:ea typeface="Verdana"/>
                <a:cs typeface="Verdana"/>
                <a:sym typeface="Verdana"/>
              </a:rPr>
              <a:t>Management</a:t>
            </a:r>
          </a:p>
        </p:txBody>
      </p:sp>
      <p:pic>
        <p:nvPicPr>
          <p:cNvPr id="104" name="Shape 104" descr="Sample Card Image.png"/>
          <p:cNvPicPr preferRelativeResize="0"/>
          <p:nvPr/>
        </p:nvPicPr>
        <p:blipFill rotWithShape="1">
          <a:blip r:embed="rId3">
            <a:alphaModFix/>
          </a:blip>
          <a:srcRect l="16036" t="13688" r="13382" b="16327"/>
          <a:stretch/>
        </p:blipFill>
        <p:spPr>
          <a:xfrm>
            <a:off x="5201949" y="779200"/>
            <a:ext cx="2807999" cy="278459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Before class . . </a:t>
            </a:r>
          </a:p>
        </p:txBody>
      </p:sp>
      <p:sp>
        <p:nvSpPr>
          <p:cNvPr id="110" name="Shape 11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u="sng">
                <a:solidFill>
                  <a:schemeClr val="hlink"/>
                </a:solidFill>
                <a:latin typeface="Verdana"/>
                <a:ea typeface="Verdana"/>
                <a:cs typeface="Verdana"/>
                <a:sym typeface="Verdana"/>
                <a:hlinkClick r:id="rId3"/>
              </a:rPr>
              <a:t>www.plickers.com</a:t>
            </a:r>
          </a:p>
          <a:p>
            <a:pPr lvl="0">
              <a:spcBef>
                <a:spcPts val="0"/>
              </a:spcBef>
              <a:buNone/>
            </a:pPr>
            <a:r>
              <a:rPr lang="en" sz="2400">
                <a:latin typeface="Verdana"/>
                <a:ea typeface="Verdana"/>
                <a:cs typeface="Verdana"/>
                <a:sym typeface="Verdana"/>
              </a:rPr>
              <a:t>Create classes</a:t>
            </a:r>
          </a:p>
          <a:p>
            <a:pPr lvl="0">
              <a:spcBef>
                <a:spcPts val="0"/>
              </a:spcBef>
              <a:buNone/>
            </a:pPr>
            <a:r>
              <a:rPr lang="en" sz="2400">
                <a:latin typeface="Verdana"/>
                <a:ea typeface="Verdana"/>
                <a:cs typeface="Verdana"/>
                <a:sym typeface="Verdana"/>
              </a:rPr>
              <a:t>Download cards</a:t>
            </a:r>
          </a:p>
          <a:p>
            <a:pPr lvl="0">
              <a:spcBef>
                <a:spcPts val="0"/>
              </a:spcBef>
              <a:buNone/>
            </a:pPr>
            <a:r>
              <a:rPr lang="en" sz="2400">
                <a:latin typeface="Verdana"/>
                <a:ea typeface="Verdana"/>
                <a:cs typeface="Verdana"/>
                <a:sym typeface="Verdana"/>
              </a:rPr>
              <a:t>Write questions</a:t>
            </a:r>
          </a:p>
          <a:p>
            <a:pPr lvl="0">
              <a:spcBef>
                <a:spcPts val="0"/>
              </a:spcBef>
              <a:buNone/>
            </a:pPr>
            <a:r>
              <a:rPr lang="en" sz="2400">
                <a:latin typeface="Verdana"/>
                <a:ea typeface="Verdana"/>
                <a:cs typeface="Verdana"/>
                <a:sym typeface="Verdana"/>
              </a:rPr>
              <a:t>Download app to device</a:t>
            </a:r>
          </a:p>
        </p:txBody>
      </p:sp>
      <p:pic>
        <p:nvPicPr>
          <p:cNvPr id="111" name="Shape 111">
            <a:hlinkClick r:id="rId4"/>
          </p:cNvPr>
          <p:cNvPicPr preferRelativeResize="0"/>
          <p:nvPr/>
        </p:nvPicPr>
        <p:blipFill rotWithShape="1">
          <a:blip r:embed="rId5">
            <a:alphaModFix/>
          </a:blip>
          <a:srcRect l="5738" t="15220" r="5561" b="13822"/>
          <a:stretch/>
        </p:blipFill>
        <p:spPr>
          <a:xfrm>
            <a:off x="4441950" y="662000"/>
            <a:ext cx="4200324" cy="1300325"/>
          </a:xfrm>
          <a:prstGeom prst="rect">
            <a:avLst/>
          </a:prstGeom>
          <a:noFill/>
          <a:ln>
            <a:noFill/>
          </a:ln>
        </p:spPr>
      </p:pic>
      <p:pic>
        <p:nvPicPr>
          <p:cNvPr id="112" name="Shape 112">
            <a:hlinkClick r:id="rId6"/>
          </p:cNvPr>
          <p:cNvPicPr preferRelativeResize="0"/>
          <p:nvPr/>
        </p:nvPicPr>
        <p:blipFill>
          <a:blip r:embed="rId7">
            <a:alphaModFix/>
          </a:blip>
          <a:stretch>
            <a:fillRect/>
          </a:stretch>
        </p:blipFill>
        <p:spPr>
          <a:xfrm>
            <a:off x="4470575" y="2414549"/>
            <a:ext cx="4143075" cy="15039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306</Words>
  <Application>Microsoft Macintosh PowerPoint</Application>
  <PresentationFormat>On-screen Show (16:9)</PresentationFormat>
  <Paragraphs>59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Verdana</vt:lpstr>
      <vt:lpstr>Simple Light</vt:lpstr>
      <vt:lpstr>Plickers Assessment Done Quicker!</vt:lpstr>
      <vt:lpstr>Jim Kroll - contact information</vt:lpstr>
      <vt:lpstr>Some of the people / organizations I follow...</vt:lpstr>
      <vt:lpstr>Assessment </vt:lpstr>
      <vt:lpstr>PowerPoint Presentation</vt:lpstr>
      <vt:lpstr>Plicker card</vt:lpstr>
      <vt:lpstr>Plicker Cards</vt:lpstr>
      <vt:lpstr>Consider this...</vt:lpstr>
      <vt:lpstr>Before class . . </vt:lpstr>
      <vt:lpstr>Teacher’s view</vt:lpstr>
      <vt:lpstr>Wisconsin History Review</vt:lpstr>
      <vt:lpstr>Resources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Plickers Assessment Done Quicker!</dc:title>
  <cp:lastModifiedBy>Abigail Pavela</cp:lastModifiedBy>
  <cp:revision>1</cp:revision>
  <dcterms:modified xsi:type="dcterms:W3CDTF">2017-08-16T21:41:44Z</dcterms:modified>
</cp:coreProperties>
</file>