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  <p:sldMasterId id="2147483665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1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10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11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12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14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3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5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6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7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8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aramond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9</a:t>
            </a:fld>
            <a:endParaRPr lang="en-US" sz="1200" b="0" i="0" u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322920" y="1523999"/>
            <a:ext cx="6498157" cy="17248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Font typeface="Noto Sans Symbols"/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22920" y="3299012"/>
            <a:ext cx="6498159" cy="916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00"/>
              </a:spcBef>
              <a:spcAft>
                <a:spcPts val="0"/>
              </a:spcAft>
              <a:buClr>
                <a:srgbClr val="6DB7D7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2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6DB7D7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6DB7D7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533399" y="611872"/>
            <a:ext cx="384047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742823" y="368300"/>
            <a:ext cx="3840479" cy="557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9558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2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20320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5684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52400" algn="l" rtl="0">
              <a:spcBef>
                <a:spcPts val="400"/>
              </a:spcBef>
              <a:buClr>
                <a:schemeClr val="accent2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49225" algn="l" rtl="0">
              <a:spcBef>
                <a:spcPts val="400"/>
              </a:spcBef>
              <a:buClr>
                <a:srgbClr val="6D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50813" algn="l" rtl="0">
              <a:spcBef>
                <a:spcPts val="400"/>
              </a:spcBef>
              <a:buClr>
                <a:schemeClr val="accent2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49225" algn="l" rtl="0">
              <a:spcBef>
                <a:spcPts val="400"/>
              </a:spcBef>
              <a:buClr>
                <a:srgbClr val="6D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533399" y="1787856"/>
            <a:ext cx="3840479" cy="3720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8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180"/>
              </a:spcBef>
              <a:buClr>
                <a:srgbClr val="6DB7D7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180"/>
              </a:spcBef>
              <a:buClr>
                <a:srgbClr val="6DB7D7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549274" y="1453224"/>
            <a:ext cx="3840479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2400" b="0">
                <a:solidFill>
                  <a:srgbClr val="6DB7D7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20"/>
              </a:spcBef>
              <a:buClr>
                <a:srgbClr val="6DB7D7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20"/>
              </a:spcBef>
              <a:buClr>
                <a:srgbClr val="6DB7D7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549274" y="2347415"/>
            <a:ext cx="3840479" cy="3596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209550" algn="l" rtl="0">
              <a:spcBef>
                <a:spcPts val="1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21716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5684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80339" algn="l" rtl="0">
              <a:spcBef>
                <a:spcPts val="320"/>
              </a:spcBef>
              <a:buClr>
                <a:schemeClr val="accent2"/>
              </a:buClr>
              <a:buSzPct val="1100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77164" algn="l" rtl="0">
              <a:spcBef>
                <a:spcPts val="320"/>
              </a:spcBef>
              <a:buClr>
                <a:srgbClr val="6DB7D7"/>
              </a:buClr>
              <a:buSzPct val="1100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78753" algn="l" rtl="0">
              <a:spcBef>
                <a:spcPts val="320"/>
              </a:spcBef>
              <a:buClr>
                <a:schemeClr val="accent2"/>
              </a:buClr>
              <a:buSzPct val="1100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77164" algn="l" rtl="0">
              <a:spcBef>
                <a:spcPts val="320"/>
              </a:spcBef>
              <a:buClr>
                <a:srgbClr val="6DB7D7"/>
              </a:buClr>
              <a:buSzPct val="1100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3"/>
          </p:nvPr>
        </p:nvSpPr>
        <p:spPr>
          <a:xfrm>
            <a:off x="4751069" y="1453224"/>
            <a:ext cx="3840479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2400" b="0">
                <a:solidFill>
                  <a:srgbClr val="6DB7D7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320"/>
              </a:spcBef>
              <a:buClr>
                <a:srgbClr val="6DB7D7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320"/>
              </a:spcBef>
              <a:buClr>
                <a:srgbClr val="6DB7D7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4"/>
          </p:nvPr>
        </p:nvSpPr>
        <p:spPr>
          <a:xfrm>
            <a:off x="4751069" y="2347415"/>
            <a:ext cx="3840479" cy="3596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209550" algn="l" rtl="0">
              <a:spcBef>
                <a:spcPts val="1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21716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5684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80339" algn="l" rtl="0">
              <a:spcBef>
                <a:spcPts val="320"/>
              </a:spcBef>
              <a:buClr>
                <a:schemeClr val="accent2"/>
              </a:buClr>
              <a:buSzPct val="1100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77164" algn="l" rtl="0">
              <a:spcBef>
                <a:spcPts val="320"/>
              </a:spcBef>
              <a:buClr>
                <a:srgbClr val="6DB7D7"/>
              </a:buClr>
              <a:buSzPct val="1100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78753" algn="l" rtl="0">
              <a:spcBef>
                <a:spcPts val="320"/>
              </a:spcBef>
              <a:buClr>
                <a:schemeClr val="accent2"/>
              </a:buClr>
              <a:buSzPct val="1100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77164" algn="l" rtl="0">
              <a:spcBef>
                <a:spcPts val="320"/>
              </a:spcBef>
              <a:buClr>
                <a:srgbClr val="6DB7D7"/>
              </a:buClr>
              <a:buSzPct val="1100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384047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209550" algn="l" rtl="0">
              <a:spcBef>
                <a:spcPts val="1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21716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5684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751071" y="1600200"/>
            <a:ext cx="384047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209550" algn="l" rtl="0">
              <a:spcBef>
                <a:spcPts val="1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21716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5684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549275" y="2403143"/>
            <a:ext cx="8056562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549275" y="3736005"/>
            <a:ext cx="8056562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800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6DB7D7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6DB7D7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ctrTitle"/>
          </p:nvPr>
        </p:nvSpPr>
        <p:spPr>
          <a:xfrm>
            <a:off x="363537" y="3352801"/>
            <a:ext cx="8416924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ubTitle" idx="1"/>
          </p:nvPr>
        </p:nvSpPr>
        <p:spPr>
          <a:xfrm>
            <a:off x="363537" y="4771028"/>
            <a:ext cx="8416924" cy="9726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800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2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6DB7D7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6DB7D7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pic" idx="2"/>
          </p:nvPr>
        </p:nvSpPr>
        <p:spPr>
          <a:xfrm>
            <a:off x="370980" y="363537"/>
            <a:ext cx="8402039" cy="2836861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0500" sy="100500" algn="ctr" rotWithShape="0">
              <a:srgbClr val="000000">
                <a:alpha val="49803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32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400"/>
              </a:spcBef>
              <a:buClr>
                <a:srgbClr val="6DB7D7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400"/>
              </a:spcBef>
              <a:buClr>
                <a:srgbClr val="6DB7D7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4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clipArt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3938587"/>
            <a:ext cx="8229600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 rot="5400000">
            <a:off x="5344142" y="2393951"/>
            <a:ext cx="55753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 rot="5400000">
            <a:off x="1106486" y="-188912"/>
            <a:ext cx="5575300" cy="66897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 rot="5400000">
            <a:off x="2398712" y="-249237"/>
            <a:ext cx="4343400" cy="8042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533397" y="611872"/>
            <a:ext cx="4079545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533397" y="1787856"/>
            <a:ext cx="4079545" cy="3720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8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180"/>
              </a:spcBef>
              <a:buClr>
                <a:srgbClr val="6DB7D7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180"/>
              </a:spcBef>
              <a:buClr>
                <a:srgbClr val="6DB7D7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5090617" y="359391"/>
            <a:ext cx="3657600" cy="5318076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0500" sy="100500" algn="ctr" rotWithShape="0">
              <a:srgbClr val="000000">
                <a:alpha val="49803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rgbClr val="6DB7D7"/>
              </a:buClr>
              <a:buFont typeface="Noto Sans Symbols"/>
              <a:buNone/>
              <a:defRPr sz="32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400"/>
              </a:spcBef>
              <a:buClr>
                <a:srgbClr val="6DB7D7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400"/>
              </a:spcBef>
              <a:buClr>
                <a:srgbClr val="6DB7D7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7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1328737" y="1295400"/>
            <a:ext cx="6486524" cy="315277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sx="100500" sy="100500">
              <a:srgbClr val="808080">
                <a:alpha val="49803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4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4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lvl="0" indent="-18161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4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685800" marR="0" lvl="1" indent="-189230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1000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68375" marR="0" lvl="2" indent="-142875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263650" marR="0" lvl="3" indent="-172719" algn="l" rtl="0">
              <a:spcBef>
                <a:spcPts val="600"/>
              </a:spcBef>
              <a:spcAft>
                <a:spcPts val="0"/>
              </a:spcAft>
              <a:buClr>
                <a:srgbClr val="215D7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546225" marR="0" lvl="4" indent="-163194" algn="l" rtl="0">
              <a:spcBef>
                <a:spcPts val="600"/>
              </a:spcBef>
              <a:spcAft>
                <a:spcPts val="0"/>
              </a:spcAft>
              <a:buClr>
                <a:srgbClr val="6F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828800" marR="0" lvl="5" indent="-166370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117725" marR="0" lvl="6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398713" marR="0" lvl="7" indent="-164783" algn="l" rtl="0">
              <a:spcBef>
                <a:spcPts val="360"/>
              </a:spcBef>
              <a:buClr>
                <a:schemeClr val="accent2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689225" marR="0" lvl="8" indent="-163195" algn="l" rtl="0">
              <a:spcBef>
                <a:spcPts val="360"/>
              </a:spcBef>
              <a:buClr>
                <a:srgbClr val="6DB7D7"/>
              </a:buClr>
              <a:buSzPct val="109999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5629275" y="62753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265112" y="6275387"/>
            <a:ext cx="48402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897811" y="627538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fld id="{00000000-1234-1234-1234-123412341234}" type="slidenum">
              <a:rPr lang="en-US" sz="36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lang="en-US" sz="3600" b="0" i="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bauer@gardenhomeslutheran.org" TargetMode="External"/><Relationship Id="rId4" Type="http://schemas.openxmlformats.org/officeDocument/2006/relationships/hyperlink" Target="mailto:jbauer@gardenhomesluther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762000" y="1066800"/>
            <a:ext cx="7772400" cy="251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ct val="25000"/>
              <a:buFont typeface="Noto Sans Symbols"/>
              <a:buNone/>
            </a:pPr>
            <a:r>
              <a:rPr lang="en-US" sz="46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46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Love &amp; Logic</a:t>
            </a:r>
            <a:r>
              <a:rPr lang="en-US" sz="46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46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6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24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9 Essential Skills for Love &amp; Logic Classrooms</a:t>
            </a:r>
            <a:br>
              <a:rPr lang="en-US" sz="24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24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24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24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Low Stress Strategies for Highly Successful Educators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C6DC"/>
              </a:buClr>
              <a:buSzPct val="25000"/>
              <a:buFont typeface="Source Sans Pro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Setting limits with </a:t>
            </a:r>
            <a:br>
              <a:rPr lang="en-US" sz="32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32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ENFORCEABLE STATEMENTS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4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Tell students what I am willing to do or allow.</a:t>
            </a:r>
          </a:p>
          <a:p>
            <a:pPr marL="34925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Noto Sans Symbols"/>
              <a:buChar char="●"/>
            </a:pPr>
            <a:r>
              <a:rPr lang="en-US">
                <a:solidFill>
                  <a:srgbClr val="000000"/>
                </a:solidFill>
              </a:rPr>
              <a:t>Demands produce resistance; Enforceable statements produce thinking.</a:t>
            </a:r>
          </a:p>
          <a:p>
            <a:pPr marL="349250" marR="0" lvl="0" indent="-34925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Make your words </a:t>
            </a:r>
            <a:r>
              <a:rPr lang="en-US" sz="2400" b="0" i="0" u="none">
                <a:solidFill>
                  <a:srgbClr val="CC99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GOLD </a:t>
            </a:r>
            <a:r>
              <a:rPr lang="en-US" sz="2400" b="0" i="0" u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by backing them up with action.</a:t>
            </a:r>
          </a:p>
          <a:p>
            <a:pPr marL="349250" marR="0" lvl="0" indent="-34925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Ask more questions and make fewer statements.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400" cy="133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C6DC"/>
              </a:buClr>
              <a:buSzPct val="25000"/>
              <a:buFont typeface="Source Sans Pro"/>
              <a:buNone/>
            </a:pPr>
            <a:r>
              <a:rPr lang="en-US" sz="36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Using CHOICES to prevent power struggles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400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8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Teachers who share control have more of it.</a:t>
            </a:r>
          </a:p>
          <a:p>
            <a:pPr marL="349250" marR="0" lvl="0" indent="-33147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Noto Sans Symbols"/>
              <a:buChar char="●"/>
            </a:pPr>
            <a:r>
              <a:rPr lang="en-US" sz="2800">
                <a:solidFill>
                  <a:srgbClr val="0000FF"/>
                </a:solidFill>
              </a:rPr>
              <a:t>Choices in the classroom, choices for consequences.</a:t>
            </a:r>
          </a:p>
          <a:p>
            <a:pPr marL="349250" marR="0" lvl="0" indent="-349250" algn="l" rtl="0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8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Rules for giving choices:</a:t>
            </a: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Always give choices that work for you.</a:t>
            </a:r>
          </a:p>
          <a:p>
            <a:pPr marL="6858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Give choices before students become resistant.</a:t>
            </a:r>
          </a:p>
          <a:p>
            <a:pPr marL="685800" marR="0" lvl="1" indent="-3276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Noto Sans Symbols"/>
              <a:buChar char="●"/>
            </a:pPr>
            <a:r>
              <a:rPr lang="en-US" sz="2400">
                <a:solidFill>
                  <a:srgbClr val="0000FF"/>
                </a:solidFill>
              </a:rPr>
              <a:t> If a student doesn’t choose, you choose for them.</a:t>
            </a:r>
          </a:p>
        </p:txBody>
      </p:sp>
    </p:spTree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Source Sans Pro"/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Quick and Easy </a:t>
            </a:r>
            <a:br>
              <a:rPr lang="en-US" sz="36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36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Preventative Interventions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</a:pPr>
            <a:r>
              <a:rPr lang="en-US" sz="2800" b="0" i="0" u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Give the look…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</a:pPr>
            <a:r>
              <a:rPr lang="en-US" sz="2800" b="0" i="0" u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Prevent problems before they happen, consequences after they happen.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</a:pPr>
            <a:r>
              <a:rPr lang="en-US" sz="2800" b="0" i="0" u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Small fires are easier to extinguish than large ones.</a:t>
            </a:r>
          </a:p>
        </p:txBody>
      </p:sp>
      <p:pic>
        <p:nvPicPr>
          <p:cNvPr id="213" name="Shape 213" descr="MCj04244780000[1]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24234" b="24233"/>
          <a:stretch/>
        </p:blipFill>
        <p:spPr>
          <a:xfrm>
            <a:off x="4648200" y="1600200"/>
            <a:ext cx="4038599" cy="2185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 descr="MPj04073340000[1]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 t="9358" b="9359"/>
          <a:stretch/>
        </p:blipFill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C6DC"/>
              </a:buClr>
              <a:buSzPct val="25000"/>
              <a:buFont typeface="Source Sans Pro"/>
              <a:buNone/>
            </a:pPr>
            <a:r>
              <a:rPr lang="en-US" sz="40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Guiding students to own and solve their problems….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" y="2667000"/>
            <a:ext cx="8229600" cy="3459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are you going to do about it?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Offer a menu of suggestions.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Ask how each one will work out for them.</a:t>
            </a:r>
          </a:p>
          <a:p>
            <a:pPr marL="349250" marR="0" lvl="0" indent="-34925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None/>
            </a:pPr>
            <a:endParaRPr sz="2400" b="0" i="0" u="none">
              <a:solidFill>
                <a:srgbClr val="0000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C6DC"/>
              </a:buClr>
              <a:buSzPct val="25000"/>
              <a:buFont typeface="Source Sans Pro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Have some Fun as Love &amp; Logic</a:t>
            </a:r>
            <a:br>
              <a:rPr lang="en-US" sz="40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0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CHANGES YOUR CLASSROOM!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457200" y="1717000"/>
            <a:ext cx="8229600" cy="3078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Email with any questions: </a:t>
            </a:r>
            <a:r>
              <a:rPr lang="en-US" sz="2400" b="0" i="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abauer@gardenhomeslutheran.org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jbauer@gardenhomeslutheran.org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</a:pPr>
            <a:r>
              <a:rPr lang="en-US"/>
              <a:t>Thanks for coming...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/>
          </a:p>
          <a:p>
            <a:pPr marL="349250" marR="0" lvl="0" indent="-34925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None/>
            </a:pPr>
            <a:endParaRPr sz="2400" b="0" i="0" u="sng">
              <a:solidFill>
                <a:schemeClr val="hlink"/>
              </a:solidFill>
              <a:latin typeface="Source Sans Pro"/>
              <a:ea typeface="Source Sans Pro"/>
              <a:cs typeface="Source Sans Pro"/>
              <a:sym typeface="Source Sans Pro"/>
              <a:hlinkClick r:id="rId3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omic Sans MS"/>
              <a:buNone/>
            </a:pPr>
            <a:r>
              <a:rPr lang="en-US" sz="4100" b="0" i="0" u="none" strike="noStrike" cap="non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Love and Logic</a:t>
            </a:r>
            <a:r>
              <a:rPr lang="en-US" sz="41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4100" b="0" i="0" u="none" strike="noStrike" cap="non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br>
              <a:rPr lang="en-US" sz="4100" b="0" i="0" u="none" strike="noStrike" cap="non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100" b="0" i="0" u="none" strike="noStrike" cap="non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Wish for You…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FB7D7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595959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your students will look at you and think…</a:t>
            </a:r>
          </a:p>
          <a:p>
            <a:pPr marL="349250" marR="0" lvl="0" indent="-34925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rgbClr val="59595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9250" marR="0" lvl="0" indent="-34925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25000"/>
              <a:buFont typeface="Noto Sans Symbols"/>
              <a:buNone/>
            </a:pPr>
            <a:r>
              <a:rPr lang="en-US" sz="2400" b="0" i="1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b="0" i="1" u="none" strike="noStrike" cap="none">
                <a:solidFill>
                  <a:srgbClr val="595959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</a:t>
            </a:r>
            <a:r>
              <a:rPr lang="en-US" sz="2400" b="0" i="1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1" u="none" strike="noStrike" cap="none">
                <a:solidFill>
                  <a:srgbClr val="595959"/>
                </a:solidFill>
                <a:latin typeface="Comic Sans MS"/>
                <a:ea typeface="Comic Sans MS"/>
                <a:cs typeface="Comic Sans MS"/>
                <a:sym typeface="Comic Sans MS"/>
              </a:rPr>
              <a:t>s the strictest teacher I</a:t>
            </a:r>
            <a:r>
              <a:rPr lang="en-US" sz="2400" b="0" i="1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1" u="none" strike="noStrike" cap="none">
                <a:solidFill>
                  <a:srgbClr val="595959"/>
                </a:solidFill>
                <a:latin typeface="Comic Sans MS"/>
                <a:ea typeface="Comic Sans MS"/>
                <a:cs typeface="Comic Sans MS"/>
                <a:sym typeface="Comic Sans MS"/>
              </a:rPr>
              <a:t>ve ever known…and I want to be in </a:t>
            </a:r>
            <a:r>
              <a:rPr lang="en-US" i="1">
                <a:latin typeface="Comic Sans MS"/>
                <a:ea typeface="Comic Sans MS"/>
                <a:cs typeface="Comic Sans MS"/>
                <a:sym typeface="Comic Sans MS"/>
              </a:rPr>
              <a:t>his/her</a:t>
            </a:r>
            <a:r>
              <a:rPr lang="en-US" sz="2400" b="0" i="1" u="none" strike="noStrike" cap="none">
                <a:solidFill>
                  <a:srgbClr val="595959"/>
                </a:solidFill>
                <a:latin typeface="Comic Sans MS"/>
                <a:ea typeface="Comic Sans MS"/>
                <a:cs typeface="Comic Sans MS"/>
                <a:sym typeface="Comic Sans MS"/>
              </a:rPr>
              <a:t> class!</a:t>
            </a:r>
            <a:r>
              <a:rPr lang="en-US" sz="2400" b="0" i="1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838200" marR="0" lvl="0" indent="-838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omic Sans MS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Most Powerful Teacher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4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F0303"/>
              </a:buClr>
              <a:buSzPct val="110000"/>
              <a:buFont typeface="Noto Sans Symbols"/>
              <a:buChar char="✓"/>
            </a:pPr>
            <a:r>
              <a:rPr lang="en-US" sz="2400" b="0" i="0" u="none" strike="noStrike" cap="none">
                <a:solidFill>
                  <a:srgbClr val="595959"/>
                </a:solidFill>
                <a:latin typeface="Comic Sans MS"/>
                <a:ea typeface="Comic Sans MS"/>
                <a:cs typeface="Comic Sans MS"/>
                <a:sym typeface="Comic Sans MS"/>
              </a:rPr>
              <a:t>Has high expectations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AF0303"/>
              </a:buClr>
              <a:buSzPct val="110000"/>
              <a:buFont typeface="Noto Sans Symbols"/>
              <a:buChar char="✓"/>
            </a:pPr>
            <a:r>
              <a:rPr lang="en-US" sz="2400" b="0" i="0" u="none" strike="noStrike" cap="none">
                <a:solidFill>
                  <a:srgbClr val="595959"/>
                </a:solidFill>
                <a:latin typeface="Comic Sans MS"/>
                <a:ea typeface="Comic Sans MS"/>
                <a:cs typeface="Comic Sans MS"/>
                <a:sym typeface="Comic Sans MS"/>
              </a:rPr>
              <a:t>Sets firm limits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AF0303"/>
              </a:buClr>
              <a:buSzPct val="110000"/>
              <a:buFont typeface="Noto Sans Symbols"/>
              <a:buChar char="✓"/>
            </a:pPr>
            <a:r>
              <a:rPr lang="en-US" sz="2400" b="0" i="0" u="none" strike="noStrike" cap="none">
                <a:solidFill>
                  <a:srgbClr val="595959"/>
                </a:solidFill>
                <a:latin typeface="Comic Sans MS"/>
                <a:ea typeface="Comic Sans MS"/>
                <a:cs typeface="Comic Sans MS"/>
                <a:sym typeface="Comic Sans MS"/>
              </a:rPr>
              <a:t>Holds students accountable for their behavior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AF0303"/>
              </a:buClr>
              <a:buSzPct val="110000"/>
              <a:buFont typeface="Noto Sans Symbols"/>
              <a:buChar char="✓"/>
            </a:pPr>
            <a:r>
              <a:rPr lang="en-US" sz="2400" b="0" i="0" u="none" strike="noStrike" cap="none">
                <a:solidFill>
                  <a:srgbClr val="595959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very caring and kind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AF0303"/>
              </a:buClr>
              <a:buSzPct val="110000"/>
              <a:buFont typeface="Noto Sans Symbols"/>
              <a:buChar char="✓"/>
            </a:pPr>
            <a:r>
              <a:rPr lang="en-US" sz="2400" b="0" i="0" u="none" strike="noStrike" cap="none">
                <a:solidFill>
                  <a:srgbClr val="595959"/>
                </a:solidFill>
                <a:latin typeface="Comic Sans MS"/>
                <a:ea typeface="Comic Sans MS"/>
                <a:cs typeface="Comic Sans MS"/>
                <a:sym typeface="Comic Sans MS"/>
              </a:rPr>
              <a:t>Loves kids and loves teaching them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Neutralizing Student Arguing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2209800" y="1600200"/>
            <a:ext cx="4953000" cy="2838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Garamond"/>
              <a:buChar char="o"/>
            </a:pPr>
            <a:r>
              <a:rPr lang="en-US" sz="18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1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Go Brain Dead!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Char char="o"/>
            </a:pPr>
            <a:r>
              <a:rPr lang="en-US" sz="21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Softly repeat a Love &amp; Logic </a:t>
            </a: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1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one-liner.</a:t>
            </a:r>
            <a:r>
              <a:rPr lang="en-US" sz="21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Char char="o"/>
            </a:pPr>
            <a:r>
              <a:rPr lang="en-US" sz="2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1.  I know.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Char char="o"/>
            </a:pPr>
            <a:r>
              <a:rPr lang="en-US" sz="2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2  Probably so.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Char char="o"/>
            </a:pPr>
            <a:r>
              <a:rPr lang="en-US" sz="2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3.  Nice try.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aramond"/>
              <a:buChar char="o"/>
            </a:pPr>
            <a:r>
              <a:rPr lang="en-US" sz="2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4.  I respect you too much to argue.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33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Delayed Consequences…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4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Release yourself from the teachable moment with a delayed consequence.</a:t>
            </a:r>
          </a:p>
          <a:p>
            <a:pPr marL="349250" marR="0" lvl="0" indent="-349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problems with warnings, threats, and intimidation.</a:t>
            </a:r>
          </a:p>
          <a:p>
            <a:pPr marL="349250" marR="0" lvl="0" indent="-349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One rule says it all </a:t>
            </a: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Don</a:t>
            </a: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 make a problem for others.</a:t>
            </a: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349250" marR="0" lvl="0" indent="-349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Take time to plug the holes.</a:t>
            </a:r>
          </a:p>
          <a:p>
            <a:pPr marL="349250" marR="0" lvl="0" indent="-349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Deliver when it</a:t>
            </a: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 very convenient for the teacher and inconvenient for the student.</a:t>
            </a:r>
          </a:p>
          <a:p>
            <a:pPr marL="349250" marR="0" lvl="0" indent="-349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>
                <a:solidFill>
                  <a:srgbClr val="0000FF"/>
                </a:solidFill>
              </a:rPr>
              <a:t>“That is so sad. I”m going to have to do something about that. But not now; later. Try not to worry about it.”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C6DC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EMPATHY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19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Empathy opens the mind and heart to thinking.</a:t>
            </a:r>
          </a:p>
          <a:p>
            <a:pPr marL="349250" marR="0" lvl="0" indent="-34925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19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Empathy, followed by logical consequences, builds responsibility.</a:t>
            </a:r>
          </a:p>
          <a:p>
            <a:pPr marL="349250" marR="0" lvl="0" indent="-34925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19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Pick an empathetic statement:</a:t>
            </a:r>
          </a:p>
          <a:p>
            <a:pPr marL="685800" marR="0" lvl="1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17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This is hard.</a:t>
            </a:r>
          </a:p>
          <a:p>
            <a:pPr marL="685800" marR="0" lvl="1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17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2.  How sad.</a:t>
            </a:r>
          </a:p>
          <a:p>
            <a:pPr marL="685800" marR="0" lvl="1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17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3.  Bummer.</a:t>
            </a:r>
          </a:p>
          <a:p>
            <a:pPr marL="685800" marR="0" lvl="1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17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4.  Oh, this is never good.</a:t>
            </a:r>
          </a:p>
          <a:p>
            <a:pPr marL="685800" marR="0" lvl="1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17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5.  Oh, man.</a:t>
            </a:r>
          </a:p>
          <a:p>
            <a:pPr marL="349250" marR="0" lvl="0" indent="-34925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19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Must be delivered wi</a:t>
            </a:r>
            <a:r>
              <a:rPr lang="en-US" sz="1900">
                <a:solidFill>
                  <a:srgbClr val="0000FF"/>
                </a:solidFill>
              </a:rPr>
              <a:t>th sincerity, not </a:t>
            </a:r>
            <a:r>
              <a:rPr lang="en-US" sz="19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sarcasm.</a:t>
            </a:r>
          </a:p>
          <a:p>
            <a:pPr marL="349250" marR="0" lvl="0" indent="-349250" algn="l" rtl="0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None/>
            </a:pPr>
            <a:endParaRPr sz="1900" b="0" i="0" u="none">
              <a:solidFill>
                <a:srgbClr val="0000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68" name="Shape 168" descr="MPj04387460000[1]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953000" y="1600200"/>
            <a:ext cx="3394075" cy="4525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Recovery Process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7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Noto Sans Symbols"/>
              <a:buChar char="●"/>
            </a:pPr>
            <a:r>
              <a:rPr lang="en-US" sz="2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Preserve the learning environment with recovery spots.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  <a:p>
            <a:pPr marL="349250" marR="0" lvl="0" indent="-3365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US" sz="2000">
                <a:solidFill>
                  <a:srgbClr val="000000"/>
                </a:solidFill>
              </a:rPr>
              <a:t>Goals: Teacher can teach; students can learn.</a:t>
            </a:r>
          </a:p>
          <a:p>
            <a:pPr marL="349250" marR="0" lvl="0" indent="-34925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Noto Sans Symbols"/>
              <a:buChar char="●"/>
            </a:pPr>
            <a:r>
              <a:rPr lang="en-US" sz="2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Five different recovery locations.</a:t>
            </a:r>
          </a:p>
          <a:p>
            <a:pPr marL="685800" marR="0" lvl="1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Noto Sans Symbols"/>
              <a:buChar char="●"/>
            </a:pPr>
            <a:r>
              <a:rPr lang="en-US" sz="14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 A different seat in the same classroom</a:t>
            </a:r>
          </a:p>
          <a:p>
            <a:pPr marL="685800" marR="0" lvl="1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Noto Sans Symbols"/>
              <a:buChar char="●"/>
            </a:pPr>
            <a:r>
              <a:rPr lang="en-US" sz="14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2.  A seat in another classroom.</a:t>
            </a:r>
          </a:p>
          <a:p>
            <a:pPr marL="685800" marR="0" lvl="1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Noto Sans Symbols"/>
              <a:buChar char="●"/>
            </a:pPr>
            <a:r>
              <a:rPr lang="en-US" sz="14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3.  A seat by the principal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14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 office.</a:t>
            </a:r>
          </a:p>
          <a:p>
            <a:pPr marL="685800" marR="0" lvl="1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Noto Sans Symbols"/>
              <a:buChar char="●"/>
            </a:pPr>
            <a:r>
              <a:rPr lang="en-US" sz="14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4.  A recovery room at school.</a:t>
            </a:r>
          </a:p>
          <a:p>
            <a:pPr marL="685800" marR="0" lvl="1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Noto Sans Symbols"/>
              <a:buChar char="●"/>
            </a:pPr>
            <a:r>
              <a:rPr lang="en-US" sz="14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5.  Recovery at home.</a:t>
            </a:r>
          </a:p>
          <a:p>
            <a:pPr marL="45720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marR="0" lvl="0" indent="127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US" sz="2000">
                <a:solidFill>
                  <a:srgbClr val="000000"/>
                </a:solidFill>
              </a:rPr>
              <a:t>Rules:</a:t>
            </a:r>
          </a:p>
          <a:p>
            <a:pPr marR="0" lvl="1" indent="35179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US" sz="1400">
                <a:solidFill>
                  <a:srgbClr val="000000"/>
                </a:solidFill>
              </a:rPr>
              <a:t>Whisper</a:t>
            </a:r>
          </a:p>
          <a:p>
            <a:pPr marR="0" lvl="1" indent="35179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US" sz="1400">
                <a:solidFill>
                  <a:srgbClr val="000000"/>
                </a:solidFill>
              </a:rPr>
              <a:t>Choices</a:t>
            </a:r>
          </a:p>
          <a:p>
            <a:pPr marR="0" lvl="1" indent="35179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US" sz="1400">
                <a:solidFill>
                  <a:srgbClr val="000000"/>
                </a:solidFill>
              </a:rPr>
              <a:t>Plugging the holes</a:t>
            </a:r>
          </a:p>
        </p:txBody>
      </p: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Source Sans Pro"/>
              <a:buNone/>
            </a:pPr>
            <a:r>
              <a:rPr lang="en-US" sz="46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Big Three…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4038599" cy="198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</a:pPr>
            <a:r>
              <a:rPr lang="en-US" sz="2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 Confess what I did wrong or what went wrong.</a:t>
            </a:r>
          </a:p>
          <a:p>
            <a:pPr marL="349250" marR="0" lvl="0" indent="-349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</a:pPr>
            <a:r>
              <a:rPr lang="en-US" sz="2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2.  Ask for forgiveness.</a:t>
            </a:r>
          </a:p>
          <a:p>
            <a:pPr marL="349250" marR="0" lvl="0" indent="-349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ct val="110000"/>
              <a:buFont typeface="Noto Sans Symbols"/>
              <a:buChar char="●"/>
            </a:pPr>
            <a:r>
              <a:rPr lang="en-US" sz="2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3.  Come up with my own solution (consequence).</a:t>
            </a:r>
          </a:p>
        </p:txBody>
      </p:sp>
      <p:pic>
        <p:nvPicPr>
          <p:cNvPr id="183" name="Shape 183" descr="MCj03118720000[1]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23673" b="23672"/>
          <a:stretch/>
        </p:blipFill>
        <p:spPr>
          <a:xfrm>
            <a:off x="4648200" y="1600200"/>
            <a:ext cx="4038599" cy="2185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 descr="MCj04125500000[1]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 t="24101" b="24101"/>
          <a:stretch/>
        </p:blipFill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549275" y="107950"/>
            <a:ext cx="8042274" cy="1336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ct val="25000"/>
              <a:buFont typeface="Source Sans Pro"/>
              <a:buNone/>
            </a:pPr>
            <a:r>
              <a:rPr lang="en-US" sz="4800" b="0" i="0" u="none" strike="noStrike" cap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Developing positive teacher/student relationships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4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925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Solid relationships are far more powerful than the sum total of all other techniques.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Build relationships with eye contact, greeting, smile, and touch.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Noto Sans Symbols"/>
              <a:buChar char="●"/>
            </a:pP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b="0" i="0" u="none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 noticed….</a:t>
            </a:r>
            <a:r>
              <a:rPr lang="en-US" sz="24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349250" marR="0" lvl="0" indent="-349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Arial"/>
              <a:buChar char="●"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 Test... “Will you do .... just for me?”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Breeze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Macintosh PowerPoint</Application>
  <PresentationFormat>On-screen Show (4:3)</PresentationFormat>
  <Paragraphs>97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Garamond</vt:lpstr>
      <vt:lpstr>Noto Sans Symbols</vt:lpstr>
      <vt:lpstr>Source Sans Pro</vt:lpstr>
      <vt:lpstr>Arial</vt:lpstr>
      <vt:lpstr>Comic Sans MS</vt:lpstr>
      <vt:lpstr>1_Breeze</vt:lpstr>
      <vt:lpstr>Breeze</vt:lpstr>
      <vt:lpstr>“Love &amp; Logic” 9 Essential Skills for Love &amp; Logic Classrooms  Low Stress Strategies for Highly Successful Educators</vt:lpstr>
      <vt:lpstr>Love and Logic’s  Wish for You…</vt:lpstr>
      <vt:lpstr>The Most Powerful Teacher</vt:lpstr>
      <vt:lpstr>Neutralizing Student Arguing</vt:lpstr>
      <vt:lpstr>Delayed Consequences…</vt:lpstr>
      <vt:lpstr>EMPATHY</vt:lpstr>
      <vt:lpstr>The Recovery Process</vt:lpstr>
      <vt:lpstr>The Big Three…</vt:lpstr>
      <vt:lpstr>Developing positive teacher/student relationships</vt:lpstr>
      <vt:lpstr>Setting limits with  ENFORCEABLE STATEMENTS</vt:lpstr>
      <vt:lpstr>Using CHOICES to prevent power struggles</vt:lpstr>
      <vt:lpstr>Quick and Easy  Preventative Interventions</vt:lpstr>
      <vt:lpstr>Guiding students to own and solve their problems….</vt:lpstr>
      <vt:lpstr>Have some Fun as Love &amp; Logic CHANGES YOUR CLASSROOM!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“Love &amp; Logic” 9 Essential Skills for Love &amp; Logic Classrooms  Low Stress Strategies for Highly Successful Educators</dc:title>
  <cp:lastModifiedBy>Abigail Pavela</cp:lastModifiedBy>
  <cp:revision>1</cp:revision>
  <dcterms:modified xsi:type="dcterms:W3CDTF">2017-08-16T19:32:28Z</dcterms:modified>
</cp:coreProperties>
</file>