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Rachel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Rachel - In your content area - what do they need to know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Theresa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Rachel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What does the grade level standard call for? Notice the verbs. Where is meets the standard? (Regardless of the scale you use.)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Exemplars from our faculty...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is what we keep hearing and seeing in the educational world. Marzano Sheets… </a:t>
            </a:r>
          </a:p>
          <a:p>
            <a:pPr lvl="0">
              <a:spcBef>
                <a:spcPts val="0"/>
              </a:spcBef>
              <a:buNone/>
            </a:pPr>
            <a:endParaRPr/>
          </a:p>
          <a:p>
            <a:pPr lvl="0">
              <a:spcBef>
                <a:spcPts val="0"/>
              </a:spcBef>
              <a:buNone/>
            </a:pPr>
            <a:r>
              <a:rPr lang="en"/>
              <a:t>Rachel:  Tell the story about final exams.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Theresa - Have you drank the Kool Aid yet?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Rachel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Theresa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Rachel - Review</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Take a look at the level… </a:t>
            </a:r>
          </a:p>
          <a:p>
            <a:pPr lvl="0">
              <a:spcBef>
                <a:spcPts val="0"/>
              </a:spcBef>
              <a:buNone/>
            </a:pPr>
            <a:r>
              <a:rPr lang="en"/>
              <a:t>Compare your standard to the Marzano sheet - what is required to meet the standard - level 3</a:t>
            </a:r>
          </a:p>
          <a:p>
            <a:pPr lvl="0">
              <a:spcBef>
                <a:spcPts val="0"/>
              </a:spcBef>
              <a:buNone/>
            </a:pPr>
            <a:r>
              <a:rPr lang="en"/>
              <a:t>On the Analysis side - fill in the margins… what would your students have to know or be able to do?</a:t>
            </a:r>
          </a:p>
          <a:p>
            <a:pPr lvl="0">
              <a:spcBef>
                <a:spcPts val="0"/>
              </a:spcBef>
              <a:buNone/>
            </a:pPr>
            <a:r>
              <a:rPr lang="en"/>
              <a:t>Build your 2  - what foundation did they need?</a:t>
            </a:r>
          </a:p>
          <a:p>
            <a:pPr lvl="0">
              <a:spcBef>
                <a:spcPts val="0"/>
              </a:spcBef>
              <a:buNone/>
            </a:pPr>
            <a:r>
              <a:rPr lang="en"/>
              <a:t>1 &amp; 0 is all about help</a:t>
            </a:r>
          </a:p>
          <a:p>
            <a:pPr lvl="0">
              <a:spcBef>
                <a:spcPts val="0"/>
              </a:spcBef>
              <a:buNone/>
            </a:pPr>
            <a:r>
              <a:rPr lang="en"/>
              <a:t>4 - here is the opportunity to go up the thinking scale...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Rachel log in and show an example. English Language Arts, Reading, Common Core, Grade 6</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Theresa - “But I love my content…”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2nd strategy! Don’t be afraid of giving kids choice and voice &amp; here is why...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Theresa - How do we prevent going the wrong way? You have done the hard work and the students are aware.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Grow your teachers!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Rachel - Get people talking inside you building. Tell the story of 1 day overpaid...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Rachel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Theresa - Let’s take the show on the road...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third way to grow capacity - READ of course!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Finally, once we have the school wide goal, the knowledge, the strategies, and the capacity, we can set goals with our students.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Read quote.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Why should we plan and set goals with students? They know what the proficiency scales are asking them to do, but you still planned it.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Theresa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Theresa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Literacy is critical - we are not born knowing how - it must be learned.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Rachel: Set a school wide goal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Rachel -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can talk about classroom grades and standardized assessments (this is what we used to set our goal) then highlight student self-assessment.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Theresa + Video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Rachel  - examples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0" name="Shape 10"/>
          <p:cNvSpPr/>
          <p:nvPr/>
        </p:nvSpPr>
        <p:spPr>
          <a:xfrm>
            <a:off x="1315275" y="9212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1" name="Shape 11"/>
          <p:cNvSpPr/>
          <p:nvPr/>
        </p:nvSpPr>
        <p:spPr>
          <a:xfrm>
            <a:off x="1010475" y="6164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a:headEnd type="none" w="lg" len="lg"/>
            <a:tailEnd type="none" w="lg" len="lg"/>
          </a:ln>
        </p:spPr>
      </p:sp>
      <p:sp>
        <p:nvSpPr>
          <p:cNvPr id="12" name="Shape 12"/>
          <p:cNvSpPr txBox="1">
            <a:spLocks noGrp="1"/>
          </p:cNvSpPr>
          <p:nvPr>
            <p:ph type="ctrTitle"/>
          </p:nvPr>
        </p:nvSpPr>
        <p:spPr>
          <a:xfrm>
            <a:off x="2572125" y="2068625"/>
            <a:ext cx="4271700" cy="11598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3"/>
        <p:cNvGrpSpPr/>
        <p:nvPr/>
      </p:nvGrpSpPr>
      <p:grpSpPr>
        <a:xfrm>
          <a:off x="0" y="0"/>
          <a:ext cx="0" cy="0"/>
          <a:chOff x="0" y="0"/>
          <a:chExt cx="0" cy="0"/>
        </a:xfrm>
      </p:grpSpPr>
      <p:pic>
        <p:nvPicPr>
          <p:cNvPr id="14" name="Shape 14"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5" name="Shape 15"/>
          <p:cNvSpPr/>
          <p:nvPr/>
        </p:nvSpPr>
        <p:spPr>
          <a:xfrm rot="169468" flipH="1">
            <a:off x="3608972" y="646195"/>
            <a:ext cx="5247975" cy="3809531"/>
          </a:xfrm>
          <a:prstGeom prst="wedgeEllipseCallout">
            <a:avLst>
              <a:gd name="adj1" fmla="val -42509"/>
              <a:gd name="adj2" fmla="val 62980"/>
            </a:avLst>
          </a:prstGeom>
          <a:solidFill>
            <a:srgbClr val="001936">
              <a:alpha val="21920"/>
            </a:srgbClr>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rot="169468" flipH="1">
            <a:off x="3380372" y="417595"/>
            <a:ext cx="5247975" cy="3809531"/>
          </a:xfrm>
          <a:prstGeom prst="wedgeEllipseCallout">
            <a:avLst>
              <a:gd name="adj1" fmla="val -42509"/>
              <a:gd name="adj2" fmla="val 62980"/>
            </a:avLst>
          </a:prstGeom>
          <a:solidFill>
            <a:srgbClr val="FFFFFF"/>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ctrTitle"/>
          </p:nvPr>
        </p:nvSpPr>
        <p:spPr>
          <a:xfrm>
            <a:off x="4101125" y="1659550"/>
            <a:ext cx="3767400" cy="1159800"/>
          </a:xfrm>
          <a:prstGeom prst="rect">
            <a:avLst/>
          </a:prstGeom>
        </p:spPr>
        <p:txBody>
          <a:bodyPr lIns="91425" tIns="91425" rIns="91425" bIns="91425" anchor="b"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8" name="Shape 18"/>
          <p:cNvSpPr txBox="1">
            <a:spLocks noGrp="1"/>
          </p:cNvSpPr>
          <p:nvPr>
            <p:ph type="subTitle" idx="1"/>
          </p:nvPr>
        </p:nvSpPr>
        <p:spPr>
          <a:xfrm>
            <a:off x="4101125" y="2687650"/>
            <a:ext cx="3767400" cy="784800"/>
          </a:xfrm>
          <a:prstGeom prst="rect">
            <a:avLst/>
          </a:prstGeom>
        </p:spPr>
        <p:txBody>
          <a:bodyPr lIns="91425" tIns="91425" rIns="91425" bIns="91425" anchor="t" anchorCtr="0"/>
          <a:lstStyle>
            <a:lvl1pPr lvl="0" algn="ctr" rtl="0">
              <a:spcBef>
                <a:spcPts val="0"/>
              </a:spcBef>
              <a:buClr>
                <a:srgbClr val="000000"/>
              </a:buClr>
              <a:buSzPct val="100000"/>
              <a:buNone/>
              <a:defRPr sz="1800">
                <a:solidFill>
                  <a:srgbClr val="000000"/>
                </a:solidFill>
              </a:defRPr>
            </a:lvl1pPr>
            <a:lvl2pPr lvl="1" algn="ctr" rtl="0">
              <a:spcBef>
                <a:spcPts val="0"/>
              </a:spcBef>
              <a:buClr>
                <a:srgbClr val="000000"/>
              </a:buClr>
              <a:buSzPct val="100000"/>
              <a:buNone/>
              <a:defRPr sz="1800">
                <a:solidFill>
                  <a:srgbClr val="000000"/>
                </a:solidFill>
              </a:defRPr>
            </a:lvl2pPr>
            <a:lvl3pPr lvl="2" algn="ctr" rtl="0">
              <a:spcBef>
                <a:spcPts val="0"/>
              </a:spcBef>
              <a:buClr>
                <a:srgbClr val="000000"/>
              </a:buClr>
              <a:buSzPct val="100000"/>
              <a:buNone/>
              <a:defRPr sz="1800">
                <a:solidFill>
                  <a:srgbClr val="000000"/>
                </a:solidFill>
              </a:defRPr>
            </a:lvl3pPr>
            <a:lvl4pPr lvl="3" algn="ctr" rtl="0">
              <a:spcBef>
                <a:spcPts val="0"/>
              </a:spcBef>
              <a:buClr>
                <a:srgbClr val="000000"/>
              </a:buClr>
              <a:buNone/>
              <a:defRPr>
                <a:solidFill>
                  <a:srgbClr val="000000"/>
                </a:solidFill>
              </a:defRPr>
            </a:lvl4pPr>
            <a:lvl5pPr lvl="4" algn="ctr" rtl="0">
              <a:spcBef>
                <a:spcPts val="0"/>
              </a:spcBef>
              <a:buClr>
                <a:srgbClr val="000000"/>
              </a:buClr>
              <a:buNone/>
              <a:defRPr>
                <a:solidFill>
                  <a:srgbClr val="000000"/>
                </a:solidFill>
              </a:defRPr>
            </a:lvl5pPr>
            <a:lvl6pPr lvl="5" algn="ctr" rtl="0">
              <a:spcBef>
                <a:spcPts val="0"/>
              </a:spcBef>
              <a:buClr>
                <a:srgbClr val="000000"/>
              </a:buClr>
              <a:buNone/>
              <a:defRPr>
                <a:solidFill>
                  <a:srgbClr val="000000"/>
                </a:solidFill>
              </a:defRPr>
            </a:lvl6pPr>
            <a:lvl7pPr lvl="6" algn="ctr" rtl="0">
              <a:spcBef>
                <a:spcPts val="0"/>
              </a:spcBef>
              <a:buClr>
                <a:srgbClr val="000000"/>
              </a:buClr>
              <a:buNone/>
              <a:defRPr>
                <a:solidFill>
                  <a:srgbClr val="000000"/>
                </a:solidFill>
              </a:defRPr>
            </a:lvl7pPr>
            <a:lvl8pPr lvl="7" algn="ctr" rtl="0">
              <a:spcBef>
                <a:spcPts val="0"/>
              </a:spcBef>
              <a:buClr>
                <a:srgbClr val="000000"/>
              </a:buClr>
              <a:buNone/>
              <a:defRPr>
                <a:solidFill>
                  <a:srgbClr val="000000"/>
                </a:solidFill>
              </a:defRPr>
            </a:lvl8pPr>
            <a:lvl9pPr lvl="8" algn="ctr" rtl="0">
              <a:spcBef>
                <a:spcPts val="0"/>
              </a:spcBef>
              <a:buClr>
                <a:srgbClr val="000000"/>
              </a:buClr>
              <a:buNone/>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pic>
        <p:nvPicPr>
          <p:cNvPr id="20" name="Shape 20"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1" name="Shape 21"/>
          <p:cNvSpPr/>
          <p:nvPr/>
        </p:nvSpPr>
        <p:spPr>
          <a:xfrm>
            <a:off x="1992350" y="37775"/>
            <a:ext cx="5616576" cy="5220439"/>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2" name="Shape 22"/>
          <p:cNvSpPr/>
          <p:nvPr/>
        </p:nvSpPr>
        <p:spPr>
          <a:xfrm>
            <a:off x="1763750" y="-114625"/>
            <a:ext cx="5616576" cy="5220439"/>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a:headEnd type="none" w="lg" len="lg"/>
            <a:tailEnd type="none" w="lg" len="lg"/>
          </a:ln>
        </p:spPr>
      </p:sp>
      <p:sp>
        <p:nvSpPr>
          <p:cNvPr id="23" name="Shape 23"/>
          <p:cNvSpPr txBox="1">
            <a:spLocks noGrp="1"/>
          </p:cNvSpPr>
          <p:nvPr>
            <p:ph type="body" idx="1"/>
          </p:nvPr>
        </p:nvSpPr>
        <p:spPr>
          <a:xfrm>
            <a:off x="2905799" y="2161800"/>
            <a:ext cx="3332400" cy="819900"/>
          </a:xfrm>
          <a:prstGeom prst="rect">
            <a:avLst/>
          </a:prstGeom>
        </p:spPr>
        <p:txBody>
          <a:bodyPr lIns="91425" tIns="91425" rIns="91425" bIns="91425" anchor="ctr" anchorCtr="0"/>
          <a:lstStyle>
            <a:lvl1pPr lvl="0" algn="ctr" rtl="0">
              <a:spcBef>
                <a:spcPts val="0"/>
              </a:spcBef>
              <a:buClr>
                <a:srgbClr val="000000"/>
              </a:buClr>
              <a:buSzPct val="100000"/>
              <a:buFont typeface="Bangers"/>
              <a:defRPr sz="2400">
                <a:solidFill>
                  <a:srgbClr val="000000"/>
                </a:solidFill>
                <a:latin typeface="Bangers"/>
                <a:ea typeface="Bangers"/>
                <a:cs typeface="Bangers"/>
                <a:sym typeface="Bangers"/>
              </a:defRPr>
            </a:lvl1pPr>
            <a:lvl2pPr lvl="1" algn="ctr" rtl="0">
              <a:spcBef>
                <a:spcPts val="0"/>
              </a:spcBef>
              <a:buClr>
                <a:srgbClr val="000000"/>
              </a:buClr>
              <a:buFont typeface="Bangers"/>
              <a:defRPr>
                <a:solidFill>
                  <a:srgbClr val="000000"/>
                </a:solidFill>
                <a:latin typeface="Bangers"/>
                <a:ea typeface="Bangers"/>
                <a:cs typeface="Bangers"/>
                <a:sym typeface="Bangers"/>
              </a:defRPr>
            </a:lvl2pPr>
            <a:lvl3pPr lvl="2" algn="ctr" rtl="0">
              <a:spcBef>
                <a:spcPts val="0"/>
              </a:spcBef>
              <a:buClr>
                <a:srgbClr val="000000"/>
              </a:buClr>
              <a:buFont typeface="Bangers"/>
              <a:defRPr>
                <a:solidFill>
                  <a:srgbClr val="000000"/>
                </a:solidFill>
                <a:latin typeface="Bangers"/>
                <a:ea typeface="Bangers"/>
                <a:cs typeface="Bangers"/>
                <a:sym typeface="Bangers"/>
              </a:defRPr>
            </a:lvl3pPr>
            <a:lvl4pPr lvl="3" algn="ctr" rtl="0">
              <a:spcBef>
                <a:spcPts val="0"/>
              </a:spcBef>
              <a:buClr>
                <a:srgbClr val="000000"/>
              </a:buClr>
              <a:buSzPct val="100000"/>
              <a:buFont typeface="Bangers"/>
              <a:defRPr sz="2400">
                <a:solidFill>
                  <a:srgbClr val="000000"/>
                </a:solidFill>
                <a:latin typeface="Bangers"/>
                <a:ea typeface="Bangers"/>
                <a:cs typeface="Bangers"/>
                <a:sym typeface="Bangers"/>
              </a:defRPr>
            </a:lvl4pPr>
            <a:lvl5pPr lvl="4" algn="ctr" rtl="0">
              <a:spcBef>
                <a:spcPts val="0"/>
              </a:spcBef>
              <a:buClr>
                <a:srgbClr val="000000"/>
              </a:buClr>
              <a:buSzPct val="100000"/>
              <a:buFont typeface="Bangers"/>
              <a:defRPr sz="2400">
                <a:solidFill>
                  <a:srgbClr val="000000"/>
                </a:solidFill>
                <a:latin typeface="Bangers"/>
                <a:ea typeface="Bangers"/>
                <a:cs typeface="Bangers"/>
                <a:sym typeface="Bangers"/>
              </a:defRPr>
            </a:lvl5pPr>
            <a:lvl6pPr lvl="5" algn="ctr" rtl="0">
              <a:spcBef>
                <a:spcPts val="0"/>
              </a:spcBef>
              <a:buClr>
                <a:srgbClr val="000000"/>
              </a:buClr>
              <a:buSzPct val="100000"/>
              <a:buFont typeface="Bangers"/>
              <a:defRPr sz="2400">
                <a:solidFill>
                  <a:srgbClr val="000000"/>
                </a:solidFill>
                <a:latin typeface="Bangers"/>
                <a:ea typeface="Bangers"/>
                <a:cs typeface="Bangers"/>
                <a:sym typeface="Bangers"/>
              </a:defRPr>
            </a:lvl6pPr>
            <a:lvl7pPr lvl="6" algn="ctr" rtl="0">
              <a:spcBef>
                <a:spcPts val="0"/>
              </a:spcBef>
              <a:buClr>
                <a:srgbClr val="000000"/>
              </a:buClr>
              <a:buSzPct val="100000"/>
              <a:buFont typeface="Bangers"/>
              <a:defRPr sz="2400">
                <a:solidFill>
                  <a:srgbClr val="000000"/>
                </a:solidFill>
                <a:latin typeface="Bangers"/>
                <a:ea typeface="Bangers"/>
                <a:cs typeface="Bangers"/>
                <a:sym typeface="Bangers"/>
              </a:defRPr>
            </a:lvl7pPr>
            <a:lvl8pPr lvl="7" algn="ctr" rtl="0">
              <a:spcBef>
                <a:spcPts val="0"/>
              </a:spcBef>
              <a:buClr>
                <a:srgbClr val="000000"/>
              </a:buClr>
              <a:buSzPct val="100000"/>
              <a:buFont typeface="Bangers"/>
              <a:defRPr sz="2400">
                <a:solidFill>
                  <a:srgbClr val="000000"/>
                </a:solidFill>
                <a:latin typeface="Bangers"/>
                <a:ea typeface="Bangers"/>
                <a:cs typeface="Bangers"/>
                <a:sym typeface="Bangers"/>
              </a:defRPr>
            </a:lvl8pPr>
            <a:lvl9pPr lvl="8" algn="ctr">
              <a:spcBef>
                <a:spcPts val="0"/>
              </a:spcBef>
              <a:buClr>
                <a:srgbClr val="000000"/>
              </a:buClr>
              <a:buSzPct val="100000"/>
              <a:buFont typeface="Bangers"/>
              <a:defRPr sz="2400">
                <a:solidFill>
                  <a:srgbClr val="000000"/>
                </a:solidFill>
                <a:latin typeface="Bangers"/>
                <a:ea typeface="Bangers"/>
                <a:cs typeface="Bangers"/>
                <a:sym typeface="Banger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pic>
        <p:nvPicPr>
          <p:cNvPr id="25" name="Shape 25"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6" name="Shape 26"/>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27" name="Shape 27"/>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28" name="Shape 28"/>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body" idx="1"/>
          </p:nvPr>
        </p:nvSpPr>
        <p:spPr>
          <a:xfrm>
            <a:off x="1052050" y="1545941"/>
            <a:ext cx="7710900" cy="33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0"/>
        <p:cNvGrpSpPr/>
        <p:nvPr/>
      </p:nvGrpSpPr>
      <p:grpSpPr>
        <a:xfrm>
          <a:off x="0" y="0"/>
          <a:ext cx="0" cy="0"/>
          <a:chOff x="0" y="0"/>
          <a:chExt cx="0" cy="0"/>
        </a:xfrm>
      </p:grpSpPr>
      <p:pic>
        <p:nvPicPr>
          <p:cNvPr id="31" name="Shape 31"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2" name="Shape 32"/>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3" name="Shape 33"/>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34" name="Shape 34"/>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1073625" y="1550125"/>
            <a:ext cx="3396300" cy="26661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6" name="Shape 36"/>
          <p:cNvSpPr txBox="1">
            <a:spLocks noGrp="1"/>
          </p:cNvSpPr>
          <p:nvPr>
            <p:ph type="body" idx="2"/>
          </p:nvPr>
        </p:nvSpPr>
        <p:spPr>
          <a:xfrm>
            <a:off x="4674251" y="1550125"/>
            <a:ext cx="3396300" cy="26661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7"/>
        <p:cNvGrpSpPr/>
        <p:nvPr/>
      </p:nvGrpSpPr>
      <p:grpSpPr>
        <a:xfrm>
          <a:off x="0" y="0"/>
          <a:ext cx="0" cy="0"/>
          <a:chOff x="0" y="0"/>
          <a:chExt cx="0" cy="0"/>
        </a:xfrm>
      </p:grpSpPr>
      <p:pic>
        <p:nvPicPr>
          <p:cNvPr id="38" name="Shape 38"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9" name="Shape 39"/>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0" name="Shape 40"/>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41" name="Shape 41"/>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902950" y="1556175"/>
            <a:ext cx="2295300" cy="2822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2"/>
          </p:nvPr>
        </p:nvSpPr>
        <p:spPr>
          <a:xfrm>
            <a:off x="3315992" y="1556175"/>
            <a:ext cx="2295300" cy="2822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3"/>
          </p:nvPr>
        </p:nvSpPr>
        <p:spPr>
          <a:xfrm>
            <a:off x="5729035" y="1556175"/>
            <a:ext cx="2295299" cy="2822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pic>
        <p:nvPicPr>
          <p:cNvPr id="46" name="Shape 46"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47" name="Shape 47"/>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8" name="Shape 48"/>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49" name="Shape 49"/>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pic>
        <p:nvPicPr>
          <p:cNvPr id="51" name="Shape 51"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52" name="Shape 52"/>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53" name="Shape 53"/>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54" name="Shape 54"/>
          <p:cNvSpPr txBox="1">
            <a:spLocks noGrp="1"/>
          </p:cNvSpPr>
          <p:nvPr>
            <p:ph type="body" idx="1"/>
          </p:nvPr>
        </p:nvSpPr>
        <p:spPr>
          <a:xfrm rot="-120953">
            <a:off x="457215" y="4025231"/>
            <a:ext cx="8229893" cy="519622"/>
          </a:xfrm>
          <a:prstGeom prst="rect">
            <a:avLst/>
          </a:prstGeom>
        </p:spPr>
        <p:txBody>
          <a:bodyPr lIns="91425" tIns="91425" rIns="91425" bIns="91425" anchor="t" anchorCtr="0"/>
          <a:lstStyle>
            <a:lvl1pPr lvl="0" algn="ctr">
              <a:spcBef>
                <a:spcPts val="360"/>
              </a:spcBef>
              <a:buSzPct val="100000"/>
              <a:buNone/>
              <a:defRPr sz="14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pic>
        <p:nvPicPr>
          <p:cNvPr id="56" name="Shape 56"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A7EB"/>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rot="161729">
            <a:off x="976260" y="876905"/>
            <a:ext cx="7029878" cy="760138"/>
          </a:xfrm>
          <a:prstGeom prst="rect">
            <a:avLst/>
          </a:prstGeom>
          <a:noFill/>
          <a:ln>
            <a:noFill/>
          </a:ln>
        </p:spPr>
        <p:txBody>
          <a:bodyPr lIns="91425" tIns="91425" rIns="91425" bIns="91425" anchor="b" anchorCtr="0"/>
          <a:lstStyle>
            <a:lvl1pPr lvl="0">
              <a:spcBef>
                <a:spcPts val="0"/>
              </a:spcBef>
              <a:buClr>
                <a:schemeClr val="dk1"/>
              </a:buClr>
              <a:buSzPct val="100000"/>
              <a:buFont typeface="Bangers"/>
              <a:buNone/>
              <a:defRPr sz="3000">
                <a:solidFill>
                  <a:schemeClr val="dk1"/>
                </a:solidFill>
                <a:latin typeface="Bangers"/>
                <a:ea typeface="Bangers"/>
                <a:cs typeface="Bangers"/>
                <a:sym typeface="Bangers"/>
              </a:defRPr>
            </a:lvl1pPr>
            <a:lvl2pPr lvl="1">
              <a:spcBef>
                <a:spcPts val="0"/>
              </a:spcBef>
              <a:buClr>
                <a:schemeClr val="dk1"/>
              </a:buClr>
              <a:buSzPct val="100000"/>
              <a:buFont typeface="Bangers"/>
              <a:buNone/>
              <a:defRPr sz="3000">
                <a:solidFill>
                  <a:schemeClr val="dk1"/>
                </a:solidFill>
                <a:latin typeface="Bangers"/>
                <a:ea typeface="Bangers"/>
                <a:cs typeface="Bangers"/>
                <a:sym typeface="Bangers"/>
              </a:defRPr>
            </a:lvl2pPr>
            <a:lvl3pPr lvl="2">
              <a:spcBef>
                <a:spcPts val="0"/>
              </a:spcBef>
              <a:buClr>
                <a:schemeClr val="dk1"/>
              </a:buClr>
              <a:buSzPct val="100000"/>
              <a:buFont typeface="Bangers"/>
              <a:buNone/>
              <a:defRPr sz="3000">
                <a:solidFill>
                  <a:schemeClr val="dk1"/>
                </a:solidFill>
                <a:latin typeface="Bangers"/>
                <a:ea typeface="Bangers"/>
                <a:cs typeface="Bangers"/>
                <a:sym typeface="Bangers"/>
              </a:defRPr>
            </a:lvl3pPr>
            <a:lvl4pPr lvl="3">
              <a:spcBef>
                <a:spcPts val="0"/>
              </a:spcBef>
              <a:buClr>
                <a:schemeClr val="dk1"/>
              </a:buClr>
              <a:buSzPct val="100000"/>
              <a:buFont typeface="Bangers"/>
              <a:buNone/>
              <a:defRPr sz="3000">
                <a:solidFill>
                  <a:schemeClr val="dk1"/>
                </a:solidFill>
                <a:latin typeface="Bangers"/>
                <a:ea typeface="Bangers"/>
                <a:cs typeface="Bangers"/>
                <a:sym typeface="Bangers"/>
              </a:defRPr>
            </a:lvl4pPr>
            <a:lvl5pPr lvl="4">
              <a:spcBef>
                <a:spcPts val="0"/>
              </a:spcBef>
              <a:buClr>
                <a:schemeClr val="dk1"/>
              </a:buClr>
              <a:buSzPct val="100000"/>
              <a:buFont typeface="Bangers"/>
              <a:buNone/>
              <a:defRPr sz="3000">
                <a:solidFill>
                  <a:schemeClr val="dk1"/>
                </a:solidFill>
                <a:latin typeface="Bangers"/>
                <a:ea typeface="Bangers"/>
                <a:cs typeface="Bangers"/>
                <a:sym typeface="Bangers"/>
              </a:defRPr>
            </a:lvl5pPr>
            <a:lvl6pPr lvl="5">
              <a:spcBef>
                <a:spcPts val="0"/>
              </a:spcBef>
              <a:buClr>
                <a:schemeClr val="dk1"/>
              </a:buClr>
              <a:buSzPct val="100000"/>
              <a:buFont typeface="Bangers"/>
              <a:buNone/>
              <a:defRPr sz="3000">
                <a:solidFill>
                  <a:schemeClr val="dk1"/>
                </a:solidFill>
                <a:latin typeface="Bangers"/>
                <a:ea typeface="Bangers"/>
                <a:cs typeface="Bangers"/>
                <a:sym typeface="Bangers"/>
              </a:defRPr>
            </a:lvl6pPr>
            <a:lvl7pPr lvl="6">
              <a:spcBef>
                <a:spcPts val="0"/>
              </a:spcBef>
              <a:buClr>
                <a:schemeClr val="dk1"/>
              </a:buClr>
              <a:buSzPct val="100000"/>
              <a:buFont typeface="Bangers"/>
              <a:buNone/>
              <a:defRPr sz="3000">
                <a:solidFill>
                  <a:schemeClr val="dk1"/>
                </a:solidFill>
                <a:latin typeface="Bangers"/>
                <a:ea typeface="Bangers"/>
                <a:cs typeface="Bangers"/>
                <a:sym typeface="Bangers"/>
              </a:defRPr>
            </a:lvl7pPr>
            <a:lvl8pPr lvl="7">
              <a:spcBef>
                <a:spcPts val="0"/>
              </a:spcBef>
              <a:buClr>
                <a:schemeClr val="dk1"/>
              </a:buClr>
              <a:buSzPct val="100000"/>
              <a:buFont typeface="Bangers"/>
              <a:buNone/>
              <a:defRPr sz="3000">
                <a:solidFill>
                  <a:schemeClr val="dk1"/>
                </a:solidFill>
                <a:latin typeface="Bangers"/>
                <a:ea typeface="Bangers"/>
                <a:cs typeface="Bangers"/>
                <a:sym typeface="Bangers"/>
              </a:defRPr>
            </a:lvl8pPr>
            <a:lvl9pPr lvl="8">
              <a:spcBef>
                <a:spcPts val="0"/>
              </a:spcBef>
              <a:buClr>
                <a:schemeClr val="dk1"/>
              </a:buClr>
              <a:buSzPct val="100000"/>
              <a:buFont typeface="Bangers"/>
              <a:buNone/>
              <a:defRPr sz="3000">
                <a:solidFill>
                  <a:schemeClr val="dk1"/>
                </a:solidFill>
                <a:latin typeface="Bangers"/>
                <a:ea typeface="Bangers"/>
                <a:cs typeface="Bangers"/>
                <a:sym typeface="Bangers"/>
              </a:defRPr>
            </a:lvl9pPr>
          </a:lstStyle>
          <a:p>
            <a:endParaRPr/>
          </a:p>
        </p:txBody>
      </p:sp>
      <p:sp>
        <p:nvSpPr>
          <p:cNvPr id="7" name="Shape 7"/>
          <p:cNvSpPr txBox="1">
            <a:spLocks noGrp="1"/>
          </p:cNvSpPr>
          <p:nvPr>
            <p:ph type="body" idx="1"/>
          </p:nvPr>
        </p:nvSpPr>
        <p:spPr>
          <a:xfrm>
            <a:off x="1052050" y="1545941"/>
            <a:ext cx="7710900" cy="3303600"/>
          </a:xfrm>
          <a:prstGeom prst="rect">
            <a:avLst/>
          </a:prstGeom>
          <a:noFill/>
          <a:ln>
            <a:noFill/>
          </a:ln>
        </p:spPr>
        <p:txBody>
          <a:bodyPr lIns="91425" tIns="91425" rIns="91425" bIns="91425" anchor="t" anchorCtr="0"/>
          <a:lstStyle>
            <a:lvl1pPr lvl="0">
              <a:spcBef>
                <a:spcPts val="600"/>
              </a:spcBef>
              <a:buClr>
                <a:schemeClr val="dk1"/>
              </a:buClr>
              <a:buSzPct val="100000"/>
              <a:buFont typeface="Sniglet"/>
              <a:buChar char="×"/>
              <a:defRPr sz="3000">
                <a:solidFill>
                  <a:schemeClr val="dk1"/>
                </a:solidFill>
                <a:latin typeface="Sniglet"/>
                <a:ea typeface="Sniglet"/>
                <a:cs typeface="Sniglet"/>
                <a:sym typeface="Sniglet"/>
              </a:defRPr>
            </a:lvl1pPr>
            <a:lvl2pPr lvl="1">
              <a:spcBef>
                <a:spcPts val="480"/>
              </a:spcBef>
              <a:buClr>
                <a:schemeClr val="dk1"/>
              </a:buClr>
              <a:buSzPct val="100000"/>
              <a:buFont typeface="Sniglet"/>
              <a:buChar char="×"/>
              <a:defRPr sz="2400">
                <a:solidFill>
                  <a:schemeClr val="dk1"/>
                </a:solidFill>
                <a:latin typeface="Sniglet"/>
                <a:ea typeface="Sniglet"/>
                <a:cs typeface="Sniglet"/>
                <a:sym typeface="Sniglet"/>
              </a:defRPr>
            </a:lvl2pPr>
            <a:lvl3pPr lvl="2">
              <a:spcBef>
                <a:spcPts val="480"/>
              </a:spcBef>
              <a:buClr>
                <a:schemeClr val="dk1"/>
              </a:buClr>
              <a:buSzPct val="100000"/>
              <a:buFont typeface="Sniglet"/>
              <a:buChar char="×"/>
              <a:defRPr sz="2400">
                <a:solidFill>
                  <a:schemeClr val="dk1"/>
                </a:solidFill>
                <a:latin typeface="Sniglet"/>
                <a:ea typeface="Sniglet"/>
                <a:cs typeface="Sniglet"/>
                <a:sym typeface="Sniglet"/>
              </a:defRPr>
            </a:lvl3pPr>
            <a:lvl4pPr lvl="3">
              <a:spcBef>
                <a:spcPts val="360"/>
              </a:spcBef>
              <a:buClr>
                <a:schemeClr val="dk1"/>
              </a:buClr>
              <a:buSzPct val="100000"/>
              <a:buFont typeface="Sniglet"/>
              <a:buChar char="×"/>
              <a:defRPr sz="1800">
                <a:solidFill>
                  <a:schemeClr val="dk1"/>
                </a:solidFill>
                <a:latin typeface="Sniglet"/>
                <a:ea typeface="Sniglet"/>
                <a:cs typeface="Sniglet"/>
                <a:sym typeface="Sniglet"/>
              </a:defRPr>
            </a:lvl4pPr>
            <a:lvl5pPr lvl="4">
              <a:spcBef>
                <a:spcPts val="360"/>
              </a:spcBef>
              <a:buClr>
                <a:schemeClr val="dk1"/>
              </a:buClr>
              <a:buSzPct val="100000"/>
              <a:buFont typeface="Sniglet"/>
              <a:buChar char="×"/>
              <a:defRPr sz="1800">
                <a:solidFill>
                  <a:schemeClr val="dk1"/>
                </a:solidFill>
                <a:latin typeface="Sniglet"/>
                <a:ea typeface="Sniglet"/>
                <a:cs typeface="Sniglet"/>
                <a:sym typeface="Sniglet"/>
              </a:defRPr>
            </a:lvl5pPr>
            <a:lvl6pPr lvl="5">
              <a:spcBef>
                <a:spcPts val="360"/>
              </a:spcBef>
              <a:buClr>
                <a:schemeClr val="dk1"/>
              </a:buClr>
              <a:buSzPct val="100000"/>
              <a:buFont typeface="Sniglet"/>
              <a:buChar char="×"/>
              <a:defRPr sz="1800">
                <a:solidFill>
                  <a:schemeClr val="dk1"/>
                </a:solidFill>
                <a:latin typeface="Sniglet"/>
                <a:ea typeface="Sniglet"/>
                <a:cs typeface="Sniglet"/>
                <a:sym typeface="Sniglet"/>
              </a:defRPr>
            </a:lvl6pPr>
            <a:lvl7pPr lvl="6">
              <a:spcBef>
                <a:spcPts val="360"/>
              </a:spcBef>
              <a:buClr>
                <a:schemeClr val="dk1"/>
              </a:buClr>
              <a:buSzPct val="100000"/>
              <a:buFont typeface="Sniglet"/>
              <a:buChar char="×"/>
              <a:defRPr sz="1800">
                <a:solidFill>
                  <a:schemeClr val="dk1"/>
                </a:solidFill>
                <a:latin typeface="Sniglet"/>
                <a:ea typeface="Sniglet"/>
                <a:cs typeface="Sniglet"/>
                <a:sym typeface="Sniglet"/>
              </a:defRPr>
            </a:lvl7pPr>
            <a:lvl8pPr lvl="7">
              <a:spcBef>
                <a:spcPts val="360"/>
              </a:spcBef>
              <a:buClr>
                <a:schemeClr val="dk1"/>
              </a:buClr>
              <a:buSzPct val="100000"/>
              <a:buFont typeface="Sniglet"/>
              <a:buChar char="×"/>
              <a:defRPr sz="1800">
                <a:solidFill>
                  <a:schemeClr val="dk1"/>
                </a:solidFill>
                <a:latin typeface="Sniglet"/>
                <a:ea typeface="Sniglet"/>
                <a:cs typeface="Sniglet"/>
                <a:sym typeface="Sniglet"/>
              </a:defRPr>
            </a:lvl8pPr>
            <a:lvl9pPr lvl="8">
              <a:spcBef>
                <a:spcPts val="360"/>
              </a:spcBef>
              <a:buClr>
                <a:schemeClr val="dk1"/>
              </a:buClr>
              <a:buSzPct val="100000"/>
              <a:buFont typeface="Sniglet"/>
              <a:buChar char="×"/>
              <a:defRPr sz="1800">
                <a:solidFill>
                  <a:schemeClr val="dk1"/>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0B0zRMuw6lUN7MXg3TEozOVVjbUE/view?usp=sharing" TargetMode="External"/><Relationship Id="rId4" Type="http://schemas.openxmlformats.org/officeDocument/2006/relationships/hyperlink" Target="https://drive.google.com/file/d/0B0zRMuw6lUN7WjJ4dS1lSXM1ZUE/view?usp=sharing"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docs.google.com/document/d/11kU5N4AacxBs5lDwbzpMHyAgaXUuKiLusNxG7UAK4jw/edit?usp=shar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tdixon@saintcats.org" TargetMode="External"/><Relationship Id="rId4" Type="http://schemas.openxmlformats.org/officeDocument/2006/relationships/hyperlink" Target="mailto:rlantz@saintcats.org" TargetMode="External"/><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pP75WAdL2Wk" TargetMode="External"/><Relationship Id="rId4"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marzanoresearch.com/" TargetMode="External"/><Relationship Id="rId4" Type="http://schemas.openxmlformats.org/officeDocument/2006/relationships/image" Target="../media/image19.png"/><Relationship Id="rId5" Type="http://schemas.openxmlformats.org/officeDocument/2006/relationships/hyperlink" Target="http://www.marzanocenter.com/blog/article/5-steps-to-creating-successful-common-core-scales-for-student-learning/" TargetMode="External"/><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xGiURcKtzAI" TargetMode="External"/><Relationship Id="rId4" Type="http://schemas.openxmlformats.org/officeDocument/2006/relationships/image" Target="../media/image20.jpg"/><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www.teachingchannel.org/videos/making-lesson-objectives-clear"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choolyardjunkies.com" TargetMode="External"/><Relationship Id="rId4"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s://www.participate.com/chats" TargetMode="External"/><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s://www.participate.com/chats" TargetMode="External"/><Relationship Id="rId4"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iQAsUKBBnSM" TargetMode="External"/><Relationship Id="rId4" Type="http://schemas.openxmlformats.org/officeDocument/2006/relationships/image" Target="../media/image29.jpg"/><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file/d/0B0zRMuw6lUN7dFBFdzllVE1LMVU/view?usp=sharing" TargetMode="External"/><Relationship Id="rId4" Type="http://schemas.openxmlformats.org/officeDocument/2006/relationships/image" Target="../media/image30.png"/><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document/d/1MAx19g__l7am8FzFUSOMH5jL7wj9mVeZ7-VpJgEOWXk/edit?usp=sharing" TargetMode="External"/><Relationship Id="rId4"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visible-learning.org/glossary/" TargetMode="External"/><Relationship Id="rId4" Type="http://schemas.openxmlformats.org/officeDocument/2006/relationships/hyperlink" Target="https://vimeo.com/41465488" TargetMode="External"/><Relationship Id="rId5"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dropbox.com/sh/kr2et2euqu1f6i0/AADWvQCwEO3RT5b6WsF1Qluka?dl=0&amp;preview=21_Theatre+Learning+Goals+Proficient.docx" TargetMode="Externa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2572125" y="2068625"/>
            <a:ext cx="4271700" cy="1159800"/>
          </a:xfrm>
          <a:prstGeom prst="rect">
            <a:avLst/>
          </a:prstGeom>
        </p:spPr>
        <p:txBody>
          <a:bodyPr lIns="91425" tIns="91425" rIns="91425" bIns="91425" anchor="ctr" anchorCtr="0">
            <a:noAutofit/>
          </a:bodyPr>
          <a:lstStyle/>
          <a:p>
            <a:pPr lvl="0">
              <a:spcBef>
                <a:spcPts val="0"/>
              </a:spcBef>
              <a:buNone/>
            </a:pPr>
            <a:r>
              <a:rPr lang="en"/>
              <a:t>Growing Leaders of Literacy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2572125" y="2068625"/>
            <a:ext cx="4271700" cy="1159800"/>
          </a:xfrm>
          <a:prstGeom prst="rect">
            <a:avLst/>
          </a:prstGeom>
        </p:spPr>
        <p:txBody>
          <a:bodyPr lIns="91425" tIns="91425" rIns="91425" bIns="91425" anchor="ctr" anchorCtr="0">
            <a:noAutofit/>
          </a:bodyPr>
          <a:lstStyle/>
          <a:p>
            <a:pPr lvl="0" rtl="0">
              <a:spcBef>
                <a:spcPts val="0"/>
              </a:spcBef>
              <a:buNone/>
            </a:pPr>
            <a:r>
              <a:rPr lang="en" sz="4800"/>
              <a:t>Define what it means to be literate in every curricular Area.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
              <a:t>Literacy Includes</a:t>
            </a:r>
          </a:p>
        </p:txBody>
      </p:sp>
      <p:sp>
        <p:nvSpPr>
          <p:cNvPr id="140" name="Shape 140"/>
          <p:cNvSpPr txBox="1">
            <a:spLocks noGrp="1"/>
          </p:cNvSpPr>
          <p:nvPr>
            <p:ph type="body" idx="1"/>
          </p:nvPr>
        </p:nvSpPr>
        <p:spPr>
          <a:xfrm>
            <a:off x="1052050" y="1545949"/>
            <a:ext cx="3335400" cy="2972100"/>
          </a:xfrm>
          <a:prstGeom prst="rect">
            <a:avLst/>
          </a:prstGeom>
        </p:spPr>
        <p:txBody>
          <a:bodyPr lIns="91425" tIns="91425" rIns="91425" bIns="91425" anchor="t" anchorCtr="0">
            <a:noAutofit/>
          </a:bodyPr>
          <a:lstStyle/>
          <a:p>
            <a:pPr marL="457200" lvl="0" indent="-228600" rtl="0">
              <a:spcBef>
                <a:spcPts val="0"/>
              </a:spcBef>
            </a:pPr>
            <a:r>
              <a:rPr lang="en"/>
              <a:t>Reading</a:t>
            </a:r>
          </a:p>
          <a:p>
            <a:pPr marL="457200" lvl="0" indent="-228600" rtl="0">
              <a:spcBef>
                <a:spcPts val="0"/>
              </a:spcBef>
            </a:pPr>
            <a:r>
              <a:rPr lang="en"/>
              <a:t>Writing</a:t>
            </a:r>
          </a:p>
          <a:p>
            <a:pPr marL="457200" lvl="0" indent="-228600" rtl="0">
              <a:spcBef>
                <a:spcPts val="0"/>
              </a:spcBef>
            </a:pPr>
            <a:r>
              <a:rPr lang="en"/>
              <a:t>Speaking</a:t>
            </a:r>
          </a:p>
          <a:p>
            <a:pPr marL="457200" lvl="0" indent="-228600" rtl="0">
              <a:spcBef>
                <a:spcPts val="0"/>
              </a:spcBef>
            </a:pPr>
            <a:r>
              <a:rPr lang="en"/>
              <a:t>Listening</a:t>
            </a:r>
          </a:p>
          <a:p>
            <a:pPr marL="457200" lvl="0" indent="-228600" rtl="0">
              <a:spcBef>
                <a:spcPts val="0"/>
              </a:spcBef>
            </a:pPr>
            <a:r>
              <a:rPr lang="en"/>
              <a:t>Vocabulary</a:t>
            </a:r>
          </a:p>
          <a:p>
            <a:pPr marL="457200" lvl="0" indent="-228600">
              <a:spcBef>
                <a:spcPts val="0"/>
              </a:spcBef>
            </a:pPr>
            <a:r>
              <a:rPr lang="en"/>
              <a:t>Technology</a:t>
            </a:r>
          </a:p>
        </p:txBody>
      </p:sp>
      <p:sp>
        <p:nvSpPr>
          <p:cNvPr id="141" name="Shape 141"/>
          <p:cNvSpPr/>
          <p:nvPr/>
        </p:nvSpPr>
        <p:spPr>
          <a:xfrm>
            <a:off x="4387450" y="1260600"/>
            <a:ext cx="3296400" cy="2509500"/>
          </a:xfrm>
          <a:prstGeom prst="cloudCallout">
            <a:avLst>
              <a:gd name="adj1" fmla="val -20833"/>
              <a:gd name="adj2" fmla="val 625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txBox="1"/>
          <p:nvPr/>
        </p:nvSpPr>
        <p:spPr>
          <a:xfrm>
            <a:off x="4917500" y="2145150"/>
            <a:ext cx="2314500" cy="740400"/>
          </a:xfrm>
          <a:prstGeom prst="rect">
            <a:avLst/>
          </a:prstGeom>
          <a:noFill/>
          <a:ln>
            <a:noFill/>
          </a:ln>
        </p:spPr>
        <p:txBody>
          <a:bodyPr lIns="91425" tIns="91425" rIns="91425" bIns="91425" anchor="t" anchorCtr="0">
            <a:noAutofit/>
          </a:bodyPr>
          <a:lstStyle/>
          <a:p>
            <a:pPr lvl="0">
              <a:spcBef>
                <a:spcPts val="0"/>
              </a:spcBef>
              <a:buNone/>
            </a:pPr>
            <a:r>
              <a:rPr lang="en" sz="3000">
                <a:latin typeface="Pacifico"/>
                <a:ea typeface="Pacifico"/>
                <a:cs typeface="Pacifico"/>
                <a:sym typeface="Pacifico"/>
              </a:rPr>
              <a:t>What else?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rot="161729">
            <a:off x="828635" y="784630"/>
            <a:ext cx="7029878" cy="760138"/>
          </a:xfrm>
          <a:prstGeom prst="rect">
            <a:avLst/>
          </a:prstGeom>
        </p:spPr>
        <p:txBody>
          <a:bodyPr lIns="91425" tIns="91425" rIns="91425" bIns="91425" anchor="b" anchorCtr="0">
            <a:noAutofit/>
          </a:bodyPr>
          <a:lstStyle/>
          <a:p>
            <a:pPr lvl="0">
              <a:spcBef>
                <a:spcPts val="0"/>
              </a:spcBef>
              <a:buNone/>
            </a:pPr>
            <a:r>
              <a:rPr lang="en"/>
              <a:t>Welcome to the 21st century...</a:t>
            </a:r>
          </a:p>
        </p:txBody>
      </p:sp>
      <p:sp>
        <p:nvSpPr>
          <p:cNvPr id="148" name="Shape 148"/>
          <p:cNvSpPr txBox="1">
            <a:spLocks noGrp="1"/>
          </p:cNvSpPr>
          <p:nvPr>
            <p:ph type="body" idx="1"/>
          </p:nvPr>
        </p:nvSpPr>
        <p:spPr>
          <a:xfrm>
            <a:off x="716550" y="1428891"/>
            <a:ext cx="7710900" cy="3303600"/>
          </a:xfrm>
          <a:prstGeom prst="rect">
            <a:avLst/>
          </a:prstGeom>
        </p:spPr>
        <p:txBody>
          <a:bodyPr lIns="91425" tIns="91425" rIns="91425" bIns="91425" anchor="t" anchorCtr="0">
            <a:noAutofit/>
          </a:bodyPr>
          <a:lstStyle/>
          <a:p>
            <a:pPr marL="457200" lvl="0" indent="-317500" rtl="0">
              <a:spcBef>
                <a:spcPts val="0"/>
              </a:spcBef>
              <a:buSzPct val="100000"/>
              <a:buFont typeface="Arial"/>
              <a:buChar char="●"/>
            </a:pPr>
            <a:r>
              <a:rPr lang="en" sz="1400"/>
              <a:t>Develop proficiency and fluency with the tools of technology;</a:t>
            </a:r>
          </a:p>
          <a:p>
            <a:pPr lvl="0" rtl="0">
              <a:spcBef>
                <a:spcPts val="0"/>
              </a:spcBef>
              <a:buNone/>
            </a:pPr>
            <a:endParaRPr sz="1400"/>
          </a:p>
          <a:p>
            <a:pPr marL="457200" lvl="0" indent="-317500" rtl="0">
              <a:spcBef>
                <a:spcPts val="0"/>
              </a:spcBef>
              <a:buSzPct val="100000"/>
              <a:buFont typeface="Arial"/>
              <a:buChar char="●"/>
            </a:pPr>
            <a:r>
              <a:rPr lang="en" sz="1400"/>
              <a:t>Build intentional cross-cultural connections and relationships with others so to pose and solve problems collaboratively and strengthen independent thought;</a:t>
            </a:r>
          </a:p>
          <a:p>
            <a:pPr lvl="0" rtl="0">
              <a:spcBef>
                <a:spcPts val="0"/>
              </a:spcBef>
              <a:buNone/>
            </a:pPr>
            <a:endParaRPr sz="1400"/>
          </a:p>
          <a:p>
            <a:pPr marL="457200" lvl="0" indent="-317500" rtl="0">
              <a:spcBef>
                <a:spcPts val="0"/>
              </a:spcBef>
              <a:buSzPct val="100000"/>
              <a:buFont typeface="Arial"/>
              <a:buChar char="●"/>
            </a:pPr>
            <a:r>
              <a:rPr lang="en" sz="1400"/>
              <a:t>Design and share information for global communities to meet a variety of purposes;</a:t>
            </a:r>
          </a:p>
          <a:p>
            <a:pPr lvl="0" rtl="0">
              <a:spcBef>
                <a:spcPts val="0"/>
              </a:spcBef>
              <a:buNone/>
            </a:pPr>
            <a:endParaRPr sz="1400"/>
          </a:p>
          <a:p>
            <a:pPr marL="457200" lvl="0" indent="-317500" rtl="0">
              <a:spcBef>
                <a:spcPts val="0"/>
              </a:spcBef>
              <a:buSzPct val="100000"/>
              <a:buFont typeface="Arial"/>
              <a:buChar char="●"/>
            </a:pPr>
            <a:r>
              <a:rPr lang="en" sz="1400"/>
              <a:t>Manage, analyze, and synthesize multiple streams of simultaneous information;</a:t>
            </a:r>
          </a:p>
          <a:p>
            <a:pPr lvl="0" rtl="0">
              <a:spcBef>
                <a:spcPts val="0"/>
              </a:spcBef>
              <a:buNone/>
            </a:pPr>
            <a:endParaRPr sz="1400"/>
          </a:p>
          <a:p>
            <a:pPr marL="457200" lvl="0" indent="-317500" rtl="0">
              <a:spcBef>
                <a:spcPts val="0"/>
              </a:spcBef>
              <a:buSzPct val="100000"/>
              <a:buFont typeface="Arial"/>
              <a:buChar char="●"/>
            </a:pPr>
            <a:r>
              <a:rPr lang="en" sz="1400"/>
              <a:t>Create, critique, analyze, and evaluate multimedia texts;</a:t>
            </a:r>
          </a:p>
          <a:p>
            <a:pPr lvl="0" rtl="0">
              <a:spcBef>
                <a:spcPts val="0"/>
              </a:spcBef>
              <a:buNone/>
            </a:pPr>
            <a:endParaRPr sz="1400"/>
          </a:p>
          <a:p>
            <a:pPr marL="457200" lvl="0" indent="-317500" rtl="0">
              <a:spcBef>
                <a:spcPts val="0"/>
              </a:spcBef>
              <a:buSzPct val="100000"/>
              <a:buFont typeface="Arial"/>
              <a:buChar char="●"/>
            </a:pPr>
            <a:r>
              <a:rPr lang="en" sz="1400"/>
              <a:t>Attend to the ethical responsibilities required by these complex environments.</a:t>
            </a:r>
          </a:p>
          <a:p>
            <a:pPr lvl="0">
              <a:spcBef>
                <a:spcPts val="0"/>
              </a:spcBef>
              <a:buNone/>
            </a:pPr>
            <a:endParaRPr/>
          </a:p>
        </p:txBody>
      </p:sp>
      <p:sp>
        <p:nvSpPr>
          <p:cNvPr id="149" name="Shape 149"/>
          <p:cNvSpPr txBox="1"/>
          <p:nvPr/>
        </p:nvSpPr>
        <p:spPr>
          <a:xfrm>
            <a:off x="5407050" y="4732500"/>
            <a:ext cx="3663300" cy="411000"/>
          </a:xfrm>
          <a:prstGeom prst="rect">
            <a:avLst/>
          </a:prstGeom>
          <a:noFill/>
          <a:ln>
            <a:noFill/>
          </a:ln>
        </p:spPr>
        <p:txBody>
          <a:bodyPr lIns="91425" tIns="91425" rIns="91425" bIns="91425" anchor="t" anchorCtr="0">
            <a:noAutofit/>
          </a:bodyPr>
          <a:lstStyle/>
          <a:p>
            <a:pPr lvl="0">
              <a:spcBef>
                <a:spcPts val="0"/>
              </a:spcBef>
              <a:buNone/>
            </a:pPr>
            <a:r>
              <a:rPr lang="en" sz="1100">
                <a:solidFill>
                  <a:schemeClr val="dk2"/>
                </a:solidFill>
                <a:highlight>
                  <a:srgbClr val="E7F1F8"/>
                </a:highlight>
                <a:latin typeface="Sniglet"/>
                <a:ea typeface="Sniglet"/>
                <a:cs typeface="Sniglet"/>
                <a:sym typeface="Sniglet"/>
              </a:rPr>
              <a:t>1998-2017 National Council of Teachers of English.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3"/>
        <p:cNvGrpSpPr/>
        <p:nvPr/>
      </p:nvGrpSpPr>
      <p:grpSpPr>
        <a:xfrm>
          <a:off x="0" y="0"/>
          <a:ext cx="0" cy="0"/>
          <a:chOff x="0" y="0"/>
          <a:chExt cx="0" cy="0"/>
        </a:xfrm>
      </p:grpSpPr>
      <p:sp>
        <p:nvSpPr>
          <p:cNvPr id="154" name="Shape 154"/>
          <p:cNvSpPr txBox="1"/>
          <p:nvPr/>
        </p:nvSpPr>
        <p:spPr>
          <a:xfrm>
            <a:off x="311700" y="445025"/>
            <a:ext cx="8520600" cy="572700"/>
          </a:xfrm>
          <a:prstGeom prst="rect">
            <a:avLst/>
          </a:prstGeom>
          <a:noFill/>
          <a:ln>
            <a:noFill/>
          </a:ln>
        </p:spPr>
        <p:txBody>
          <a:bodyPr lIns="91425" tIns="91425" rIns="91425" bIns="91425" anchor="t" anchorCtr="0">
            <a:noAutofit/>
          </a:bodyPr>
          <a:lstStyle/>
          <a:p>
            <a:pPr lvl="0" rtl="0">
              <a:spcBef>
                <a:spcPts val="0"/>
              </a:spcBef>
              <a:buNone/>
            </a:pPr>
            <a:r>
              <a:rPr lang="en" sz="2800">
                <a:solidFill>
                  <a:srgbClr val="000000"/>
                </a:solidFill>
                <a:latin typeface="Bangers"/>
                <a:ea typeface="Bangers"/>
                <a:cs typeface="Bangers"/>
                <a:sym typeface="Bangers"/>
              </a:rPr>
              <a:t>What does a literate student in your content area look like</a:t>
            </a:r>
            <a:r>
              <a:rPr lang="en" sz="2800">
                <a:latin typeface="Bangers"/>
                <a:ea typeface="Bangers"/>
                <a:cs typeface="Bangers"/>
                <a:sym typeface="Bangers"/>
              </a:rPr>
              <a:t>?</a:t>
            </a:r>
          </a:p>
        </p:txBody>
      </p:sp>
      <p:sp>
        <p:nvSpPr>
          <p:cNvPr id="155" name="Shape 155"/>
          <p:cNvSpPr txBox="1"/>
          <p:nvPr/>
        </p:nvSpPr>
        <p:spPr>
          <a:xfrm>
            <a:off x="513300" y="1384324"/>
            <a:ext cx="8117400" cy="3544500"/>
          </a:xfrm>
          <a:prstGeom prst="rect">
            <a:avLst/>
          </a:prstGeom>
          <a:solidFill>
            <a:srgbClr val="CCCCCC"/>
          </a:solidFill>
          <a:ln>
            <a:noFill/>
          </a:ln>
        </p:spPr>
        <p:txBody>
          <a:bodyPr lIns="91425" tIns="91425" rIns="91425" bIns="91425" anchor="t" anchorCtr="0">
            <a:noAutofit/>
          </a:bodyPr>
          <a:lstStyle/>
          <a:p>
            <a:pPr marL="457200" lvl="0" indent="-419100" rtl="0">
              <a:lnSpc>
                <a:spcPct val="200000"/>
              </a:lnSpc>
              <a:spcBef>
                <a:spcPts val="0"/>
              </a:spcBef>
              <a:spcAft>
                <a:spcPts val="1600"/>
              </a:spcAft>
              <a:buClr>
                <a:srgbClr val="000000"/>
              </a:buClr>
              <a:buSzPct val="100000"/>
              <a:buFont typeface="Sniglet"/>
            </a:pPr>
            <a:r>
              <a:rPr lang="en" sz="3000">
                <a:latin typeface="Sniglet"/>
                <a:ea typeface="Sniglet"/>
                <a:cs typeface="Sniglet"/>
                <a:sym typeface="Sniglet"/>
              </a:rPr>
              <a:t>Create a literate person</a:t>
            </a:r>
          </a:p>
          <a:p>
            <a:pPr marL="457200" lvl="0" indent="-419100" rtl="0">
              <a:lnSpc>
                <a:spcPct val="200000"/>
              </a:lnSpc>
              <a:spcBef>
                <a:spcPts val="0"/>
              </a:spcBef>
              <a:spcAft>
                <a:spcPts val="1600"/>
              </a:spcAft>
              <a:buClr>
                <a:srgbClr val="000000"/>
              </a:buClr>
              <a:buSzPct val="100000"/>
              <a:buFont typeface="Sniglet"/>
            </a:pPr>
            <a:r>
              <a:rPr lang="en" sz="3000">
                <a:latin typeface="Sniglet"/>
                <a:ea typeface="Sniglet"/>
                <a:cs typeface="Sniglet"/>
                <a:sym typeface="Sniglet"/>
              </a:rPr>
              <a:t>Jot down your ideas</a:t>
            </a:r>
          </a:p>
          <a:p>
            <a:pPr marL="457200" lvl="0" indent="-419100" rtl="0">
              <a:lnSpc>
                <a:spcPct val="200000"/>
              </a:lnSpc>
              <a:spcBef>
                <a:spcPts val="0"/>
              </a:spcBef>
              <a:spcAft>
                <a:spcPts val="1600"/>
              </a:spcAft>
              <a:buClr>
                <a:srgbClr val="000000"/>
              </a:buClr>
              <a:buSzPct val="100000"/>
              <a:buFont typeface="Sniglet"/>
            </a:pPr>
            <a:r>
              <a:rPr lang="en" sz="3000">
                <a:latin typeface="Sniglet"/>
                <a:ea typeface="Sniglet"/>
                <a:cs typeface="Sniglet"/>
                <a:sym typeface="Sniglet"/>
              </a:rPr>
              <a:t>Share with a neighbor</a:t>
            </a:r>
          </a:p>
          <a:p>
            <a:pPr marL="457200" lvl="0" indent="-419100" rtl="0">
              <a:lnSpc>
                <a:spcPct val="200000"/>
              </a:lnSpc>
              <a:spcBef>
                <a:spcPts val="0"/>
              </a:spcBef>
              <a:spcAft>
                <a:spcPts val="1600"/>
              </a:spcAft>
              <a:buClr>
                <a:srgbClr val="000000"/>
              </a:buClr>
              <a:buSzPct val="100000"/>
              <a:buFont typeface="Sniglet"/>
            </a:pPr>
            <a:r>
              <a:rPr lang="en" sz="3000">
                <a:latin typeface="Sniglet"/>
                <a:ea typeface="Sniglet"/>
                <a:cs typeface="Sniglet"/>
                <a:sym typeface="Sniglet"/>
              </a:rPr>
              <a:t>Keep adding your new ideas</a:t>
            </a:r>
          </a:p>
        </p:txBody>
      </p:sp>
      <p:pic>
        <p:nvPicPr>
          <p:cNvPr id="156" name="Shape 156" descr="Screen Shot 2016-04-18 at 2.13.09 PM.png"/>
          <p:cNvPicPr preferRelativeResize="0"/>
          <p:nvPr/>
        </p:nvPicPr>
        <p:blipFill>
          <a:blip r:embed="rId3">
            <a:alphaModFix/>
          </a:blip>
          <a:stretch>
            <a:fillRect/>
          </a:stretch>
        </p:blipFill>
        <p:spPr>
          <a:xfrm>
            <a:off x="5931974" y="1528999"/>
            <a:ext cx="2423424" cy="3194199"/>
          </a:xfrm>
          <a:prstGeom prst="rect">
            <a:avLst/>
          </a:prstGeom>
          <a:noFill/>
          <a:ln w="76200" cap="flat" cmpd="sng">
            <a:solidFill>
              <a:schemeClr val="accent4"/>
            </a:solidFill>
            <a:prstDash val="solid"/>
            <a:round/>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160"/>
        <p:cNvGrpSpPr/>
        <p:nvPr/>
      </p:nvGrpSpPr>
      <p:grpSpPr>
        <a:xfrm>
          <a:off x="0" y="0"/>
          <a:ext cx="0" cy="0"/>
          <a:chOff x="0" y="0"/>
          <a:chExt cx="0" cy="0"/>
        </a:xfrm>
      </p:grpSpPr>
      <p:sp>
        <p:nvSpPr>
          <p:cNvPr id="161" name="Shape 161"/>
          <p:cNvSpPr txBox="1">
            <a:spLocks noGrp="1"/>
          </p:cNvSpPr>
          <p:nvPr>
            <p:ph type="ctrTitle" idx="4294967295"/>
          </p:nvPr>
        </p:nvSpPr>
        <p:spPr>
          <a:xfrm>
            <a:off x="540525" y="370375"/>
            <a:ext cx="4444200" cy="1159800"/>
          </a:xfrm>
          <a:prstGeom prst="rect">
            <a:avLst/>
          </a:prstGeom>
        </p:spPr>
        <p:txBody>
          <a:bodyPr lIns="91425" tIns="91425" rIns="91425" bIns="91425" anchor="b" anchorCtr="0">
            <a:noAutofit/>
          </a:bodyPr>
          <a:lstStyle/>
          <a:p>
            <a:pPr lvl="0" rtl="0">
              <a:spcBef>
                <a:spcPts val="0"/>
              </a:spcBef>
              <a:buNone/>
            </a:pPr>
            <a:r>
              <a:rPr lang="en" sz="6000">
                <a:solidFill>
                  <a:srgbClr val="000000"/>
                </a:solidFill>
              </a:rPr>
              <a:t>Activity</a:t>
            </a:r>
          </a:p>
        </p:txBody>
      </p:sp>
      <p:sp>
        <p:nvSpPr>
          <p:cNvPr id="162" name="Shape 162"/>
          <p:cNvSpPr txBox="1">
            <a:spLocks noGrp="1"/>
          </p:cNvSpPr>
          <p:nvPr>
            <p:ph type="subTitle" idx="4294967295"/>
          </p:nvPr>
        </p:nvSpPr>
        <p:spPr>
          <a:xfrm>
            <a:off x="338250" y="3140150"/>
            <a:ext cx="8503500" cy="1524000"/>
          </a:xfrm>
          <a:prstGeom prst="rect">
            <a:avLst/>
          </a:prstGeom>
        </p:spPr>
        <p:txBody>
          <a:bodyPr lIns="91425" tIns="91425" rIns="91425" bIns="91425" anchor="t" anchorCtr="0">
            <a:noAutofit/>
          </a:bodyPr>
          <a:lstStyle/>
          <a:p>
            <a:pPr lvl="0" algn="ctr" rtl="0">
              <a:spcBef>
                <a:spcPts val="0"/>
              </a:spcBef>
              <a:buNone/>
            </a:pPr>
            <a:r>
              <a:rPr lang="en" sz="4800">
                <a:solidFill>
                  <a:srgbClr val="FFFFFF"/>
                </a:solidFill>
              </a:rPr>
              <a:t>Create Literate People</a:t>
            </a:r>
          </a:p>
          <a:p>
            <a:pPr lvl="0" algn="ctr" rtl="0">
              <a:spcBef>
                <a:spcPts val="0"/>
              </a:spcBef>
              <a:buNone/>
            </a:pPr>
            <a:r>
              <a:rPr lang="en" sz="4800">
                <a:solidFill>
                  <a:srgbClr val="FFFFFF"/>
                </a:solidFill>
              </a:rPr>
              <a:t>Stand Up-Get Ready to Create</a:t>
            </a:r>
          </a:p>
          <a:p>
            <a:pPr lvl="0" rtl="0">
              <a:spcBef>
                <a:spcPts val="0"/>
              </a:spcBef>
              <a:buClr>
                <a:schemeClr val="dk1"/>
              </a:buClr>
              <a:buSzPct val="36666"/>
              <a:buFont typeface="Arial"/>
              <a:buNone/>
            </a:pPr>
            <a:endParaRPr>
              <a:solidFill>
                <a:srgbClr val="FFFFFF"/>
              </a:solidFill>
              <a:latin typeface="Oswald"/>
              <a:ea typeface="Oswald"/>
              <a:cs typeface="Oswald"/>
              <a:sym typeface="Oswald"/>
            </a:endParaRPr>
          </a:p>
        </p:txBody>
      </p:sp>
      <p:sp>
        <p:nvSpPr>
          <p:cNvPr id="163" name="Shape 163"/>
          <p:cNvSpPr/>
          <p:nvPr/>
        </p:nvSpPr>
        <p:spPr>
          <a:xfrm>
            <a:off x="7728456" y="2171603"/>
            <a:ext cx="229545" cy="219177"/>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A2C4C9"/>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grpSp>
        <p:nvGrpSpPr>
          <p:cNvPr id="164" name="Shape 164"/>
          <p:cNvGrpSpPr/>
          <p:nvPr/>
        </p:nvGrpSpPr>
        <p:grpSpPr>
          <a:xfrm>
            <a:off x="7443659" y="941015"/>
            <a:ext cx="983353" cy="983618"/>
            <a:chOff x="6654650" y="3665275"/>
            <a:chExt cx="409100" cy="409125"/>
          </a:xfrm>
        </p:grpSpPr>
        <p:sp>
          <p:nvSpPr>
            <p:cNvPr id="165" name="Shape 165"/>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sp>
          <p:nvSpPr>
            <p:cNvPr id="166" name="Shape 166"/>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grpSp>
      <p:grpSp>
        <p:nvGrpSpPr>
          <p:cNvPr id="167" name="Shape 167"/>
          <p:cNvGrpSpPr/>
          <p:nvPr/>
        </p:nvGrpSpPr>
        <p:grpSpPr>
          <a:xfrm rot="324429">
            <a:off x="6612787" y="2067160"/>
            <a:ext cx="649665" cy="649742"/>
            <a:chOff x="570875" y="4322250"/>
            <a:chExt cx="443300" cy="443325"/>
          </a:xfrm>
        </p:grpSpPr>
        <p:sp>
          <p:nvSpPr>
            <p:cNvPr id="168" name="Shape 168"/>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000000"/>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sp>
          <p:nvSpPr>
            <p:cNvPr id="169" name="Shape 169"/>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000000"/>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sp>
          <p:nvSpPr>
            <p:cNvPr id="170" name="Shape 170"/>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000000"/>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sp>
          <p:nvSpPr>
            <p:cNvPr id="171" name="Shape 171"/>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000000"/>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grpSp>
      <p:sp>
        <p:nvSpPr>
          <p:cNvPr id="172" name="Shape 172"/>
          <p:cNvSpPr/>
          <p:nvPr/>
        </p:nvSpPr>
        <p:spPr>
          <a:xfrm rot="2466625">
            <a:off x="6568798" y="1131498"/>
            <a:ext cx="318881" cy="30447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999999"/>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sp>
        <p:nvSpPr>
          <p:cNvPr id="173" name="Shape 173"/>
          <p:cNvSpPr/>
          <p:nvPr/>
        </p:nvSpPr>
        <p:spPr>
          <a:xfrm rot="-1609120">
            <a:off x="7035168" y="1323104"/>
            <a:ext cx="229508" cy="219142"/>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434343"/>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sp>
        <p:nvSpPr>
          <p:cNvPr id="174" name="Shape 174"/>
          <p:cNvSpPr/>
          <p:nvPr/>
        </p:nvSpPr>
        <p:spPr>
          <a:xfrm rot="2926137">
            <a:off x="8426693" y="1496694"/>
            <a:ext cx="171867" cy="164104"/>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EFEFEF"/>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sp>
        <p:nvSpPr>
          <p:cNvPr id="175" name="Shape 175"/>
          <p:cNvSpPr/>
          <p:nvPr/>
        </p:nvSpPr>
        <p:spPr>
          <a:xfrm rot="-1608940">
            <a:off x="7711478" y="397342"/>
            <a:ext cx="154840" cy="14784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3F3F3"/>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sp>
        <p:nvSpPr>
          <p:cNvPr id="176" name="Shape 176"/>
          <p:cNvSpPr/>
          <p:nvPr/>
        </p:nvSpPr>
        <p:spPr>
          <a:xfrm>
            <a:off x="1211274" y="1460050"/>
            <a:ext cx="2554095" cy="1247350"/>
          </a:xfrm>
          <a:prstGeom prst="rect">
            <a:avLst/>
          </a:prstGeom>
        </p:spPr>
        <p:txBody>
          <a:bodyPr>
            <a:prstTxWarp prst="textPlain">
              <a:avLst/>
            </a:prstTxWarp>
          </a:bodyPr>
          <a:lstStyle/>
          <a:p>
            <a:pPr lvl="0" algn="ctr"/>
            <a:r>
              <a:rPr b="0" i="0">
                <a:ln w="38100" cap="flat" cmpd="sng">
                  <a:solidFill>
                    <a:srgbClr val="FFFFFF"/>
                  </a:solidFill>
                  <a:prstDash val="solid"/>
                  <a:miter/>
                  <a:headEnd type="none" w="med" len="med"/>
                  <a:tailEnd type="none" w="med" len="med"/>
                </a:ln>
                <a:solidFill>
                  <a:srgbClr val="001936">
                    <a:alpha val="21920"/>
                  </a:srgbClr>
                </a:solidFill>
                <a:latin typeface="Bangers"/>
              </a:rPr>
              <a:t>time</a:t>
            </a:r>
          </a:p>
        </p:txBody>
      </p:sp>
      <p:sp>
        <p:nvSpPr>
          <p:cNvPr id="177" name="Shape 177"/>
          <p:cNvSpPr/>
          <p:nvPr/>
        </p:nvSpPr>
        <p:spPr>
          <a:xfrm rot="2466625">
            <a:off x="7352398" y="2476298"/>
            <a:ext cx="318881" cy="30447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sp>
        <p:nvSpPr>
          <p:cNvPr id="178" name="Shape 178"/>
          <p:cNvSpPr/>
          <p:nvPr/>
        </p:nvSpPr>
        <p:spPr>
          <a:xfrm rot="2926137">
            <a:off x="6007343" y="2208244"/>
            <a:ext cx="171867" cy="164104"/>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45818E"/>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82"/>
        <p:cNvGrpSpPr/>
        <p:nvPr/>
      </p:nvGrpSpPr>
      <p:grpSpPr>
        <a:xfrm>
          <a:off x="0" y="0"/>
          <a:ext cx="0" cy="0"/>
          <a:chOff x="0" y="0"/>
          <a:chExt cx="0" cy="0"/>
        </a:xfrm>
      </p:grpSpPr>
      <p:pic>
        <p:nvPicPr>
          <p:cNvPr id="183" name="Shape 183"/>
          <p:cNvPicPr preferRelativeResize="0"/>
          <p:nvPr/>
        </p:nvPicPr>
        <p:blipFill>
          <a:blip r:embed="rId3">
            <a:alphaModFix/>
          </a:blip>
          <a:stretch>
            <a:fillRect/>
          </a:stretch>
        </p:blipFill>
        <p:spPr>
          <a:xfrm>
            <a:off x="0" y="152400"/>
            <a:ext cx="3594875" cy="4845899"/>
          </a:xfrm>
          <a:prstGeom prst="rect">
            <a:avLst/>
          </a:prstGeom>
          <a:noFill/>
          <a:ln>
            <a:noFill/>
          </a:ln>
        </p:spPr>
      </p:pic>
      <p:pic>
        <p:nvPicPr>
          <p:cNvPr id="184" name="Shape 184"/>
          <p:cNvPicPr preferRelativeResize="0"/>
          <p:nvPr/>
        </p:nvPicPr>
        <p:blipFill>
          <a:blip r:embed="rId4">
            <a:alphaModFix/>
          </a:blip>
          <a:stretch>
            <a:fillRect/>
          </a:stretch>
        </p:blipFill>
        <p:spPr>
          <a:xfrm>
            <a:off x="2934868" y="156000"/>
            <a:ext cx="3594873" cy="4838700"/>
          </a:xfrm>
          <a:prstGeom prst="rect">
            <a:avLst/>
          </a:prstGeom>
          <a:noFill/>
          <a:ln>
            <a:noFill/>
          </a:ln>
        </p:spPr>
      </p:pic>
      <p:pic>
        <p:nvPicPr>
          <p:cNvPr id="185" name="Shape 185"/>
          <p:cNvPicPr preferRelativeResize="0"/>
          <p:nvPr/>
        </p:nvPicPr>
        <p:blipFill>
          <a:blip r:embed="rId5">
            <a:alphaModFix/>
          </a:blip>
          <a:stretch>
            <a:fillRect/>
          </a:stretch>
        </p:blipFill>
        <p:spPr>
          <a:xfrm>
            <a:off x="6107700" y="152400"/>
            <a:ext cx="3514450" cy="4845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89"/>
        <p:cNvGrpSpPr/>
        <p:nvPr/>
      </p:nvGrpSpPr>
      <p:grpSpPr>
        <a:xfrm>
          <a:off x="0" y="0"/>
          <a:ext cx="0" cy="0"/>
          <a:chOff x="0" y="0"/>
          <a:chExt cx="0" cy="0"/>
        </a:xfrm>
      </p:grpSpPr>
      <p:sp>
        <p:nvSpPr>
          <p:cNvPr id="190" name="Shape 190"/>
          <p:cNvSpPr txBox="1">
            <a:spLocks noGrp="1"/>
          </p:cNvSpPr>
          <p:nvPr>
            <p:ph type="ctrTitle"/>
          </p:nvPr>
        </p:nvSpPr>
        <p:spPr>
          <a:xfrm>
            <a:off x="2572125" y="2068625"/>
            <a:ext cx="4271700" cy="1159800"/>
          </a:xfrm>
          <a:prstGeom prst="rect">
            <a:avLst/>
          </a:prstGeom>
        </p:spPr>
        <p:txBody>
          <a:bodyPr lIns="91425" tIns="91425" rIns="91425" bIns="91425" anchor="ctr" anchorCtr="0">
            <a:noAutofit/>
          </a:bodyPr>
          <a:lstStyle/>
          <a:p>
            <a:pPr lvl="0" rtl="0">
              <a:spcBef>
                <a:spcPts val="0"/>
              </a:spcBef>
              <a:buNone/>
            </a:pPr>
            <a:r>
              <a:rPr lang="en"/>
              <a:t>Adopt Strategies that work.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
                <a:solidFill>
                  <a:srgbClr val="000000"/>
                </a:solidFill>
                <a:highlight>
                  <a:srgbClr val="FFFFFF"/>
                </a:highlight>
              </a:rPr>
              <a:t>Marzano Thinking taxonomy</a:t>
            </a:r>
          </a:p>
        </p:txBody>
      </p:sp>
      <p:sp>
        <p:nvSpPr>
          <p:cNvPr id="196" name="Shape 196"/>
          <p:cNvSpPr/>
          <p:nvPr/>
        </p:nvSpPr>
        <p:spPr>
          <a:xfrm rot="-152281">
            <a:off x="998562" y="2149923"/>
            <a:ext cx="1910474" cy="1684943"/>
          </a:xfrm>
          <a:prstGeom prst="homePlate">
            <a:avLst>
              <a:gd name="adj" fmla="val 30129"/>
            </a:avLst>
          </a:prstGeom>
          <a:solidFill>
            <a:srgbClr val="35C4CA"/>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lgn="ctr" rtl="0">
              <a:spcBef>
                <a:spcPts val="0"/>
              </a:spcBef>
              <a:buClr>
                <a:schemeClr val="dk1"/>
              </a:buClr>
              <a:buSzPct val="61111"/>
              <a:buFont typeface="Arial"/>
              <a:buNone/>
            </a:pPr>
            <a:r>
              <a:rPr lang="en" sz="1800">
                <a:solidFill>
                  <a:schemeClr val="dk1"/>
                </a:solidFill>
                <a:latin typeface="Sniglet"/>
                <a:ea typeface="Sniglet"/>
                <a:cs typeface="Sniglet"/>
                <a:sym typeface="Sniglet"/>
              </a:rPr>
              <a:t>Level 1</a:t>
            </a:r>
          </a:p>
          <a:p>
            <a:pPr lvl="0" algn="ctr" rtl="0">
              <a:spcBef>
                <a:spcPts val="0"/>
              </a:spcBef>
              <a:buClr>
                <a:schemeClr val="dk1"/>
              </a:buClr>
              <a:buFont typeface="Arial"/>
              <a:buNone/>
            </a:pPr>
            <a:endParaRPr sz="1800">
              <a:solidFill>
                <a:schemeClr val="dk1"/>
              </a:solidFill>
              <a:latin typeface="Sniglet"/>
              <a:ea typeface="Sniglet"/>
              <a:cs typeface="Sniglet"/>
              <a:sym typeface="Sniglet"/>
            </a:endParaRPr>
          </a:p>
        </p:txBody>
      </p:sp>
      <p:sp>
        <p:nvSpPr>
          <p:cNvPr id="197" name="Shape 197"/>
          <p:cNvSpPr/>
          <p:nvPr/>
        </p:nvSpPr>
        <p:spPr>
          <a:xfrm rot="-151809">
            <a:off x="2570447" y="2078864"/>
            <a:ext cx="2004754" cy="1657017"/>
          </a:xfrm>
          <a:prstGeom prst="chevron">
            <a:avLst>
              <a:gd name="adj" fmla="val 29853"/>
            </a:avLst>
          </a:prstGeom>
          <a:solidFill>
            <a:srgbClr val="D0E0E3"/>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lgn="l" rtl="0">
              <a:spcBef>
                <a:spcPts val="0"/>
              </a:spcBef>
              <a:buNone/>
            </a:pPr>
            <a:endParaRPr sz="1700">
              <a:latin typeface="Sniglet"/>
              <a:ea typeface="Sniglet"/>
              <a:cs typeface="Sniglet"/>
              <a:sym typeface="Sniglet"/>
            </a:endParaRPr>
          </a:p>
          <a:p>
            <a:pPr lvl="0" algn="l" rtl="0">
              <a:spcBef>
                <a:spcPts val="0"/>
              </a:spcBef>
              <a:buNone/>
            </a:pPr>
            <a:r>
              <a:rPr lang="en" sz="1700">
                <a:latin typeface="Sniglet"/>
                <a:ea typeface="Sniglet"/>
                <a:cs typeface="Sniglet"/>
                <a:sym typeface="Sniglet"/>
              </a:rPr>
              <a:t>Level 2</a:t>
            </a:r>
          </a:p>
          <a:p>
            <a:pPr lvl="0" algn="l" rtl="0">
              <a:spcBef>
                <a:spcPts val="0"/>
              </a:spcBef>
              <a:buNone/>
            </a:pPr>
            <a:endParaRPr sz="1000">
              <a:latin typeface="Sniglet"/>
              <a:ea typeface="Sniglet"/>
              <a:cs typeface="Sniglet"/>
              <a:sym typeface="Sniglet"/>
            </a:endParaRPr>
          </a:p>
          <a:p>
            <a:pPr lvl="0" algn="ctr" rtl="0">
              <a:spcBef>
                <a:spcPts val="0"/>
              </a:spcBef>
              <a:buNone/>
            </a:pPr>
            <a:endParaRPr sz="1700">
              <a:latin typeface="Sniglet"/>
              <a:ea typeface="Sniglet"/>
              <a:cs typeface="Sniglet"/>
              <a:sym typeface="Sniglet"/>
            </a:endParaRPr>
          </a:p>
        </p:txBody>
      </p:sp>
      <p:sp>
        <p:nvSpPr>
          <p:cNvPr id="198" name="Shape 198"/>
          <p:cNvSpPr/>
          <p:nvPr/>
        </p:nvSpPr>
        <p:spPr>
          <a:xfrm rot="-152091">
            <a:off x="4242125" y="1985262"/>
            <a:ext cx="1994251" cy="1657017"/>
          </a:xfrm>
          <a:prstGeom prst="chevron">
            <a:avLst>
              <a:gd name="adj" fmla="val 29853"/>
            </a:avLst>
          </a:prstGeom>
          <a:solidFill>
            <a:srgbClr val="35C4CA"/>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lgn="l" rtl="0">
              <a:spcBef>
                <a:spcPts val="0"/>
              </a:spcBef>
              <a:buNone/>
            </a:pPr>
            <a:r>
              <a:rPr lang="en" sz="1700">
                <a:latin typeface="Sniglet"/>
                <a:ea typeface="Sniglet"/>
                <a:cs typeface="Sniglet"/>
                <a:sym typeface="Sniglet"/>
              </a:rPr>
              <a:t>Level 3</a:t>
            </a:r>
          </a:p>
        </p:txBody>
      </p:sp>
      <p:sp>
        <p:nvSpPr>
          <p:cNvPr id="199" name="Shape 199"/>
          <p:cNvSpPr/>
          <p:nvPr/>
        </p:nvSpPr>
        <p:spPr>
          <a:xfrm rot="-151888">
            <a:off x="5875478" y="1895558"/>
            <a:ext cx="1888242" cy="1692749"/>
          </a:xfrm>
          <a:prstGeom prst="chevron">
            <a:avLst>
              <a:gd name="adj" fmla="val 29853"/>
            </a:avLst>
          </a:prstGeom>
          <a:solidFill>
            <a:srgbClr val="D0E0E3"/>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Sniglet"/>
                <a:ea typeface="Sniglet"/>
                <a:cs typeface="Sniglet"/>
                <a:sym typeface="Sniglet"/>
              </a:rPr>
              <a:t>Level 4</a:t>
            </a:r>
          </a:p>
        </p:txBody>
      </p:sp>
      <p:sp>
        <p:nvSpPr>
          <p:cNvPr id="200" name="Shape 200"/>
          <p:cNvSpPr txBox="1"/>
          <p:nvPr/>
        </p:nvSpPr>
        <p:spPr>
          <a:xfrm rot="-270010">
            <a:off x="2905961" y="2943561"/>
            <a:ext cx="1598227" cy="306640"/>
          </a:xfrm>
          <a:prstGeom prst="rect">
            <a:avLst/>
          </a:prstGeom>
          <a:noFill/>
          <a:ln>
            <a:noFill/>
          </a:ln>
        </p:spPr>
        <p:txBody>
          <a:bodyPr lIns="91425" tIns="91425" rIns="91425" bIns="91425" anchor="t" anchorCtr="0">
            <a:noAutofit/>
          </a:bodyPr>
          <a:lstStyle/>
          <a:p>
            <a:pPr lvl="0">
              <a:spcBef>
                <a:spcPts val="0"/>
              </a:spcBef>
              <a:buNone/>
            </a:pPr>
            <a:r>
              <a:rPr lang="en" sz="1500" i="1">
                <a:latin typeface="Sniglet"/>
                <a:ea typeface="Sniglet"/>
                <a:cs typeface="Sniglet"/>
                <a:sym typeface="Sniglet"/>
              </a:rPr>
              <a:t>Comprehension</a:t>
            </a:r>
          </a:p>
        </p:txBody>
      </p:sp>
      <p:sp>
        <p:nvSpPr>
          <p:cNvPr id="201" name="Shape 201"/>
          <p:cNvSpPr txBox="1"/>
          <p:nvPr/>
        </p:nvSpPr>
        <p:spPr>
          <a:xfrm rot="-172868">
            <a:off x="1239199" y="3086988"/>
            <a:ext cx="1145948" cy="220779"/>
          </a:xfrm>
          <a:prstGeom prst="rect">
            <a:avLst/>
          </a:prstGeom>
          <a:noFill/>
          <a:ln>
            <a:noFill/>
          </a:ln>
        </p:spPr>
        <p:txBody>
          <a:bodyPr lIns="91425" tIns="91425" rIns="91425" bIns="91425" anchor="t" anchorCtr="0">
            <a:noAutofit/>
          </a:bodyPr>
          <a:lstStyle/>
          <a:p>
            <a:pPr lvl="0">
              <a:spcBef>
                <a:spcPts val="0"/>
              </a:spcBef>
              <a:buNone/>
            </a:pPr>
            <a:r>
              <a:rPr lang="en" sz="1800" i="1">
                <a:latin typeface="Sniglet"/>
                <a:ea typeface="Sniglet"/>
                <a:cs typeface="Sniglet"/>
                <a:sym typeface="Sniglet"/>
              </a:rPr>
              <a:t>Retrieval</a:t>
            </a:r>
          </a:p>
        </p:txBody>
      </p:sp>
      <p:sp>
        <p:nvSpPr>
          <p:cNvPr id="202" name="Shape 202"/>
          <p:cNvSpPr txBox="1"/>
          <p:nvPr/>
        </p:nvSpPr>
        <p:spPr>
          <a:xfrm rot="-230083">
            <a:off x="4824595" y="2912195"/>
            <a:ext cx="942009" cy="570373"/>
          </a:xfrm>
          <a:prstGeom prst="rect">
            <a:avLst/>
          </a:prstGeom>
          <a:noFill/>
          <a:ln>
            <a:noFill/>
          </a:ln>
        </p:spPr>
        <p:txBody>
          <a:bodyPr lIns="91425" tIns="91425" rIns="91425" bIns="91425" anchor="t" anchorCtr="0">
            <a:noAutofit/>
          </a:bodyPr>
          <a:lstStyle/>
          <a:p>
            <a:pPr lvl="0">
              <a:spcBef>
                <a:spcPts val="0"/>
              </a:spcBef>
              <a:buNone/>
            </a:pPr>
            <a:r>
              <a:rPr lang="en" sz="1600" i="1">
                <a:latin typeface="Sniglet"/>
                <a:ea typeface="Sniglet"/>
                <a:cs typeface="Sniglet"/>
                <a:sym typeface="Sniglet"/>
              </a:rPr>
              <a:t>Analysis</a:t>
            </a:r>
          </a:p>
        </p:txBody>
      </p:sp>
      <p:sp>
        <p:nvSpPr>
          <p:cNvPr id="203" name="Shape 203"/>
          <p:cNvSpPr txBox="1"/>
          <p:nvPr/>
        </p:nvSpPr>
        <p:spPr>
          <a:xfrm rot="-292193">
            <a:off x="6294213" y="2811743"/>
            <a:ext cx="1155571" cy="570274"/>
          </a:xfrm>
          <a:prstGeom prst="rect">
            <a:avLst/>
          </a:prstGeom>
          <a:noFill/>
          <a:ln>
            <a:noFill/>
          </a:ln>
        </p:spPr>
        <p:txBody>
          <a:bodyPr lIns="91425" tIns="91425" rIns="91425" bIns="91425" anchor="t" anchorCtr="0">
            <a:noAutofit/>
          </a:bodyPr>
          <a:lstStyle/>
          <a:p>
            <a:pPr lvl="0">
              <a:spcBef>
                <a:spcPts val="0"/>
              </a:spcBef>
              <a:buNone/>
            </a:pPr>
            <a:r>
              <a:rPr lang="en" i="1">
                <a:latin typeface="Sniglet"/>
                <a:ea typeface="Sniglet"/>
                <a:cs typeface="Sniglet"/>
                <a:sym typeface="Sniglet"/>
              </a:rPr>
              <a:t>Knowledge </a:t>
            </a:r>
          </a:p>
          <a:p>
            <a:pPr lvl="0">
              <a:spcBef>
                <a:spcPts val="0"/>
              </a:spcBef>
              <a:buNone/>
            </a:pPr>
            <a:r>
              <a:rPr lang="en" i="1">
                <a:latin typeface="Sniglet"/>
                <a:ea typeface="Sniglet"/>
                <a:cs typeface="Sniglet"/>
                <a:sym typeface="Sniglet"/>
              </a:rPr>
              <a:t>Utalization</a:t>
            </a:r>
          </a:p>
        </p:txBody>
      </p:sp>
      <p:sp>
        <p:nvSpPr>
          <p:cNvPr id="204" name="Shape 204"/>
          <p:cNvSpPr/>
          <p:nvPr/>
        </p:nvSpPr>
        <p:spPr>
          <a:xfrm>
            <a:off x="5603112" y="794625"/>
            <a:ext cx="2537783" cy="1774493"/>
          </a:xfrm>
          <a:prstGeom prst="irregularSeal2">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5" name="Shape 205"/>
          <p:cNvSpPr txBox="1"/>
          <p:nvPr/>
        </p:nvSpPr>
        <p:spPr>
          <a:xfrm>
            <a:off x="6195750" y="1492125"/>
            <a:ext cx="1247700" cy="543300"/>
          </a:xfrm>
          <a:prstGeom prst="rect">
            <a:avLst/>
          </a:prstGeom>
          <a:noFill/>
          <a:ln>
            <a:noFill/>
          </a:ln>
        </p:spPr>
        <p:txBody>
          <a:bodyPr lIns="91425" tIns="91425" rIns="91425" bIns="91425" anchor="t" anchorCtr="0">
            <a:noAutofit/>
          </a:bodyPr>
          <a:lstStyle/>
          <a:p>
            <a:pPr lvl="0">
              <a:spcBef>
                <a:spcPts val="0"/>
              </a:spcBef>
              <a:buNone/>
            </a:pPr>
            <a:r>
              <a:rPr lang="en" sz="1800" u="sng">
                <a:solidFill>
                  <a:schemeClr val="hlink"/>
                </a:solidFill>
                <a:latin typeface="Bangers"/>
                <a:ea typeface="Bangers"/>
                <a:cs typeface="Bangers"/>
                <a:sym typeface="Bangers"/>
                <a:hlinkClick r:id="rId3"/>
              </a:rPr>
              <a:t>Useful Verbs</a:t>
            </a:r>
          </a:p>
        </p:txBody>
      </p:sp>
      <p:sp>
        <p:nvSpPr>
          <p:cNvPr id="206" name="Shape 206"/>
          <p:cNvSpPr/>
          <p:nvPr/>
        </p:nvSpPr>
        <p:spPr>
          <a:xfrm>
            <a:off x="2186375" y="3290925"/>
            <a:ext cx="2379402" cy="1638144"/>
          </a:xfrm>
          <a:prstGeom prst="irregularSeal1">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7" name="Shape 207"/>
          <p:cNvSpPr txBox="1"/>
          <p:nvPr/>
        </p:nvSpPr>
        <p:spPr>
          <a:xfrm>
            <a:off x="2844375" y="3738750"/>
            <a:ext cx="1721400" cy="742500"/>
          </a:xfrm>
          <a:prstGeom prst="rect">
            <a:avLst/>
          </a:prstGeom>
          <a:noFill/>
          <a:ln>
            <a:noFill/>
          </a:ln>
        </p:spPr>
        <p:txBody>
          <a:bodyPr lIns="91425" tIns="91425" rIns="91425" bIns="91425" anchor="t" anchorCtr="0">
            <a:noAutofit/>
          </a:bodyPr>
          <a:lstStyle/>
          <a:p>
            <a:pPr lvl="0">
              <a:spcBef>
                <a:spcPts val="0"/>
              </a:spcBef>
              <a:buNone/>
            </a:pPr>
            <a:r>
              <a:rPr lang="en" sz="1800" u="sng">
                <a:solidFill>
                  <a:schemeClr val="hlink"/>
                </a:solidFill>
                <a:latin typeface="Bangers"/>
                <a:ea typeface="Bangers"/>
                <a:cs typeface="Bangers"/>
                <a:sym typeface="Bangers"/>
                <a:hlinkClick r:id="rId4"/>
              </a:rPr>
              <a:t>Thinking Processes</a:t>
            </a:r>
          </a:p>
        </p:txBody>
      </p:sp>
      <p:sp>
        <p:nvSpPr>
          <p:cNvPr id="208" name="Shape 208"/>
          <p:cNvSpPr/>
          <p:nvPr/>
        </p:nvSpPr>
        <p:spPr>
          <a:xfrm>
            <a:off x="1234373" y="2177270"/>
            <a:ext cx="1369164" cy="1638135"/>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0FFFF"/>
          </a:solidFill>
          <a:ln>
            <a:noFill/>
          </a:ln>
        </p:spPr>
        <p:txBody>
          <a:bodyPr lIns="91425" tIns="91425" rIns="91425" bIns="91425" anchor="ctr" anchorCtr="0">
            <a:noAutofit/>
          </a:bodyPr>
          <a:lstStyle/>
          <a:p>
            <a:pPr lvl="0" algn="ctr">
              <a:spcBef>
                <a:spcPts val="0"/>
              </a:spcBef>
              <a:buNone/>
            </a:pPr>
            <a:r>
              <a:rPr lang="en" sz="2400">
                <a:latin typeface="Sniglet"/>
                <a:ea typeface="Sniglet"/>
                <a:cs typeface="Sniglet"/>
                <a:sym typeface="Sniglet"/>
              </a:rPr>
              <a:t>Know</a:t>
            </a:r>
          </a:p>
        </p:txBody>
      </p:sp>
      <p:sp>
        <p:nvSpPr>
          <p:cNvPr id="209" name="Shape 209"/>
          <p:cNvSpPr/>
          <p:nvPr/>
        </p:nvSpPr>
        <p:spPr>
          <a:xfrm>
            <a:off x="3015225" y="2108450"/>
            <a:ext cx="1369164" cy="1638135"/>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0FFFF"/>
          </a:solidFill>
          <a:ln>
            <a:noFill/>
          </a:ln>
        </p:spPr>
        <p:txBody>
          <a:bodyPr lIns="91425" tIns="91425" rIns="91425" bIns="91425" anchor="ctr" anchorCtr="0">
            <a:noAutofit/>
          </a:bodyPr>
          <a:lstStyle/>
          <a:p>
            <a:pPr lvl="0" algn="ctr">
              <a:spcBef>
                <a:spcPts val="0"/>
              </a:spcBef>
              <a:buNone/>
            </a:pPr>
            <a:r>
              <a:rPr lang="en" sz="1800">
                <a:latin typeface="Sniglet"/>
                <a:ea typeface="Sniglet"/>
                <a:cs typeface="Sniglet"/>
                <a:sym typeface="Sniglet"/>
              </a:rPr>
              <a:t>Reason</a:t>
            </a:r>
          </a:p>
        </p:txBody>
      </p:sp>
      <p:sp>
        <p:nvSpPr>
          <p:cNvPr id="210" name="Shape 210"/>
          <p:cNvSpPr/>
          <p:nvPr/>
        </p:nvSpPr>
        <p:spPr>
          <a:xfrm>
            <a:off x="4743049" y="2108425"/>
            <a:ext cx="1309562" cy="1464615"/>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0FFFF"/>
          </a:solidFill>
          <a:ln>
            <a:noFill/>
          </a:ln>
        </p:spPr>
        <p:txBody>
          <a:bodyPr lIns="91425" tIns="91425" rIns="91425" bIns="91425" anchor="ctr" anchorCtr="0">
            <a:noAutofit/>
          </a:bodyPr>
          <a:lstStyle/>
          <a:p>
            <a:pPr lvl="0" algn="ctr">
              <a:spcBef>
                <a:spcPts val="0"/>
              </a:spcBef>
              <a:buNone/>
            </a:pPr>
            <a:r>
              <a:rPr lang="en" sz="1500">
                <a:latin typeface="Sniglet"/>
                <a:ea typeface="Sniglet"/>
                <a:cs typeface="Sniglet"/>
                <a:sym typeface="Sniglet"/>
              </a:rPr>
              <a:t>Demonstrate</a:t>
            </a:r>
          </a:p>
        </p:txBody>
      </p:sp>
      <p:sp>
        <p:nvSpPr>
          <p:cNvPr id="211" name="Shape 211"/>
          <p:cNvSpPr/>
          <p:nvPr/>
        </p:nvSpPr>
        <p:spPr>
          <a:xfrm>
            <a:off x="6328275" y="1941975"/>
            <a:ext cx="1309562" cy="1488034"/>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0FFFF"/>
          </a:solidFill>
          <a:ln>
            <a:noFill/>
          </a:ln>
        </p:spPr>
        <p:txBody>
          <a:bodyPr lIns="91425" tIns="91425" rIns="91425" bIns="91425" anchor="ctr" anchorCtr="0">
            <a:noAutofit/>
          </a:bodyPr>
          <a:lstStyle/>
          <a:p>
            <a:pPr lvl="0" algn="ctr">
              <a:spcBef>
                <a:spcPts val="0"/>
              </a:spcBef>
              <a:buNone/>
            </a:pPr>
            <a:r>
              <a:rPr lang="en" sz="1800">
                <a:latin typeface="Sniglet"/>
                <a:ea typeface="Sniglet"/>
                <a:cs typeface="Sniglet"/>
                <a:sym typeface="Sniglet"/>
              </a:rPr>
              <a:t>Produce</a:t>
            </a:r>
          </a:p>
        </p:txBody>
      </p:sp>
      <p:sp>
        <p:nvSpPr>
          <p:cNvPr id="212" name="Shape 212"/>
          <p:cNvSpPr txBox="1"/>
          <p:nvPr/>
        </p:nvSpPr>
        <p:spPr>
          <a:xfrm>
            <a:off x="1034025" y="1104650"/>
            <a:ext cx="3864000" cy="543300"/>
          </a:xfrm>
          <a:prstGeom prst="rect">
            <a:avLst/>
          </a:prstGeom>
          <a:solidFill>
            <a:srgbClr val="00FFFF"/>
          </a:solidFill>
          <a:ln>
            <a:noFill/>
          </a:ln>
        </p:spPr>
        <p:txBody>
          <a:bodyPr lIns="91425" tIns="91425" rIns="91425" bIns="91425" anchor="t" anchorCtr="0">
            <a:noAutofit/>
          </a:bodyPr>
          <a:lstStyle/>
          <a:p>
            <a:pPr lvl="0">
              <a:spcBef>
                <a:spcPts val="0"/>
              </a:spcBef>
              <a:buNone/>
            </a:pPr>
            <a:r>
              <a:rPr lang="en" sz="1800" b="1"/>
              <a:t>Myron Dueck Thinking….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1000"/>
                                        <p:tgtEl>
                                          <p:spTgt spid="21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 calcmode="lin" valueType="num">
                                      <p:cBhvr additive="base">
                                        <p:cTn id="12" dur="1000"/>
                                        <p:tgtEl>
                                          <p:spTgt spid="20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09"/>
                                        </p:tgtEl>
                                        <p:attrNameLst>
                                          <p:attrName>style.visibility</p:attrName>
                                        </p:attrNameLst>
                                      </p:cBhvr>
                                      <p:to>
                                        <p:strVal val="visible"/>
                                      </p:to>
                                    </p:set>
                                    <p:anim calcmode="lin" valueType="num">
                                      <p:cBhvr additive="base">
                                        <p:cTn id="17" dur="1000"/>
                                        <p:tgtEl>
                                          <p:spTgt spid="20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10"/>
                                        </p:tgtEl>
                                        <p:attrNameLst>
                                          <p:attrName>style.visibility</p:attrName>
                                        </p:attrNameLst>
                                      </p:cBhvr>
                                      <p:to>
                                        <p:strVal val="visible"/>
                                      </p:to>
                                    </p:set>
                                    <p:anim calcmode="lin" valueType="num">
                                      <p:cBhvr additive="base">
                                        <p:cTn id="22" dur="1000"/>
                                        <p:tgtEl>
                                          <p:spTgt spid="2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rtl="0">
              <a:spcBef>
                <a:spcPts val="0"/>
              </a:spcBef>
              <a:buNone/>
            </a:pPr>
            <a:r>
              <a:rPr lang="en"/>
              <a:t>For a Global Society, Students need...</a:t>
            </a:r>
          </a:p>
        </p:txBody>
      </p:sp>
      <p:sp>
        <p:nvSpPr>
          <p:cNvPr id="218" name="Shape 218"/>
          <p:cNvSpPr/>
          <p:nvPr/>
        </p:nvSpPr>
        <p:spPr>
          <a:xfrm rot="-152142">
            <a:off x="1333736" y="2074149"/>
            <a:ext cx="2264817" cy="1840196"/>
          </a:xfrm>
          <a:prstGeom prst="homePlate">
            <a:avLst>
              <a:gd name="adj" fmla="val 30129"/>
            </a:avLst>
          </a:prstGeom>
          <a:solidFill>
            <a:srgbClr val="35C4CA"/>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lgn="ctr" rtl="0">
              <a:spcBef>
                <a:spcPts val="0"/>
              </a:spcBef>
              <a:buClr>
                <a:schemeClr val="dk1"/>
              </a:buClr>
              <a:buSzPct val="61111"/>
              <a:buFont typeface="Arial"/>
              <a:buNone/>
            </a:pPr>
            <a:r>
              <a:rPr lang="en" sz="1800">
                <a:solidFill>
                  <a:schemeClr val="dk1"/>
                </a:solidFill>
                <a:latin typeface="Sniglet"/>
                <a:ea typeface="Sniglet"/>
                <a:cs typeface="Sniglet"/>
                <a:sym typeface="Sniglet"/>
              </a:rPr>
              <a:t>Competencies</a:t>
            </a:r>
          </a:p>
        </p:txBody>
      </p:sp>
      <p:sp>
        <p:nvSpPr>
          <p:cNvPr id="219" name="Shape 219"/>
          <p:cNvSpPr/>
          <p:nvPr/>
        </p:nvSpPr>
        <p:spPr>
          <a:xfrm rot="-151954">
            <a:off x="3295809" y="1986429"/>
            <a:ext cx="2308354" cy="1840196"/>
          </a:xfrm>
          <a:prstGeom prst="chevron">
            <a:avLst>
              <a:gd name="adj" fmla="val 29853"/>
            </a:avLst>
          </a:prstGeom>
          <a:solidFill>
            <a:srgbClr val="D0E0E3"/>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r>
              <a:rPr lang="en" sz="1600">
                <a:latin typeface="Sniglet"/>
                <a:ea typeface="Sniglet"/>
                <a:cs typeface="Sniglet"/>
                <a:sym typeface="Sniglet"/>
              </a:rPr>
              <a:t>Application</a:t>
            </a:r>
          </a:p>
        </p:txBody>
      </p:sp>
      <p:sp>
        <p:nvSpPr>
          <p:cNvPr id="220" name="Shape 220"/>
          <p:cNvSpPr/>
          <p:nvPr/>
        </p:nvSpPr>
        <p:spPr>
          <a:xfrm rot="-151954">
            <a:off x="5301410" y="1897683"/>
            <a:ext cx="2308354" cy="1840196"/>
          </a:xfrm>
          <a:prstGeom prst="chevron">
            <a:avLst>
              <a:gd name="adj" fmla="val 29853"/>
            </a:avLst>
          </a:prstGeom>
          <a:solidFill>
            <a:srgbClr val="35C4CA"/>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Sniglet"/>
                <a:ea typeface="Sniglet"/>
                <a:cs typeface="Sniglet"/>
                <a:sym typeface="Sniglet"/>
              </a:rPr>
              <a:t>Creativity</a:t>
            </a:r>
          </a:p>
        </p:txBody>
      </p:sp>
      <p:pic>
        <p:nvPicPr>
          <p:cNvPr id="221" name="Shape 221" descr="Screen Shot 2017-08-01 at 4.35.58 PM.png"/>
          <p:cNvPicPr preferRelativeResize="0"/>
          <p:nvPr/>
        </p:nvPicPr>
        <p:blipFill>
          <a:blip r:embed="rId3">
            <a:alphaModFix/>
          </a:blip>
          <a:stretch>
            <a:fillRect/>
          </a:stretch>
        </p:blipFill>
        <p:spPr>
          <a:xfrm>
            <a:off x="314125" y="712025"/>
            <a:ext cx="3013975" cy="3992749"/>
          </a:xfrm>
          <a:prstGeom prst="rect">
            <a:avLst/>
          </a:prstGeom>
          <a:noFill/>
          <a:ln>
            <a:noFill/>
          </a:ln>
        </p:spPr>
      </p:pic>
      <p:pic>
        <p:nvPicPr>
          <p:cNvPr id="222" name="Shape 222" descr="Screen Shot 2017-08-01 at 4.34.52 PM.png"/>
          <p:cNvPicPr preferRelativeResize="0"/>
          <p:nvPr/>
        </p:nvPicPr>
        <p:blipFill>
          <a:blip r:embed="rId4">
            <a:alphaModFix/>
          </a:blip>
          <a:stretch>
            <a:fillRect/>
          </a:stretch>
        </p:blipFill>
        <p:spPr>
          <a:xfrm>
            <a:off x="3495212" y="712025"/>
            <a:ext cx="2719200" cy="3992750"/>
          </a:xfrm>
          <a:prstGeom prst="rect">
            <a:avLst/>
          </a:prstGeom>
          <a:noFill/>
          <a:ln>
            <a:noFill/>
          </a:ln>
        </p:spPr>
      </p:pic>
      <p:pic>
        <p:nvPicPr>
          <p:cNvPr id="223" name="Shape 223" descr="Screen Shot 2017-08-01 at 4.34.28 PM.png"/>
          <p:cNvPicPr preferRelativeResize="0"/>
          <p:nvPr/>
        </p:nvPicPr>
        <p:blipFill>
          <a:blip r:embed="rId5">
            <a:alphaModFix/>
          </a:blip>
          <a:stretch>
            <a:fillRect/>
          </a:stretch>
        </p:blipFill>
        <p:spPr>
          <a:xfrm>
            <a:off x="6381561" y="712024"/>
            <a:ext cx="2666914" cy="3992750"/>
          </a:xfrm>
          <a:prstGeom prst="rect">
            <a:avLst/>
          </a:prstGeom>
          <a:noFill/>
          <a:ln>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1000"/>
                                        <p:tgtEl>
                                          <p:spTgt spid="2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 calcmode="lin" valueType="num">
                                      <p:cBhvr additive="base">
                                        <p:cTn id="12" dur="1000"/>
                                        <p:tgtEl>
                                          <p:spTgt spid="22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23"/>
                                        </p:tgtEl>
                                        <p:attrNameLst>
                                          <p:attrName>style.visibility</p:attrName>
                                        </p:attrNameLst>
                                      </p:cBhvr>
                                      <p:to>
                                        <p:strVal val="visible"/>
                                      </p:to>
                                    </p:set>
                                    <p:anim calcmode="lin" valueType="num">
                                      <p:cBhvr additive="base">
                                        <p:cTn id="17" dur="1000"/>
                                        <p:tgtEl>
                                          <p:spTgt spid="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rtl="0">
              <a:spcBef>
                <a:spcPts val="0"/>
              </a:spcBef>
              <a:buNone/>
            </a:pPr>
            <a:r>
              <a:rPr lang="en" sz="3600"/>
              <a:t>Proficiency Scales</a:t>
            </a:r>
          </a:p>
        </p:txBody>
      </p:sp>
      <p:sp>
        <p:nvSpPr>
          <p:cNvPr id="229" name="Shape 229"/>
          <p:cNvSpPr txBox="1">
            <a:spLocks noGrp="1"/>
          </p:cNvSpPr>
          <p:nvPr>
            <p:ph type="body" idx="2"/>
          </p:nvPr>
        </p:nvSpPr>
        <p:spPr>
          <a:xfrm>
            <a:off x="917575" y="1474250"/>
            <a:ext cx="3153600" cy="2692200"/>
          </a:xfrm>
          <a:prstGeom prst="rect">
            <a:avLst/>
          </a:prstGeom>
        </p:spPr>
        <p:txBody>
          <a:bodyPr lIns="91425" tIns="91425" rIns="91425" bIns="91425" anchor="t" anchorCtr="0">
            <a:noAutofit/>
          </a:bodyPr>
          <a:lstStyle/>
          <a:p>
            <a:pPr lvl="0" algn="ctr" rtl="0">
              <a:lnSpc>
                <a:spcPct val="115000"/>
              </a:lnSpc>
              <a:spcBef>
                <a:spcPts val="0"/>
              </a:spcBef>
              <a:spcAft>
                <a:spcPts val="1600"/>
              </a:spcAft>
              <a:buClr>
                <a:schemeClr val="dk1"/>
              </a:buClr>
              <a:buSzPct val="42307"/>
              <a:buFont typeface="Arial"/>
              <a:buNone/>
            </a:pPr>
            <a:r>
              <a:rPr lang="en" sz="2600">
                <a:solidFill>
                  <a:srgbClr val="000000"/>
                </a:solidFill>
              </a:rPr>
              <a:t>Breaks down a standard into smaller and more specific skills and abilities.</a:t>
            </a:r>
          </a:p>
          <a:p>
            <a:pPr lvl="0" rtl="0">
              <a:spcBef>
                <a:spcPts val="0"/>
              </a:spcBef>
              <a:spcAft>
                <a:spcPts val="0"/>
              </a:spcAft>
              <a:buClr>
                <a:schemeClr val="dk1"/>
              </a:buClr>
              <a:buSzPct val="91666"/>
              <a:buFont typeface="Arial"/>
              <a:buNone/>
            </a:pPr>
            <a:endParaRPr sz="1200">
              <a:solidFill>
                <a:srgbClr val="000000"/>
              </a:solidFill>
            </a:endParaRPr>
          </a:p>
          <a:p>
            <a:pPr lvl="0" rtl="0">
              <a:spcBef>
                <a:spcPts val="0"/>
              </a:spcBef>
              <a:spcAft>
                <a:spcPts val="0"/>
              </a:spcAft>
              <a:buNone/>
            </a:pPr>
            <a:endParaRPr sz="1200">
              <a:solidFill>
                <a:srgbClr val="000000"/>
              </a:solidFill>
            </a:endParaRPr>
          </a:p>
        </p:txBody>
      </p:sp>
      <p:sp>
        <p:nvSpPr>
          <p:cNvPr id="230" name="Shape 230"/>
          <p:cNvSpPr txBox="1">
            <a:spLocks noGrp="1"/>
          </p:cNvSpPr>
          <p:nvPr>
            <p:ph type="body" idx="2"/>
          </p:nvPr>
        </p:nvSpPr>
        <p:spPr>
          <a:xfrm>
            <a:off x="1951775" y="5811100"/>
            <a:ext cx="3974400" cy="1379400"/>
          </a:xfrm>
          <a:prstGeom prst="rect">
            <a:avLst/>
          </a:prstGeom>
        </p:spPr>
        <p:txBody>
          <a:bodyPr lIns="91425" tIns="91425" rIns="91425" bIns="91425" anchor="t" anchorCtr="0">
            <a:noAutofit/>
          </a:bodyPr>
          <a:lstStyle/>
          <a:p>
            <a:pPr lvl="0" rtl="0">
              <a:spcBef>
                <a:spcPts val="0"/>
              </a:spcBef>
              <a:spcAft>
                <a:spcPts val="0"/>
              </a:spcAft>
              <a:buNone/>
            </a:pPr>
            <a:endParaRPr sz="2400">
              <a:solidFill>
                <a:srgbClr val="000000"/>
              </a:solidFill>
            </a:endParaRPr>
          </a:p>
        </p:txBody>
      </p:sp>
      <p:sp>
        <p:nvSpPr>
          <p:cNvPr id="231" name="Shape 231"/>
          <p:cNvSpPr txBox="1">
            <a:spLocks noGrp="1"/>
          </p:cNvSpPr>
          <p:nvPr>
            <p:ph type="body" idx="2"/>
          </p:nvPr>
        </p:nvSpPr>
        <p:spPr>
          <a:xfrm>
            <a:off x="917575" y="3753525"/>
            <a:ext cx="7308900" cy="826500"/>
          </a:xfrm>
          <a:prstGeom prst="rect">
            <a:avLst/>
          </a:prstGeom>
        </p:spPr>
        <p:txBody>
          <a:bodyPr lIns="91425" tIns="91425" rIns="91425" bIns="91425" anchor="t" anchorCtr="0">
            <a:noAutofit/>
          </a:bodyPr>
          <a:lstStyle/>
          <a:p>
            <a:pPr lvl="0" rtl="0">
              <a:spcBef>
                <a:spcPts val="0"/>
              </a:spcBef>
              <a:spcAft>
                <a:spcPts val="0"/>
              </a:spcAft>
              <a:buClr>
                <a:schemeClr val="dk1"/>
              </a:buClr>
              <a:buSzPct val="91666"/>
              <a:buFont typeface="Arial"/>
              <a:buNone/>
            </a:pPr>
            <a:endParaRPr sz="1200">
              <a:solidFill>
                <a:srgbClr val="000000"/>
              </a:solidFill>
            </a:endParaRPr>
          </a:p>
          <a:p>
            <a:pPr lvl="0" rtl="0">
              <a:spcBef>
                <a:spcPts val="0"/>
              </a:spcBef>
              <a:spcAft>
                <a:spcPts val="0"/>
              </a:spcAft>
              <a:buClr>
                <a:schemeClr val="dk1"/>
              </a:buClr>
              <a:buSzPct val="91666"/>
              <a:buFont typeface="Arial"/>
              <a:buNone/>
            </a:pPr>
            <a:endParaRPr sz="1200">
              <a:solidFill>
                <a:srgbClr val="000000"/>
              </a:solidFill>
            </a:endParaRPr>
          </a:p>
          <a:p>
            <a:pPr lvl="0" rtl="0">
              <a:spcBef>
                <a:spcPts val="0"/>
              </a:spcBef>
              <a:spcAft>
                <a:spcPts val="0"/>
              </a:spcAft>
              <a:buNone/>
            </a:pPr>
            <a:endParaRPr sz="1200">
              <a:solidFill>
                <a:srgbClr val="000000"/>
              </a:solidFill>
            </a:endParaRPr>
          </a:p>
        </p:txBody>
      </p:sp>
      <p:sp>
        <p:nvSpPr>
          <p:cNvPr id="232" name="Shape 232"/>
          <p:cNvSpPr/>
          <p:nvPr/>
        </p:nvSpPr>
        <p:spPr>
          <a:xfrm>
            <a:off x="4547725" y="964598"/>
            <a:ext cx="3153590" cy="308051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5C4CA"/>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 name="Shape 233"/>
          <p:cNvSpPr txBox="1"/>
          <p:nvPr/>
        </p:nvSpPr>
        <p:spPr>
          <a:xfrm>
            <a:off x="4905625" y="1298075"/>
            <a:ext cx="2437800" cy="1910400"/>
          </a:xfrm>
          <a:prstGeom prst="rect">
            <a:avLst/>
          </a:prstGeom>
          <a:noFill/>
          <a:ln>
            <a:noFill/>
          </a:ln>
        </p:spPr>
        <p:txBody>
          <a:bodyPr lIns="91425" tIns="91425" rIns="91425" bIns="91425" anchor="t" anchorCtr="0">
            <a:noAutofit/>
          </a:bodyPr>
          <a:lstStyle/>
          <a:p>
            <a:pPr lvl="0" algn="ctr" rtl="0">
              <a:spcBef>
                <a:spcPts val="0"/>
              </a:spcBef>
              <a:buNone/>
            </a:pPr>
            <a:endParaRPr sz="2400" b="1">
              <a:latin typeface="Bangers"/>
              <a:ea typeface="Bangers"/>
              <a:cs typeface="Bangers"/>
              <a:sym typeface="Bangers"/>
            </a:endParaRPr>
          </a:p>
          <a:p>
            <a:pPr lvl="0" algn="ctr" rtl="0">
              <a:spcBef>
                <a:spcPts val="0"/>
              </a:spcBef>
              <a:buNone/>
            </a:pPr>
            <a:endParaRPr sz="2400" b="1">
              <a:latin typeface="Bangers"/>
              <a:ea typeface="Bangers"/>
              <a:cs typeface="Bangers"/>
              <a:sym typeface="Bangers"/>
            </a:endParaRPr>
          </a:p>
          <a:p>
            <a:pPr lvl="0" algn="ctr" rtl="0">
              <a:spcBef>
                <a:spcPts val="0"/>
              </a:spcBef>
              <a:buNone/>
            </a:pPr>
            <a:r>
              <a:rPr lang="en" sz="3000" b="1" u="sng">
                <a:latin typeface="Bangers"/>
                <a:ea typeface="Bangers"/>
                <a:cs typeface="Bangers"/>
                <a:sym typeface="Bangers"/>
                <a:hlinkClick r:id="rId3"/>
              </a:rPr>
              <a:t>How do we do that?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idx="4294967295"/>
          </p:nvPr>
        </p:nvSpPr>
        <p:spPr>
          <a:xfrm>
            <a:off x="762000" y="518900"/>
            <a:ext cx="4229400" cy="2009400"/>
          </a:xfrm>
          <a:prstGeom prst="rect">
            <a:avLst/>
          </a:prstGeom>
        </p:spPr>
        <p:txBody>
          <a:bodyPr lIns="91425" tIns="91425" rIns="91425" bIns="91425" anchor="b" anchorCtr="0">
            <a:noAutofit/>
          </a:bodyPr>
          <a:lstStyle/>
          <a:p>
            <a:pPr lvl="0">
              <a:spcBef>
                <a:spcPts val="0"/>
              </a:spcBef>
              <a:buNone/>
            </a:pPr>
            <a:r>
              <a:rPr lang="en" sz="12000">
                <a:solidFill>
                  <a:srgbClr val="000000"/>
                </a:solidFill>
              </a:rPr>
              <a:t>Hello!</a:t>
            </a:r>
          </a:p>
        </p:txBody>
      </p:sp>
      <p:sp>
        <p:nvSpPr>
          <p:cNvPr id="67" name="Shape 67"/>
          <p:cNvSpPr txBox="1">
            <a:spLocks noGrp="1"/>
          </p:cNvSpPr>
          <p:nvPr>
            <p:ph type="subTitle" idx="4294967295"/>
          </p:nvPr>
        </p:nvSpPr>
        <p:spPr>
          <a:xfrm>
            <a:off x="685075" y="2242625"/>
            <a:ext cx="7133700" cy="2515200"/>
          </a:xfrm>
          <a:prstGeom prst="rect">
            <a:avLst/>
          </a:prstGeom>
        </p:spPr>
        <p:txBody>
          <a:bodyPr lIns="91425" tIns="91425" rIns="91425" bIns="91425" anchor="t" anchorCtr="0">
            <a:noAutofit/>
          </a:bodyPr>
          <a:lstStyle/>
          <a:p>
            <a:pPr lvl="0">
              <a:spcBef>
                <a:spcPts val="0"/>
              </a:spcBef>
              <a:buClr>
                <a:schemeClr val="dk1"/>
              </a:buClr>
              <a:buSzPct val="45833"/>
              <a:buFont typeface="Arial"/>
              <a:buNone/>
            </a:pPr>
            <a:r>
              <a:rPr lang="en" sz="2400">
                <a:solidFill>
                  <a:srgbClr val="000000"/>
                </a:solidFill>
              </a:rPr>
              <a:t>Theresa Dixon </a:t>
            </a:r>
          </a:p>
          <a:p>
            <a:pPr lvl="0">
              <a:spcBef>
                <a:spcPts val="0"/>
              </a:spcBef>
              <a:buClr>
                <a:schemeClr val="dk1"/>
              </a:buClr>
              <a:buSzPct val="45833"/>
              <a:buFont typeface="Arial"/>
              <a:buNone/>
            </a:pPr>
            <a:r>
              <a:rPr lang="en" sz="2400" u="sng">
                <a:solidFill>
                  <a:srgbClr val="000000"/>
                </a:solidFill>
                <a:hlinkClick r:id="rId3"/>
              </a:rPr>
              <a:t>tdixon@saintcats.org</a:t>
            </a:r>
            <a:r>
              <a:rPr lang="en" sz="2400">
                <a:solidFill>
                  <a:srgbClr val="000000"/>
                </a:solidFill>
              </a:rPr>
              <a:t>	Twitter: @TheresaKDixon</a:t>
            </a:r>
          </a:p>
          <a:p>
            <a:pPr lvl="0">
              <a:spcBef>
                <a:spcPts val="0"/>
              </a:spcBef>
              <a:buClr>
                <a:schemeClr val="dk1"/>
              </a:buClr>
              <a:buSzPct val="45833"/>
              <a:buFont typeface="Arial"/>
              <a:buNone/>
            </a:pPr>
            <a:endParaRPr sz="2400">
              <a:solidFill>
                <a:srgbClr val="000000"/>
              </a:solidFill>
            </a:endParaRPr>
          </a:p>
          <a:p>
            <a:pPr lvl="0">
              <a:spcBef>
                <a:spcPts val="0"/>
              </a:spcBef>
              <a:buClr>
                <a:schemeClr val="dk1"/>
              </a:buClr>
              <a:buSzPct val="45833"/>
              <a:buFont typeface="Arial"/>
              <a:buNone/>
            </a:pPr>
            <a:r>
              <a:rPr lang="en" sz="2400">
                <a:solidFill>
                  <a:srgbClr val="000000"/>
                </a:solidFill>
              </a:rPr>
              <a:t>Rachel Lantz</a:t>
            </a:r>
          </a:p>
          <a:p>
            <a:pPr lvl="0">
              <a:spcBef>
                <a:spcPts val="0"/>
              </a:spcBef>
              <a:buClr>
                <a:schemeClr val="dk1"/>
              </a:buClr>
              <a:buSzPct val="45833"/>
              <a:buFont typeface="Arial"/>
              <a:buNone/>
            </a:pPr>
            <a:r>
              <a:rPr lang="en" sz="2400" u="sng">
                <a:solidFill>
                  <a:srgbClr val="000000"/>
                </a:solidFill>
                <a:hlinkClick r:id="rId4"/>
              </a:rPr>
              <a:t>rlantz@saintcats.org</a:t>
            </a:r>
            <a:r>
              <a:rPr lang="en" sz="2400">
                <a:solidFill>
                  <a:srgbClr val="000000"/>
                </a:solidFill>
              </a:rPr>
              <a:t>	Twitter @Rachel_Lantz</a:t>
            </a:r>
          </a:p>
          <a:p>
            <a:pPr lvl="0">
              <a:spcBef>
                <a:spcPts val="0"/>
              </a:spcBef>
              <a:buClr>
                <a:schemeClr val="dk1"/>
              </a:buClr>
              <a:buSzPct val="61111"/>
              <a:buFont typeface="Arial"/>
              <a:buNone/>
            </a:pPr>
            <a:endParaRPr sz="1800">
              <a:solidFill>
                <a:srgbClr val="FFFFFF"/>
              </a:solidFill>
            </a:endParaRPr>
          </a:p>
        </p:txBody>
      </p:sp>
      <p:sp>
        <p:nvSpPr>
          <p:cNvPr id="68" name="Shape 68"/>
          <p:cNvSpPr/>
          <p:nvPr/>
        </p:nvSpPr>
        <p:spPr>
          <a:xfrm>
            <a:off x="5796861" y="956113"/>
            <a:ext cx="1134976" cy="1134976"/>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35C4CA"/>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4329900" y="810925"/>
            <a:ext cx="484200" cy="33036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36666"/>
              <a:buFont typeface="Arial"/>
              <a:buNone/>
            </a:pPr>
            <a:r>
              <a:rPr lang="en">
                <a:solidFill>
                  <a:srgbClr val="595959"/>
                </a:solidFill>
                <a:latin typeface="Bangers"/>
                <a:ea typeface="Bangers"/>
                <a:cs typeface="Bangers"/>
                <a:sym typeface="Bangers"/>
              </a:rPr>
              <a:t>4</a:t>
            </a:r>
          </a:p>
          <a:p>
            <a:pPr lvl="0" rtl="0">
              <a:lnSpc>
                <a:spcPct val="115000"/>
              </a:lnSpc>
              <a:spcBef>
                <a:spcPts val="0"/>
              </a:spcBef>
              <a:spcAft>
                <a:spcPts val="1600"/>
              </a:spcAft>
              <a:buClr>
                <a:schemeClr val="dk1"/>
              </a:buClr>
              <a:buSzPct val="36666"/>
              <a:buFont typeface="Arial"/>
              <a:buNone/>
            </a:pPr>
            <a:r>
              <a:rPr lang="en">
                <a:solidFill>
                  <a:srgbClr val="595959"/>
                </a:solidFill>
                <a:latin typeface="Bangers"/>
                <a:ea typeface="Bangers"/>
                <a:cs typeface="Bangers"/>
                <a:sym typeface="Bangers"/>
              </a:rPr>
              <a:t>3</a:t>
            </a:r>
          </a:p>
          <a:p>
            <a:pPr lvl="0" rtl="0">
              <a:lnSpc>
                <a:spcPct val="115000"/>
              </a:lnSpc>
              <a:spcBef>
                <a:spcPts val="0"/>
              </a:spcBef>
              <a:spcAft>
                <a:spcPts val="1600"/>
              </a:spcAft>
              <a:buClr>
                <a:schemeClr val="dk1"/>
              </a:buClr>
              <a:buSzPct val="36666"/>
              <a:buFont typeface="Arial"/>
              <a:buNone/>
            </a:pPr>
            <a:r>
              <a:rPr lang="en">
                <a:solidFill>
                  <a:srgbClr val="595959"/>
                </a:solidFill>
                <a:latin typeface="Bangers"/>
                <a:ea typeface="Bangers"/>
                <a:cs typeface="Bangers"/>
                <a:sym typeface="Bangers"/>
              </a:rPr>
              <a:t>2</a:t>
            </a:r>
          </a:p>
          <a:p>
            <a:pPr lvl="0" rtl="0">
              <a:lnSpc>
                <a:spcPct val="115000"/>
              </a:lnSpc>
              <a:spcBef>
                <a:spcPts val="0"/>
              </a:spcBef>
              <a:spcAft>
                <a:spcPts val="1600"/>
              </a:spcAft>
              <a:buClr>
                <a:schemeClr val="dk1"/>
              </a:buClr>
              <a:buSzPct val="36666"/>
              <a:buFont typeface="Arial"/>
              <a:buNone/>
            </a:pPr>
            <a:r>
              <a:rPr lang="en">
                <a:solidFill>
                  <a:srgbClr val="595959"/>
                </a:solidFill>
                <a:latin typeface="Bangers"/>
                <a:ea typeface="Bangers"/>
                <a:cs typeface="Bangers"/>
                <a:sym typeface="Bangers"/>
              </a:rPr>
              <a:t>1</a:t>
            </a:r>
          </a:p>
          <a:p>
            <a:pPr lvl="0" rtl="0">
              <a:lnSpc>
                <a:spcPct val="115000"/>
              </a:lnSpc>
              <a:spcBef>
                <a:spcPts val="0"/>
              </a:spcBef>
              <a:spcAft>
                <a:spcPts val="1600"/>
              </a:spcAft>
              <a:buClr>
                <a:schemeClr val="dk1"/>
              </a:buClr>
              <a:buSzPct val="36666"/>
              <a:buFont typeface="Arial"/>
              <a:buNone/>
            </a:pPr>
            <a:r>
              <a:rPr lang="en">
                <a:solidFill>
                  <a:srgbClr val="595959"/>
                </a:solidFill>
                <a:latin typeface="Bangers"/>
                <a:ea typeface="Bangers"/>
                <a:cs typeface="Bangers"/>
                <a:sym typeface="Bangers"/>
              </a:rPr>
              <a:t>0</a:t>
            </a:r>
          </a:p>
          <a:p>
            <a:pPr lvl="0">
              <a:spcBef>
                <a:spcPts val="0"/>
              </a:spcBef>
              <a:buNone/>
            </a:pPr>
            <a:endParaRPr sz="2400"/>
          </a:p>
        </p:txBody>
      </p:sp>
      <p:sp>
        <p:nvSpPr>
          <p:cNvPr id="239" name="Shape 239"/>
          <p:cNvSpPr/>
          <p:nvPr/>
        </p:nvSpPr>
        <p:spPr>
          <a:xfrm>
            <a:off x="1564500" y="1341575"/>
            <a:ext cx="2765400" cy="844800"/>
          </a:xfrm>
          <a:prstGeom prst="rightArrow">
            <a:avLst>
              <a:gd name="adj1" fmla="val 50000"/>
              <a:gd name="adj2" fmla="val 50000"/>
            </a:avLst>
          </a:prstGeom>
          <a:solidFill>
            <a:srgbClr val="35C4CA"/>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solidFill>
                  <a:schemeClr val="dk1"/>
                </a:solidFill>
                <a:latin typeface="Bangers"/>
                <a:ea typeface="Bangers"/>
                <a:cs typeface="Bangers"/>
                <a:sym typeface="Bangers"/>
              </a:rPr>
              <a:t>Mastery of learning goal</a:t>
            </a:r>
          </a:p>
        </p:txBody>
      </p:sp>
      <p:sp>
        <p:nvSpPr>
          <p:cNvPr id="240" name="Shape 240"/>
          <p:cNvSpPr txBox="1"/>
          <p:nvPr/>
        </p:nvSpPr>
        <p:spPr>
          <a:xfrm>
            <a:off x="4814100" y="96575"/>
            <a:ext cx="4157700" cy="434100"/>
          </a:xfrm>
          <a:prstGeom prst="rect">
            <a:avLst/>
          </a:prstGeom>
          <a:noFill/>
          <a:ln>
            <a:noFill/>
          </a:ln>
        </p:spPr>
        <p:txBody>
          <a:bodyPr lIns="91425" tIns="91425" rIns="91425" bIns="91425" anchor="t" anchorCtr="0">
            <a:noAutofit/>
          </a:bodyPr>
          <a:lstStyle/>
          <a:p>
            <a:pPr lvl="0">
              <a:spcBef>
                <a:spcPts val="0"/>
              </a:spcBef>
              <a:buNone/>
            </a:pPr>
            <a:r>
              <a:rPr lang="en" sz="3000" b="1">
                <a:latin typeface="Bangers"/>
                <a:ea typeface="Bangers"/>
                <a:cs typeface="Bangers"/>
                <a:sym typeface="Bangers"/>
              </a:rPr>
              <a:t>Build A Proficiency Scale</a:t>
            </a:r>
          </a:p>
        </p:txBody>
      </p:sp>
      <p:sp>
        <p:nvSpPr>
          <p:cNvPr id="241" name="Shape 241"/>
          <p:cNvSpPr/>
          <p:nvPr/>
        </p:nvSpPr>
        <p:spPr>
          <a:xfrm>
            <a:off x="1564500" y="3101650"/>
            <a:ext cx="2765400" cy="844800"/>
          </a:xfrm>
          <a:prstGeom prst="rightArrow">
            <a:avLst>
              <a:gd name="adj1" fmla="val 50000"/>
              <a:gd name="adj2" fmla="val 50000"/>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solidFill>
                  <a:schemeClr val="dk1"/>
                </a:solidFill>
                <a:latin typeface="Bangers"/>
                <a:ea typeface="Bangers"/>
                <a:cs typeface="Bangers"/>
                <a:sym typeface="Bangers"/>
              </a:rPr>
              <a:t>Partial Success with Help</a:t>
            </a:r>
          </a:p>
        </p:txBody>
      </p:sp>
      <p:sp>
        <p:nvSpPr>
          <p:cNvPr id="242" name="Shape 242"/>
          <p:cNvSpPr/>
          <p:nvPr/>
        </p:nvSpPr>
        <p:spPr>
          <a:xfrm flipH="1">
            <a:off x="4813555" y="3702775"/>
            <a:ext cx="3169500" cy="844800"/>
          </a:xfrm>
          <a:prstGeom prst="rightArrow">
            <a:avLst>
              <a:gd name="adj1" fmla="val 50000"/>
              <a:gd name="adj2" fmla="val 50000"/>
            </a:avLst>
          </a:prstGeom>
          <a:solidFill>
            <a:srgbClr val="45818E"/>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solidFill>
                  <a:schemeClr val="dk1"/>
                </a:solidFill>
                <a:latin typeface="Bangers"/>
                <a:ea typeface="Bangers"/>
                <a:cs typeface="Bangers"/>
                <a:sym typeface="Bangers"/>
              </a:rPr>
              <a:t>No Success With help</a:t>
            </a:r>
          </a:p>
        </p:txBody>
      </p:sp>
      <p:sp>
        <p:nvSpPr>
          <p:cNvPr id="243" name="Shape 243"/>
          <p:cNvSpPr/>
          <p:nvPr/>
        </p:nvSpPr>
        <p:spPr>
          <a:xfrm flipH="1">
            <a:off x="4763300" y="2135700"/>
            <a:ext cx="3270000" cy="999000"/>
          </a:xfrm>
          <a:prstGeom prst="rightArrow">
            <a:avLst>
              <a:gd name="adj1" fmla="val 50000"/>
              <a:gd name="adj2" fmla="val 50000"/>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solidFill>
                  <a:schemeClr val="dk1"/>
                </a:solidFill>
                <a:latin typeface="Bangers"/>
                <a:ea typeface="Bangers"/>
                <a:cs typeface="Bangers"/>
                <a:sym typeface="Bangers"/>
              </a:rPr>
              <a:t>Success with less complex Skills / Content </a:t>
            </a:r>
          </a:p>
        </p:txBody>
      </p:sp>
      <p:sp>
        <p:nvSpPr>
          <p:cNvPr id="244" name="Shape 244"/>
          <p:cNvSpPr/>
          <p:nvPr/>
        </p:nvSpPr>
        <p:spPr>
          <a:xfrm flipH="1">
            <a:off x="4746550" y="722825"/>
            <a:ext cx="3169500" cy="844800"/>
          </a:xfrm>
          <a:prstGeom prst="rightArrow">
            <a:avLst>
              <a:gd name="adj1" fmla="val 50000"/>
              <a:gd name="adj2" fmla="val 50000"/>
            </a:avLst>
          </a:prstGeom>
          <a:solidFill>
            <a:srgbClr val="D9D9D9"/>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600">
                <a:solidFill>
                  <a:schemeClr val="dk1"/>
                </a:solidFill>
                <a:latin typeface="Bangers"/>
                <a:ea typeface="Bangers"/>
                <a:cs typeface="Bangers"/>
                <a:sym typeface="Bangers"/>
              </a:rPr>
              <a:t>Success with more complex content  </a:t>
            </a:r>
          </a:p>
        </p:txBody>
      </p:sp>
      <p:sp>
        <p:nvSpPr>
          <p:cNvPr id="245" name="Shape 245"/>
          <p:cNvSpPr/>
          <p:nvPr/>
        </p:nvSpPr>
        <p:spPr>
          <a:xfrm rot="370810">
            <a:off x="1331410" y="2049101"/>
            <a:ext cx="2837559" cy="1260289"/>
          </a:xfrm>
          <a:prstGeom prst="irregularSeal2">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6" name="Shape 246"/>
          <p:cNvSpPr txBox="1"/>
          <p:nvPr/>
        </p:nvSpPr>
        <p:spPr>
          <a:xfrm rot="756010">
            <a:off x="1889730" y="2263686"/>
            <a:ext cx="1567757" cy="831125"/>
          </a:xfrm>
          <a:prstGeom prst="rect">
            <a:avLst/>
          </a:prstGeom>
          <a:solidFill>
            <a:srgbClr val="B7B7B7"/>
          </a:solidFill>
          <a:ln>
            <a:noFill/>
          </a:ln>
        </p:spPr>
        <p:txBody>
          <a:bodyPr lIns="91425" tIns="91425" rIns="91425" bIns="91425" anchor="t" anchorCtr="0">
            <a:noAutofit/>
          </a:bodyPr>
          <a:lstStyle/>
          <a:p>
            <a:pPr lvl="0" algn="ctr">
              <a:spcBef>
                <a:spcPts val="0"/>
              </a:spcBef>
              <a:buNone/>
            </a:pPr>
            <a:r>
              <a:rPr lang="en" sz="1600">
                <a:latin typeface="Bangers"/>
                <a:ea typeface="Bangers"/>
                <a:cs typeface="Bangers"/>
                <a:sym typeface="Bangers"/>
              </a:rPr>
              <a:t>Vocabulary &amp; </a:t>
            </a:r>
          </a:p>
          <a:p>
            <a:pPr lvl="0" algn="ctr">
              <a:spcBef>
                <a:spcPts val="0"/>
              </a:spcBef>
              <a:buNone/>
            </a:pPr>
            <a:r>
              <a:rPr lang="en" sz="1600">
                <a:latin typeface="Bangers"/>
                <a:ea typeface="Bangers"/>
                <a:cs typeface="Bangers"/>
                <a:sym typeface="Bangers"/>
              </a:rPr>
              <a:t>Foundational Skills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1000"/>
                                        <p:tgtEl>
                                          <p:spTgt spid="23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43"/>
                                        </p:tgtEl>
                                        <p:attrNameLst>
                                          <p:attrName>style.visibility</p:attrName>
                                        </p:attrNameLst>
                                      </p:cBhvr>
                                      <p:to>
                                        <p:strVal val="visible"/>
                                      </p:to>
                                    </p:set>
                                    <p:anim calcmode="lin" valueType="num">
                                      <p:cBhvr additive="base">
                                        <p:cTn id="12" dur="1000"/>
                                        <p:tgtEl>
                                          <p:spTgt spid="24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 calcmode="lin" valueType="num">
                                      <p:cBhvr additive="base">
                                        <p:cTn id="17" dur="1000"/>
                                        <p:tgtEl>
                                          <p:spTgt spid="24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46"/>
                                        </p:tgtEl>
                                        <p:attrNameLst>
                                          <p:attrName>style.visibility</p:attrName>
                                        </p:attrNameLst>
                                      </p:cBhvr>
                                      <p:to>
                                        <p:strVal val="visible"/>
                                      </p:to>
                                    </p:set>
                                    <p:anim calcmode="lin" valueType="num">
                                      <p:cBhvr additive="base">
                                        <p:cTn id="22" dur="1000"/>
                                        <p:tgtEl>
                                          <p:spTgt spid="24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41"/>
                                        </p:tgtEl>
                                        <p:attrNameLst>
                                          <p:attrName>style.visibility</p:attrName>
                                        </p:attrNameLst>
                                      </p:cBhvr>
                                      <p:to>
                                        <p:strVal val="visible"/>
                                      </p:to>
                                    </p:set>
                                    <p:anim calcmode="lin" valueType="num">
                                      <p:cBhvr additive="base">
                                        <p:cTn id="27" dur="1000"/>
                                        <p:tgtEl>
                                          <p:spTgt spid="24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42"/>
                                        </p:tgtEl>
                                        <p:attrNameLst>
                                          <p:attrName>style.visibility</p:attrName>
                                        </p:attrNameLst>
                                      </p:cBhvr>
                                      <p:to>
                                        <p:strVal val="visible"/>
                                      </p:to>
                                    </p:set>
                                    <p:anim calcmode="lin" valueType="num">
                                      <p:cBhvr additive="base">
                                        <p:cTn id="32" dur="1000"/>
                                        <p:tgtEl>
                                          <p:spTgt spid="24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44"/>
                                        </p:tgtEl>
                                        <p:attrNameLst>
                                          <p:attrName>style.visibility</p:attrName>
                                        </p:attrNameLst>
                                      </p:cBhvr>
                                      <p:to>
                                        <p:strVal val="visible"/>
                                      </p:to>
                                    </p:set>
                                    <p:anim calcmode="lin" valueType="num">
                                      <p:cBhvr additive="base">
                                        <p:cTn id="37" dur="1000"/>
                                        <p:tgtEl>
                                          <p:spTgt spid="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50"/>
        <p:cNvGrpSpPr/>
        <p:nvPr/>
      </p:nvGrpSpPr>
      <p:grpSpPr>
        <a:xfrm>
          <a:off x="0" y="0"/>
          <a:ext cx="0" cy="0"/>
          <a:chOff x="0" y="0"/>
          <a:chExt cx="0" cy="0"/>
        </a:xfrm>
      </p:grpSpPr>
      <p:sp>
        <p:nvSpPr>
          <p:cNvPr id="251" name="Shape 251"/>
          <p:cNvSpPr/>
          <p:nvPr/>
        </p:nvSpPr>
        <p:spPr>
          <a:xfrm>
            <a:off x="4528050" y="343199"/>
            <a:ext cx="3329830" cy="4616114"/>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2" name="Shape 252"/>
          <p:cNvSpPr/>
          <p:nvPr/>
        </p:nvSpPr>
        <p:spPr>
          <a:xfrm>
            <a:off x="4986400" y="910325"/>
            <a:ext cx="2493299" cy="3333599"/>
          </a:xfrm>
          <a:prstGeom prst="rect">
            <a:avLst/>
          </a:prstGeom>
          <a:solidFill>
            <a:srgbClr val="001936">
              <a:alpha val="21920"/>
            </a:srgbClr>
          </a:solidFill>
          <a:ln>
            <a:noFill/>
          </a:ln>
        </p:spPr>
        <p:txBody>
          <a:bodyPr lIns="91425" tIns="91425" rIns="91425" bIns="91425" anchor="ctr" anchorCtr="0">
            <a:noAutofit/>
          </a:bodyPr>
          <a:lstStyle/>
          <a:p>
            <a:pPr lvl="0" algn="ctr" rtl="0">
              <a:spcBef>
                <a:spcPts val="0"/>
              </a:spcBef>
              <a:buNone/>
            </a:pPr>
            <a:r>
              <a:rPr lang="en" sz="1000">
                <a:solidFill>
                  <a:srgbClr val="FFFFFF"/>
                </a:solidFill>
                <a:latin typeface="Sniglet"/>
                <a:ea typeface="Sniglet"/>
                <a:cs typeface="Sniglet"/>
                <a:sym typeface="Sniglet"/>
              </a:rPr>
              <a:t>Place your screenshot here</a:t>
            </a:r>
          </a:p>
        </p:txBody>
      </p:sp>
      <p:sp>
        <p:nvSpPr>
          <p:cNvPr id="253" name="Shape 253"/>
          <p:cNvSpPr txBox="1">
            <a:spLocks noGrp="1"/>
          </p:cNvSpPr>
          <p:nvPr>
            <p:ph type="body" idx="4294967295"/>
          </p:nvPr>
        </p:nvSpPr>
        <p:spPr>
          <a:xfrm>
            <a:off x="559350" y="1686200"/>
            <a:ext cx="3883500" cy="1912800"/>
          </a:xfrm>
          <a:prstGeom prst="rect">
            <a:avLst/>
          </a:prstGeom>
        </p:spPr>
        <p:txBody>
          <a:bodyPr lIns="91425" tIns="91425" rIns="91425" bIns="91425" anchor="b" anchorCtr="0">
            <a:noAutofit/>
          </a:bodyPr>
          <a:lstStyle/>
          <a:p>
            <a:pPr lvl="0" rtl="0">
              <a:spcBef>
                <a:spcPts val="0"/>
              </a:spcBef>
              <a:buNone/>
            </a:pPr>
            <a:r>
              <a:rPr lang="en" sz="6000">
                <a:solidFill>
                  <a:srgbClr val="000000"/>
                </a:solidFill>
                <a:latin typeface="Bangers"/>
                <a:ea typeface="Bangers"/>
                <a:cs typeface="Bangers"/>
                <a:sym typeface="Bangers"/>
              </a:rPr>
              <a:t>Let’s Review</a:t>
            </a:r>
          </a:p>
          <a:p>
            <a:pPr lvl="0" rtl="0">
              <a:spcBef>
                <a:spcPts val="0"/>
              </a:spcBef>
              <a:buNone/>
            </a:pPr>
            <a:endParaRPr sz="2400">
              <a:solidFill>
                <a:srgbClr val="FFFFFF"/>
              </a:solidFill>
            </a:endParaRPr>
          </a:p>
        </p:txBody>
      </p:sp>
      <p:pic>
        <p:nvPicPr>
          <p:cNvPr id="254" name="Shape 254" descr="Screen Shot 2017-07-30 at 9.51.04 AM.png">
            <a:hlinkClick r:id="rId3"/>
          </p:cNvPr>
          <p:cNvPicPr preferRelativeResize="0"/>
          <p:nvPr/>
        </p:nvPicPr>
        <p:blipFill>
          <a:blip r:embed="rId4">
            <a:alphaModFix/>
          </a:blip>
          <a:stretch>
            <a:fillRect/>
          </a:stretch>
        </p:blipFill>
        <p:spPr>
          <a:xfrm>
            <a:off x="4986400" y="910325"/>
            <a:ext cx="2493301" cy="3333600"/>
          </a:xfrm>
          <a:prstGeom prst="rect">
            <a:avLst/>
          </a:prstGeom>
          <a:noFill/>
          <a:ln>
            <a:noFill/>
          </a:ln>
        </p:spPr>
      </p:pic>
      <p:sp>
        <p:nvSpPr>
          <p:cNvPr id="255" name="Shape 255"/>
          <p:cNvSpPr/>
          <p:nvPr/>
        </p:nvSpPr>
        <p:spPr>
          <a:xfrm>
            <a:off x="3579398" y="268518"/>
            <a:ext cx="687272" cy="55038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35C4CA"/>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6" name="Shape 256"/>
          <p:cNvSpPr/>
          <p:nvPr/>
        </p:nvSpPr>
        <p:spPr>
          <a:xfrm>
            <a:off x="3907976" y="1125657"/>
            <a:ext cx="316509" cy="30221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35C4CA"/>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7" name="Shape 257"/>
          <p:cNvSpPr/>
          <p:nvPr/>
        </p:nvSpPr>
        <p:spPr>
          <a:xfrm>
            <a:off x="8122148" y="4408943"/>
            <a:ext cx="687272" cy="55038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35C4CA"/>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8" name="Shape 258"/>
          <p:cNvSpPr/>
          <p:nvPr/>
        </p:nvSpPr>
        <p:spPr>
          <a:xfrm>
            <a:off x="8042151" y="3941707"/>
            <a:ext cx="316509" cy="30221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35C4CA"/>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62"/>
        <p:cNvGrpSpPr/>
        <p:nvPr/>
      </p:nvGrpSpPr>
      <p:grpSpPr>
        <a:xfrm>
          <a:off x="0" y="0"/>
          <a:ext cx="0" cy="0"/>
          <a:chOff x="0" y="0"/>
          <a:chExt cx="0" cy="0"/>
        </a:xfrm>
      </p:grpSpPr>
      <p:sp>
        <p:nvSpPr>
          <p:cNvPr id="263" name="Shape 263"/>
          <p:cNvSpPr txBox="1">
            <a:spLocks noGrp="1"/>
          </p:cNvSpPr>
          <p:nvPr>
            <p:ph type="ctrTitle" idx="4294967295"/>
          </p:nvPr>
        </p:nvSpPr>
        <p:spPr>
          <a:xfrm>
            <a:off x="540525" y="370375"/>
            <a:ext cx="4444200" cy="1159800"/>
          </a:xfrm>
          <a:prstGeom prst="rect">
            <a:avLst/>
          </a:prstGeom>
        </p:spPr>
        <p:txBody>
          <a:bodyPr lIns="91425" tIns="91425" rIns="91425" bIns="91425" anchor="b" anchorCtr="0">
            <a:noAutofit/>
          </a:bodyPr>
          <a:lstStyle/>
          <a:p>
            <a:pPr lvl="0" rtl="0">
              <a:spcBef>
                <a:spcPts val="0"/>
              </a:spcBef>
              <a:buNone/>
            </a:pPr>
            <a:r>
              <a:rPr lang="en" sz="6000">
                <a:solidFill>
                  <a:srgbClr val="000000"/>
                </a:solidFill>
              </a:rPr>
              <a:t>Activity</a:t>
            </a:r>
          </a:p>
        </p:txBody>
      </p:sp>
      <p:sp>
        <p:nvSpPr>
          <p:cNvPr id="264" name="Shape 264"/>
          <p:cNvSpPr txBox="1">
            <a:spLocks noGrp="1"/>
          </p:cNvSpPr>
          <p:nvPr>
            <p:ph type="subTitle" idx="4294967295"/>
          </p:nvPr>
        </p:nvSpPr>
        <p:spPr>
          <a:xfrm>
            <a:off x="574800" y="3004650"/>
            <a:ext cx="7994400" cy="1524000"/>
          </a:xfrm>
          <a:prstGeom prst="rect">
            <a:avLst/>
          </a:prstGeom>
        </p:spPr>
        <p:txBody>
          <a:bodyPr lIns="91425" tIns="91425" rIns="91425" bIns="91425" anchor="t" anchorCtr="0">
            <a:noAutofit/>
          </a:bodyPr>
          <a:lstStyle/>
          <a:p>
            <a:pPr lvl="0" algn="ctr" rtl="0">
              <a:spcBef>
                <a:spcPts val="0"/>
              </a:spcBef>
              <a:buNone/>
            </a:pPr>
            <a:r>
              <a:rPr lang="en" sz="4000">
                <a:solidFill>
                  <a:srgbClr val="FFFFFF"/>
                </a:solidFill>
              </a:rPr>
              <a:t>Build a Proficiency Scale</a:t>
            </a:r>
          </a:p>
          <a:p>
            <a:pPr lvl="0" algn="ctr" rtl="0">
              <a:spcBef>
                <a:spcPts val="0"/>
              </a:spcBef>
              <a:buNone/>
            </a:pPr>
            <a:r>
              <a:rPr lang="en" sz="4000">
                <a:solidFill>
                  <a:srgbClr val="FFFFFF"/>
                </a:solidFill>
              </a:rPr>
              <a:t>Stand Up and Get Ready to Build</a:t>
            </a:r>
          </a:p>
        </p:txBody>
      </p:sp>
      <p:sp>
        <p:nvSpPr>
          <p:cNvPr id="265" name="Shape 265"/>
          <p:cNvSpPr/>
          <p:nvPr/>
        </p:nvSpPr>
        <p:spPr>
          <a:xfrm>
            <a:off x="7728456" y="2171603"/>
            <a:ext cx="229545" cy="219177"/>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A2C4C9"/>
          </a:solidFill>
          <a:ln>
            <a:noFill/>
          </a:ln>
        </p:spPr>
        <p:txBody>
          <a:bodyPr lIns="91425" tIns="91425" rIns="91425" bIns="91425" anchor="ctr" anchorCtr="0">
            <a:noAutofit/>
          </a:bodyPr>
          <a:lstStyle/>
          <a:p>
            <a:pPr lvl="0">
              <a:spcBef>
                <a:spcPts val="0"/>
              </a:spcBef>
              <a:buNone/>
            </a:pPr>
            <a:endParaRPr>
              <a:solidFill>
                <a:srgbClr val="FFBC00"/>
              </a:solidFill>
            </a:endParaRPr>
          </a:p>
        </p:txBody>
      </p:sp>
      <p:grpSp>
        <p:nvGrpSpPr>
          <p:cNvPr id="266" name="Shape 266"/>
          <p:cNvGrpSpPr/>
          <p:nvPr/>
        </p:nvGrpSpPr>
        <p:grpSpPr>
          <a:xfrm>
            <a:off x="7443659" y="941015"/>
            <a:ext cx="983353" cy="983618"/>
            <a:chOff x="6654650" y="3665275"/>
            <a:chExt cx="409100" cy="409125"/>
          </a:xfrm>
        </p:grpSpPr>
        <p:sp>
          <p:nvSpPr>
            <p:cNvPr id="267" name="Shape 267"/>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268" name="Shape 268"/>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solidFill>
                  <a:srgbClr val="FFBC00"/>
                </a:solidFill>
              </a:endParaRPr>
            </a:p>
          </p:txBody>
        </p:sp>
      </p:grpSp>
      <p:grpSp>
        <p:nvGrpSpPr>
          <p:cNvPr id="269" name="Shape 269"/>
          <p:cNvGrpSpPr/>
          <p:nvPr/>
        </p:nvGrpSpPr>
        <p:grpSpPr>
          <a:xfrm rot="324429">
            <a:off x="6612787" y="2067160"/>
            <a:ext cx="649665" cy="649742"/>
            <a:chOff x="570875" y="4322250"/>
            <a:chExt cx="443300" cy="443325"/>
          </a:xfrm>
        </p:grpSpPr>
        <p:sp>
          <p:nvSpPr>
            <p:cNvPr id="270" name="Shape 270"/>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000000"/>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271" name="Shape 271"/>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000000"/>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272" name="Shape 272"/>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000000"/>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273" name="Shape 273"/>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000000"/>
            </a:solidFill>
            <a:ln>
              <a:noFill/>
            </a:ln>
          </p:spPr>
          <p:txBody>
            <a:bodyPr lIns="91425" tIns="91425" rIns="91425" bIns="91425" anchor="ctr" anchorCtr="0">
              <a:noAutofit/>
            </a:bodyPr>
            <a:lstStyle/>
            <a:p>
              <a:pPr lvl="0">
                <a:spcBef>
                  <a:spcPts val="0"/>
                </a:spcBef>
                <a:buNone/>
              </a:pPr>
              <a:endParaRPr>
                <a:solidFill>
                  <a:srgbClr val="FFBC00"/>
                </a:solidFill>
              </a:endParaRPr>
            </a:p>
          </p:txBody>
        </p:sp>
      </p:grpSp>
      <p:sp>
        <p:nvSpPr>
          <p:cNvPr id="274" name="Shape 274"/>
          <p:cNvSpPr/>
          <p:nvPr/>
        </p:nvSpPr>
        <p:spPr>
          <a:xfrm rot="2466625">
            <a:off x="6568798" y="1131498"/>
            <a:ext cx="318881" cy="30447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999999"/>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275" name="Shape 275"/>
          <p:cNvSpPr/>
          <p:nvPr/>
        </p:nvSpPr>
        <p:spPr>
          <a:xfrm rot="-1609120">
            <a:off x="7035168" y="1323104"/>
            <a:ext cx="229508" cy="219142"/>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276" name="Shape 276"/>
          <p:cNvSpPr/>
          <p:nvPr/>
        </p:nvSpPr>
        <p:spPr>
          <a:xfrm rot="2926137">
            <a:off x="8426693" y="1496694"/>
            <a:ext cx="171867" cy="164104"/>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EFEFEF"/>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277" name="Shape 277"/>
          <p:cNvSpPr/>
          <p:nvPr/>
        </p:nvSpPr>
        <p:spPr>
          <a:xfrm rot="-1608940">
            <a:off x="7711478" y="397342"/>
            <a:ext cx="154840" cy="14784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3F3F3"/>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278" name="Shape 278"/>
          <p:cNvSpPr/>
          <p:nvPr/>
        </p:nvSpPr>
        <p:spPr>
          <a:xfrm>
            <a:off x="1211274" y="1460050"/>
            <a:ext cx="2554095" cy="1247350"/>
          </a:xfrm>
          <a:prstGeom prst="rect">
            <a:avLst/>
          </a:prstGeom>
        </p:spPr>
        <p:txBody>
          <a:bodyPr>
            <a:prstTxWarp prst="textPlain">
              <a:avLst/>
            </a:prstTxWarp>
          </a:bodyPr>
          <a:lstStyle/>
          <a:p>
            <a:pPr lvl="0" algn="ctr"/>
            <a:r>
              <a:rPr b="0" i="0">
                <a:ln w="38100" cap="flat" cmpd="sng">
                  <a:solidFill>
                    <a:srgbClr val="FFFFFF"/>
                  </a:solidFill>
                  <a:prstDash val="solid"/>
                  <a:miter/>
                  <a:headEnd type="none" w="med" len="med"/>
                  <a:tailEnd type="none" w="med" len="med"/>
                </a:ln>
                <a:solidFill>
                  <a:srgbClr val="001936">
                    <a:alpha val="21920"/>
                  </a:srgbClr>
                </a:solidFill>
                <a:latin typeface="Bangers"/>
              </a:rPr>
              <a:t>time</a:t>
            </a:r>
          </a:p>
        </p:txBody>
      </p:sp>
      <p:sp>
        <p:nvSpPr>
          <p:cNvPr id="279" name="Shape 279"/>
          <p:cNvSpPr/>
          <p:nvPr/>
        </p:nvSpPr>
        <p:spPr>
          <a:xfrm rot="2466625">
            <a:off x="7352398" y="2476298"/>
            <a:ext cx="318881" cy="30447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sp>
        <p:nvSpPr>
          <p:cNvPr id="280" name="Shape 280"/>
          <p:cNvSpPr/>
          <p:nvPr/>
        </p:nvSpPr>
        <p:spPr>
          <a:xfrm rot="2926137">
            <a:off x="6007343" y="2208244"/>
            <a:ext cx="171867" cy="164104"/>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45818E"/>
          </a:solidFill>
          <a:ln>
            <a:noFill/>
          </a:ln>
        </p:spPr>
        <p:txBody>
          <a:bodyPr lIns="91425" tIns="91425" rIns="91425" bIns="91425" anchor="ctr" anchorCtr="0">
            <a:noAutofit/>
          </a:bodyPr>
          <a:lstStyle/>
          <a:p>
            <a:pPr lvl="0" rtl="0">
              <a:spcBef>
                <a:spcPts val="0"/>
              </a:spcBef>
              <a:buNone/>
            </a:pPr>
            <a:endParaRPr>
              <a:solidFill>
                <a:srgbClr val="FFBC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84"/>
        <p:cNvGrpSpPr/>
        <p:nvPr/>
      </p:nvGrpSpPr>
      <p:grpSpPr>
        <a:xfrm>
          <a:off x="0" y="0"/>
          <a:ext cx="0" cy="0"/>
          <a:chOff x="0" y="0"/>
          <a:chExt cx="0" cy="0"/>
        </a:xfrm>
      </p:grpSpPr>
      <p:sp>
        <p:nvSpPr>
          <p:cNvPr id="285" name="Shape 285"/>
          <p:cNvSpPr/>
          <p:nvPr/>
        </p:nvSpPr>
        <p:spPr>
          <a:xfrm>
            <a:off x="4181017" y="994513"/>
            <a:ext cx="4184700" cy="2672100"/>
          </a:xfrm>
          <a:prstGeom prst="rect">
            <a:avLst/>
          </a:prstGeom>
          <a:solidFill>
            <a:srgbClr val="001936">
              <a:alpha val="21920"/>
            </a:srgbClr>
          </a:solidFill>
          <a:ln>
            <a:noFill/>
          </a:ln>
        </p:spPr>
        <p:txBody>
          <a:bodyPr lIns="91425" tIns="91425" rIns="91425" bIns="91425" anchor="ctr" anchorCtr="0">
            <a:noAutofit/>
          </a:bodyPr>
          <a:lstStyle/>
          <a:p>
            <a:pPr lvl="0" algn="ctr" rtl="0">
              <a:spcBef>
                <a:spcPts val="0"/>
              </a:spcBef>
              <a:buNone/>
            </a:pPr>
            <a:r>
              <a:rPr lang="en" sz="1000">
                <a:solidFill>
                  <a:srgbClr val="FFFFFF"/>
                </a:solidFill>
                <a:latin typeface="Sniglet"/>
                <a:ea typeface="Sniglet"/>
                <a:cs typeface="Sniglet"/>
                <a:sym typeface="Sniglet"/>
              </a:rPr>
              <a:t>Place your screenshot here</a:t>
            </a:r>
          </a:p>
        </p:txBody>
      </p:sp>
      <p:sp>
        <p:nvSpPr>
          <p:cNvPr id="286" name="Shape 286"/>
          <p:cNvSpPr/>
          <p:nvPr/>
        </p:nvSpPr>
        <p:spPr>
          <a:xfrm>
            <a:off x="3989900" y="805701"/>
            <a:ext cx="4566938" cy="3555413"/>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txBox="1">
            <a:spLocks noGrp="1"/>
          </p:cNvSpPr>
          <p:nvPr>
            <p:ph type="body" idx="4294967295"/>
          </p:nvPr>
        </p:nvSpPr>
        <p:spPr>
          <a:xfrm>
            <a:off x="155225" y="747350"/>
            <a:ext cx="3760800" cy="3614100"/>
          </a:xfrm>
          <a:prstGeom prst="rect">
            <a:avLst/>
          </a:prstGeom>
        </p:spPr>
        <p:txBody>
          <a:bodyPr lIns="91425" tIns="91425" rIns="91425" bIns="91425" anchor="b" anchorCtr="0">
            <a:noAutofit/>
          </a:bodyPr>
          <a:lstStyle/>
          <a:p>
            <a:pPr lvl="0" rtl="0">
              <a:spcBef>
                <a:spcPts val="0"/>
              </a:spcBef>
              <a:buNone/>
            </a:pPr>
            <a:r>
              <a:rPr lang="en" sz="4800">
                <a:solidFill>
                  <a:srgbClr val="000000"/>
                </a:solidFill>
                <a:latin typeface="Bangers"/>
                <a:ea typeface="Bangers"/>
                <a:cs typeface="Bangers"/>
                <a:sym typeface="Bangers"/>
              </a:rPr>
              <a:t>Even easier…</a:t>
            </a:r>
          </a:p>
          <a:p>
            <a:pPr lvl="0" rtl="0">
              <a:spcBef>
                <a:spcPts val="0"/>
              </a:spcBef>
              <a:buClr>
                <a:srgbClr val="000000"/>
              </a:buClr>
              <a:buSzPct val="25000"/>
              <a:buFont typeface="Arial"/>
              <a:buNone/>
            </a:pPr>
            <a:r>
              <a:rPr lang="en" sz="4800">
                <a:solidFill>
                  <a:srgbClr val="000000"/>
                </a:solidFill>
                <a:latin typeface="Bangers"/>
                <a:ea typeface="Bangers"/>
                <a:cs typeface="Bangers"/>
                <a:sym typeface="Bangers"/>
              </a:rPr>
              <a:t>Marzano did some of the hard work!</a:t>
            </a:r>
          </a:p>
          <a:p>
            <a:pPr lvl="0" rtl="0">
              <a:spcBef>
                <a:spcPts val="0"/>
              </a:spcBef>
              <a:buNone/>
            </a:pPr>
            <a:endParaRPr sz="2400">
              <a:solidFill>
                <a:srgbClr val="FFFFFF"/>
              </a:solidFill>
            </a:endParaRPr>
          </a:p>
        </p:txBody>
      </p:sp>
      <p:pic>
        <p:nvPicPr>
          <p:cNvPr id="288" name="Shape 288" descr="Screen Shot 2017-07-30 at 9.26.41 AM.png">
            <a:hlinkClick r:id="rId3"/>
          </p:cNvPr>
          <p:cNvPicPr preferRelativeResize="0"/>
          <p:nvPr/>
        </p:nvPicPr>
        <p:blipFill>
          <a:blip r:embed="rId4">
            <a:alphaModFix/>
          </a:blip>
          <a:stretch>
            <a:fillRect/>
          </a:stretch>
        </p:blipFill>
        <p:spPr>
          <a:xfrm>
            <a:off x="4181025" y="994525"/>
            <a:ext cx="4184702" cy="2746498"/>
          </a:xfrm>
          <a:prstGeom prst="rect">
            <a:avLst/>
          </a:prstGeom>
          <a:noFill/>
          <a:ln>
            <a:noFill/>
          </a:ln>
        </p:spPr>
      </p:pic>
      <p:grpSp>
        <p:nvGrpSpPr>
          <p:cNvPr id="289" name="Shape 289"/>
          <p:cNvGrpSpPr/>
          <p:nvPr/>
        </p:nvGrpSpPr>
        <p:grpSpPr>
          <a:xfrm>
            <a:off x="7462963" y="3666613"/>
            <a:ext cx="902752" cy="1063535"/>
            <a:chOff x="5975075" y="2327500"/>
            <a:chExt cx="420100" cy="388350"/>
          </a:xfrm>
        </p:grpSpPr>
        <p:sp>
          <p:nvSpPr>
            <p:cNvPr id="290" name="Shape 290"/>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35C4CA"/>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1" name="Shape 291"/>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35C4CA"/>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92" name="Shape 292"/>
          <p:cNvSpPr txBox="1"/>
          <p:nvPr/>
        </p:nvSpPr>
        <p:spPr>
          <a:xfrm>
            <a:off x="3989900" y="125750"/>
            <a:ext cx="4066200" cy="621600"/>
          </a:xfrm>
          <a:prstGeom prst="rect">
            <a:avLst/>
          </a:prstGeom>
          <a:noFill/>
          <a:ln>
            <a:noFill/>
          </a:ln>
        </p:spPr>
        <p:txBody>
          <a:bodyPr lIns="91425" tIns="91425" rIns="91425" bIns="91425" anchor="ctr" anchorCtr="0">
            <a:noAutofit/>
          </a:bodyPr>
          <a:lstStyle/>
          <a:p>
            <a:pPr lvl="0" algn="l" rtl="0">
              <a:spcBef>
                <a:spcPts val="0"/>
              </a:spcBef>
              <a:buNone/>
            </a:pPr>
            <a:r>
              <a:rPr lang="en" sz="2400" b="1" u="sng">
                <a:latin typeface="Bangers"/>
                <a:ea typeface="Bangers"/>
                <a:cs typeface="Bangers"/>
                <a:sym typeface="Bangers"/>
                <a:hlinkClick r:id="rId5"/>
              </a:rPr>
              <a:t>Let’s turn to the expert!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
              <a:t>Content Standards &amp; Performance Standards</a:t>
            </a:r>
          </a:p>
        </p:txBody>
      </p:sp>
      <p:sp>
        <p:nvSpPr>
          <p:cNvPr id="298" name="Shape 298"/>
          <p:cNvSpPr txBox="1">
            <a:spLocks noGrp="1"/>
          </p:cNvSpPr>
          <p:nvPr>
            <p:ph type="body" idx="1"/>
          </p:nvPr>
        </p:nvSpPr>
        <p:spPr>
          <a:xfrm>
            <a:off x="926375" y="1510050"/>
            <a:ext cx="7376700" cy="3303600"/>
          </a:xfrm>
          <a:prstGeom prst="rect">
            <a:avLst/>
          </a:prstGeom>
        </p:spPr>
        <p:txBody>
          <a:bodyPr lIns="91425" tIns="91425" rIns="91425" bIns="91425" anchor="t" anchorCtr="0">
            <a:noAutofit/>
          </a:bodyPr>
          <a:lstStyle/>
          <a:p>
            <a:pPr marL="457200" lvl="0" indent="-342900" rtl="0">
              <a:spcBef>
                <a:spcPts val="0"/>
              </a:spcBef>
              <a:buSzPct val="100000"/>
            </a:pPr>
            <a:r>
              <a:rPr lang="en" sz="1800">
                <a:highlight>
                  <a:srgbClr val="FFFFFF"/>
                </a:highlight>
              </a:rPr>
              <a:t>Incorporate Content Standards and define the level of work that demonstrates achievement of the standards. </a:t>
            </a:r>
          </a:p>
          <a:p>
            <a:pPr lvl="0" rtl="0">
              <a:spcBef>
                <a:spcPts val="0"/>
              </a:spcBef>
              <a:buNone/>
            </a:pPr>
            <a:endParaRPr sz="1000">
              <a:highlight>
                <a:srgbClr val="FFFFFF"/>
              </a:highlight>
            </a:endParaRPr>
          </a:p>
          <a:p>
            <a:pPr marL="457200" lvl="0" indent="-342900" rtl="0">
              <a:spcBef>
                <a:spcPts val="0"/>
              </a:spcBef>
              <a:buSzPct val="100000"/>
            </a:pPr>
            <a:r>
              <a:rPr lang="en" sz="1800">
                <a:highlight>
                  <a:srgbClr val="FFFFFF"/>
                </a:highlight>
              </a:rPr>
              <a:t>Performance standards isolate and identify skills needed for problem-solving, reasoning, communicating, and making connections with other information. </a:t>
            </a:r>
          </a:p>
          <a:p>
            <a:pPr lvl="0" rtl="0">
              <a:spcBef>
                <a:spcPts val="0"/>
              </a:spcBef>
              <a:buNone/>
            </a:pPr>
            <a:endParaRPr sz="1000">
              <a:highlight>
                <a:srgbClr val="FFFFFF"/>
              </a:highlight>
            </a:endParaRPr>
          </a:p>
          <a:p>
            <a:pPr marL="457200" lvl="0" indent="-342900">
              <a:spcBef>
                <a:spcPts val="0"/>
              </a:spcBef>
              <a:buSzPct val="100000"/>
            </a:pPr>
            <a:r>
              <a:rPr lang="en" sz="1800">
                <a:highlight>
                  <a:srgbClr val="FFFFFF"/>
                </a:highlight>
              </a:rPr>
              <a:t>They provide all constituents with the evidences that students have met the content standards, helping teachers define what level of work is satisfactory.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302"/>
        <p:cNvGrpSpPr/>
        <p:nvPr/>
      </p:nvGrpSpPr>
      <p:grpSpPr>
        <a:xfrm>
          <a:off x="0" y="0"/>
          <a:ext cx="0" cy="0"/>
          <a:chOff x="0" y="0"/>
          <a:chExt cx="0" cy="0"/>
        </a:xfrm>
      </p:grpSpPr>
      <p:sp>
        <p:nvSpPr>
          <p:cNvPr id="303" name="Shape 303"/>
          <p:cNvSpPr/>
          <p:nvPr/>
        </p:nvSpPr>
        <p:spPr>
          <a:xfrm>
            <a:off x="4181017" y="994513"/>
            <a:ext cx="4184700" cy="2672100"/>
          </a:xfrm>
          <a:prstGeom prst="rect">
            <a:avLst/>
          </a:prstGeom>
          <a:solidFill>
            <a:srgbClr val="001936">
              <a:alpha val="21920"/>
            </a:srgbClr>
          </a:solidFill>
          <a:ln>
            <a:noFill/>
          </a:ln>
        </p:spPr>
        <p:txBody>
          <a:bodyPr lIns="91425" tIns="91425" rIns="91425" bIns="91425" anchor="ctr" anchorCtr="0">
            <a:noAutofit/>
          </a:bodyPr>
          <a:lstStyle/>
          <a:p>
            <a:pPr lvl="0" algn="ctr" rtl="0">
              <a:spcBef>
                <a:spcPts val="0"/>
              </a:spcBef>
              <a:buNone/>
            </a:pPr>
            <a:r>
              <a:rPr lang="en" sz="1000">
                <a:solidFill>
                  <a:srgbClr val="FFFFFF"/>
                </a:solidFill>
                <a:latin typeface="Sniglet"/>
                <a:ea typeface="Sniglet"/>
                <a:cs typeface="Sniglet"/>
                <a:sym typeface="Sniglet"/>
              </a:rPr>
              <a:t>Place your screenshot here</a:t>
            </a:r>
          </a:p>
        </p:txBody>
      </p:sp>
      <p:sp>
        <p:nvSpPr>
          <p:cNvPr id="304" name="Shape 304"/>
          <p:cNvSpPr/>
          <p:nvPr/>
        </p:nvSpPr>
        <p:spPr>
          <a:xfrm>
            <a:off x="3989900" y="805701"/>
            <a:ext cx="4566938" cy="3555413"/>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35C4CA"/>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5" name="Shape 305"/>
          <p:cNvSpPr txBox="1">
            <a:spLocks noGrp="1"/>
          </p:cNvSpPr>
          <p:nvPr>
            <p:ph type="body" idx="4294967295"/>
          </p:nvPr>
        </p:nvSpPr>
        <p:spPr>
          <a:xfrm>
            <a:off x="675650" y="747350"/>
            <a:ext cx="2897400" cy="3614100"/>
          </a:xfrm>
          <a:prstGeom prst="rect">
            <a:avLst/>
          </a:prstGeom>
        </p:spPr>
        <p:txBody>
          <a:bodyPr lIns="91425" tIns="91425" rIns="91425" bIns="91425" anchor="b" anchorCtr="0">
            <a:noAutofit/>
          </a:bodyPr>
          <a:lstStyle/>
          <a:p>
            <a:pPr lvl="0" rtl="0">
              <a:spcBef>
                <a:spcPts val="0"/>
              </a:spcBef>
              <a:buNone/>
            </a:pPr>
            <a:r>
              <a:rPr lang="en" sz="7200">
                <a:solidFill>
                  <a:srgbClr val="000000"/>
                </a:solidFill>
                <a:latin typeface="Bangers"/>
                <a:ea typeface="Bangers"/>
                <a:cs typeface="Bangers"/>
                <a:sym typeface="Bangers"/>
              </a:rPr>
              <a:t>Choice and Voice</a:t>
            </a:r>
          </a:p>
          <a:p>
            <a:pPr lvl="0" rtl="0">
              <a:spcBef>
                <a:spcPts val="0"/>
              </a:spcBef>
              <a:buNone/>
            </a:pPr>
            <a:endParaRPr sz="2400">
              <a:solidFill>
                <a:srgbClr val="FFFFFF"/>
              </a:solidFill>
            </a:endParaRPr>
          </a:p>
        </p:txBody>
      </p:sp>
      <p:sp>
        <p:nvSpPr>
          <p:cNvPr id="306" name="Shape 306" descr="http://www.dannybrassell.com  How many terrific educators are we losing because we are indifferent, ignorant or inconsiderate of their efforts? How many great teachers and administrators leave the profession because no one took the time to recognize their greatness?   Educators – teachers and administrators, alike – are hurting.  We lose half of our teachers within six years and half of our principals within three. This constant turnover in education costs us financially, academically and emotionally. Nowadays, too many schools, districts and organizations suffer from major burnout and fatigue.   That’s where Danny comes in. He will energize the educators in your audience, remind them of their leadership importance and provide them with tools to help them constantly improve their practices.    “Danny’s presentations were engaging, full of energy and fun…but most importantly they were immediately useful.” – Richard P. Pierucci, Associate Superintendent   In the last ten years, Danny has spoken on over 2,000 stages and reached tens of thousands of educators worldwide.  He has turned countless hostile and disgruntled teachers and principals into passionate and collegial leaders, always focused on how to help your students achieve more.  And he can help you, too.     “Not only did I leave the training invigorated and inspired, but I also gained strategies to improve my instruction through increased student engagement.” – MandeeMarie Jones (Teacher)  “Danny brought the enthusiasm and energy level of Tony Robbins combined with the wisdom and knowledge of Dr. Benjamin Spock.” – Holly Bauer (Parent Board Member)  “We all left so excited, looking forward to the start of school, and empowered to always be a positive influence in the lives of our students.” – Carol Berg (Educator)  So take a look at more of Danny's speaking videos as well as video testimonials from past clients: https://www.youtube.com/DannyBrassell. Learn how you can partner with Danny to bring value to you and solve a huge pain point for your audience. =================================================== ABOUT DR. DANNY BRASSELL: Affectionately known as “Jim Carrey with a Ph.D.,” Dr. Danny Brassell (www.dannybrassell.com) has held a variety of titles and worked with leaders from a variety of fields and disciplines, but he has always considered himself first and foremost a teacher. He is on a mission to bring the joy back into education. A best-selling author and internationally-acclaimed speaker, Danny is a recognized authority on leadership development, reading, motivation and communication skills. Thousands, from kindergarten teachers to district superintendents, have enjoyed his energetic, interactive and informative presentations. He has spoken to over 2,000 different audiences worldwide, and meeting planners re-book him because he is easy to work with and consistently earns some of the highest accolades and largest crowds at conferences.  CONNECT WITH DR. DANNY BRASSELL: YouTube: https://www.youtube.com/DannyBrassell  Website: http://www.DannyBrassell.com   Twitter: https://twitter.com/DannyBrassell  Facebook: http://www.facebook.com/DannyBrassell  LinkedIn: http://www.linkedin.com/in/DannyBrassell   HIRE DANNY FOR YOUR NEXT EVENT: Call (310) 872-9089 or visit our Contact page at http://education.dannybrassell.com/request-danny/" title="Let Students Show What They Know in a Variety of Ways">
            <a:hlinkClick r:id="rId3"/>
          </p:cNvPr>
          <p:cNvSpPr/>
          <p:nvPr/>
        </p:nvSpPr>
        <p:spPr>
          <a:xfrm>
            <a:off x="4208675" y="994525"/>
            <a:ext cx="4129425" cy="2672099"/>
          </a:xfrm>
          <a:prstGeom prst="rect">
            <a:avLst/>
          </a:prstGeom>
          <a:blipFill>
            <a:blip r:embed="rId4">
              <a:alphaModFix/>
            </a:blip>
            <a:stretch>
              <a:fillRect/>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0"/>
        <p:cNvGrpSpPr/>
        <p:nvPr/>
      </p:nvGrpSpPr>
      <p:grpSpPr>
        <a:xfrm>
          <a:off x="0" y="0"/>
          <a:ext cx="0" cy="0"/>
          <a:chOff x="0" y="0"/>
          <a:chExt cx="0" cy="0"/>
        </a:xfrm>
      </p:grpSpPr>
      <p:sp>
        <p:nvSpPr>
          <p:cNvPr id="311" name="Shape 311"/>
          <p:cNvSpPr txBox="1">
            <a:spLocks noGrp="1"/>
          </p:cNvSpPr>
          <p:nvPr>
            <p:ph type="ctrTitle"/>
          </p:nvPr>
        </p:nvSpPr>
        <p:spPr>
          <a:xfrm>
            <a:off x="4101125" y="342200"/>
            <a:ext cx="3767400" cy="3553800"/>
          </a:xfrm>
          <a:prstGeom prst="rect">
            <a:avLst/>
          </a:prstGeom>
        </p:spPr>
        <p:txBody>
          <a:bodyPr lIns="91425" tIns="91425" rIns="91425" bIns="91425" anchor="b" anchorCtr="0">
            <a:noAutofit/>
          </a:bodyPr>
          <a:lstStyle/>
          <a:p>
            <a:pPr lvl="0" rtl="0">
              <a:spcBef>
                <a:spcPts val="0"/>
              </a:spcBef>
              <a:buNone/>
            </a:pPr>
            <a:r>
              <a:rPr lang="en" sz="7200"/>
              <a:t>share learning objectives</a:t>
            </a:r>
          </a:p>
        </p:txBody>
      </p:sp>
      <p:sp>
        <p:nvSpPr>
          <p:cNvPr id="312" name="Shape 312"/>
          <p:cNvSpPr txBox="1">
            <a:spLocks noGrp="1"/>
          </p:cNvSpPr>
          <p:nvPr>
            <p:ph type="subTitle" idx="1"/>
          </p:nvPr>
        </p:nvSpPr>
        <p:spPr>
          <a:xfrm>
            <a:off x="3881425" y="4716600"/>
            <a:ext cx="3767400" cy="784800"/>
          </a:xfrm>
          <a:prstGeom prst="rect">
            <a:avLst/>
          </a:prstGeom>
        </p:spPr>
        <p:txBody>
          <a:bodyPr lIns="91425" tIns="91425" rIns="91425" bIns="91425" anchor="t" anchorCtr="0">
            <a:noAutofit/>
          </a:bodyPr>
          <a:lstStyle/>
          <a:p>
            <a:pPr lvl="0" rtl="0">
              <a:spcBef>
                <a:spcPts val="0"/>
              </a:spcBef>
              <a:buNone/>
            </a:pPr>
            <a:endParaRPr/>
          </a:p>
        </p:txBody>
      </p:sp>
      <p:grpSp>
        <p:nvGrpSpPr>
          <p:cNvPr id="313" name="Shape 313"/>
          <p:cNvGrpSpPr/>
          <p:nvPr/>
        </p:nvGrpSpPr>
        <p:grpSpPr>
          <a:xfrm>
            <a:off x="762399" y="1176083"/>
            <a:ext cx="2287497" cy="2791331"/>
            <a:chOff x="2583325" y="2972875"/>
            <a:chExt cx="462850" cy="445750"/>
          </a:xfrm>
        </p:grpSpPr>
        <p:sp>
          <p:nvSpPr>
            <p:cNvPr id="314" name="Shape 314"/>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35C4CA"/>
            </a:solidFill>
            <a:ln>
              <a:noFill/>
            </a:ln>
          </p:spPr>
          <p:txBody>
            <a:bodyPr lIns="91425" tIns="91425" rIns="91425" bIns="91425" anchor="ctr" anchorCtr="0">
              <a:noAutofit/>
            </a:bodyPr>
            <a:lstStyle/>
            <a:p>
              <a:pPr lvl="0">
                <a:spcBef>
                  <a:spcPts val="0"/>
                </a:spcBef>
                <a:buNone/>
              </a:pPr>
              <a:endParaRPr/>
            </a:p>
          </p:txBody>
        </p:sp>
        <p:sp>
          <p:nvSpPr>
            <p:cNvPr id="315" name="Shape 315"/>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35C4CA"/>
            </a:solidFill>
            <a:ln>
              <a:noFill/>
            </a:ln>
          </p:spPr>
          <p:txBody>
            <a:bodyPr lIns="91425" tIns="91425" rIns="91425" bIns="91425" anchor="ctr" anchorCtr="0">
              <a:noAutofit/>
            </a:bodyPr>
            <a:lstStyle/>
            <a:p>
              <a:pPr lvl="0">
                <a:spcBef>
                  <a:spcPts val="0"/>
                </a:spcBef>
                <a:buNone/>
              </a:pPr>
              <a:endParaRPr/>
            </a:p>
          </p:txBody>
        </p:sp>
      </p:grpSp>
      <p:pic>
        <p:nvPicPr>
          <p:cNvPr id="316" name="Shape 316" descr="Screen Shot 2017-07-30 at 11.24.42 AM.png">
            <a:hlinkClick r:id="rId3"/>
          </p:cNvPr>
          <p:cNvPicPr preferRelativeResize="0"/>
          <p:nvPr/>
        </p:nvPicPr>
        <p:blipFill>
          <a:blip r:embed="rId4">
            <a:alphaModFix/>
          </a:blip>
          <a:stretch>
            <a:fillRect/>
          </a:stretch>
        </p:blipFill>
        <p:spPr>
          <a:xfrm>
            <a:off x="956450" y="1427749"/>
            <a:ext cx="1899724" cy="1628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20"/>
        <p:cNvGrpSpPr/>
        <p:nvPr/>
      </p:nvGrpSpPr>
      <p:grpSpPr>
        <a:xfrm>
          <a:off x="0" y="0"/>
          <a:ext cx="0" cy="0"/>
          <a:chOff x="0" y="0"/>
          <a:chExt cx="0" cy="0"/>
        </a:xfrm>
      </p:grpSpPr>
      <p:sp>
        <p:nvSpPr>
          <p:cNvPr id="321" name="Shape 321"/>
          <p:cNvSpPr txBox="1">
            <a:spLocks noGrp="1"/>
          </p:cNvSpPr>
          <p:nvPr>
            <p:ph type="ctrTitle"/>
          </p:nvPr>
        </p:nvSpPr>
        <p:spPr>
          <a:xfrm>
            <a:off x="2572125" y="2068625"/>
            <a:ext cx="4271700" cy="1159800"/>
          </a:xfrm>
          <a:prstGeom prst="rect">
            <a:avLst/>
          </a:prstGeom>
        </p:spPr>
        <p:txBody>
          <a:bodyPr lIns="91425" tIns="91425" rIns="91425" bIns="91425" anchor="ctr" anchorCtr="0">
            <a:noAutofit/>
          </a:bodyPr>
          <a:lstStyle/>
          <a:p>
            <a:pPr lvl="0" rtl="0">
              <a:spcBef>
                <a:spcPts val="0"/>
              </a:spcBef>
              <a:buNone/>
            </a:pPr>
            <a:r>
              <a:rPr lang="en"/>
              <a:t>Build Literacy Capacity.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
              <a:t>Tear down the silos </a:t>
            </a:r>
          </a:p>
        </p:txBody>
      </p:sp>
      <p:sp>
        <p:nvSpPr>
          <p:cNvPr id="327" name="Shape 327"/>
          <p:cNvSpPr txBox="1">
            <a:spLocks noGrp="1"/>
          </p:cNvSpPr>
          <p:nvPr>
            <p:ph type="body" idx="1"/>
          </p:nvPr>
        </p:nvSpPr>
        <p:spPr>
          <a:xfrm>
            <a:off x="1052050" y="1545941"/>
            <a:ext cx="7710900" cy="3303600"/>
          </a:xfrm>
          <a:prstGeom prst="rect">
            <a:avLst/>
          </a:prstGeom>
        </p:spPr>
        <p:txBody>
          <a:bodyPr lIns="91425" tIns="91425" rIns="91425" bIns="91425" anchor="t" anchorCtr="0">
            <a:noAutofit/>
          </a:bodyPr>
          <a:lstStyle/>
          <a:p>
            <a:pPr lvl="0" rtl="0">
              <a:spcBef>
                <a:spcPts val="0"/>
              </a:spcBef>
              <a:buNone/>
            </a:pPr>
            <a:r>
              <a:rPr lang="en">
                <a:solidFill>
                  <a:srgbClr val="494949"/>
                </a:solidFill>
                <a:highlight>
                  <a:srgbClr val="FFFFFF"/>
                </a:highlight>
              </a:rPr>
              <a:t>Develop whole-staff involvement in a process of intensive reflection  </a:t>
            </a:r>
          </a:p>
          <a:p>
            <a:pPr marL="457200" lvl="0" indent="-228600" rtl="0">
              <a:spcBef>
                <a:spcPts val="0"/>
              </a:spcBef>
              <a:buClr>
                <a:srgbClr val="494949"/>
              </a:buClr>
            </a:pPr>
            <a:r>
              <a:rPr lang="en">
                <a:solidFill>
                  <a:srgbClr val="494949"/>
                </a:solidFill>
                <a:highlight>
                  <a:srgbClr val="FFFFFF"/>
                </a:highlight>
              </a:rPr>
              <a:t>Focus on instructional practices </a:t>
            </a:r>
          </a:p>
          <a:p>
            <a:pPr marL="457200" lvl="0" indent="-228600" rtl="0">
              <a:spcBef>
                <a:spcPts val="0"/>
              </a:spcBef>
              <a:buClr>
                <a:srgbClr val="494949"/>
              </a:buClr>
            </a:pPr>
            <a:r>
              <a:rPr lang="en">
                <a:solidFill>
                  <a:srgbClr val="494949"/>
                </a:solidFill>
                <a:highlight>
                  <a:srgbClr val="FFFFFF"/>
                </a:highlight>
              </a:rPr>
              <a:t>Know the desired student benchmarks</a:t>
            </a:r>
          </a:p>
          <a:p>
            <a:pPr marL="457200" lvl="0" indent="-228600">
              <a:spcBef>
                <a:spcPts val="0"/>
              </a:spcBef>
              <a:buClr>
                <a:srgbClr val="494949"/>
              </a:buClr>
            </a:pPr>
            <a:r>
              <a:rPr lang="en">
                <a:solidFill>
                  <a:srgbClr val="494949"/>
                </a:solidFill>
                <a:highlight>
                  <a:srgbClr val="FFFFFF"/>
                </a:highlight>
              </a:rPr>
              <a:t>Monitor outcomes to ensure success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rot="161729">
            <a:off x="1057060" y="756430"/>
            <a:ext cx="7029878" cy="760138"/>
          </a:xfrm>
          <a:prstGeom prst="rect">
            <a:avLst/>
          </a:prstGeom>
        </p:spPr>
        <p:txBody>
          <a:bodyPr lIns="91425" tIns="91425" rIns="91425" bIns="91425" anchor="b" anchorCtr="0">
            <a:noAutofit/>
          </a:bodyPr>
          <a:lstStyle/>
          <a:p>
            <a:pPr lvl="0" rtl="0">
              <a:spcBef>
                <a:spcPts val="0"/>
              </a:spcBef>
              <a:buNone/>
            </a:pPr>
            <a:r>
              <a:rPr lang="en"/>
              <a:t>How do you know where your students are?</a:t>
            </a:r>
          </a:p>
        </p:txBody>
      </p:sp>
      <p:sp>
        <p:nvSpPr>
          <p:cNvPr id="333" name="Shape 333"/>
          <p:cNvSpPr txBox="1"/>
          <p:nvPr/>
        </p:nvSpPr>
        <p:spPr>
          <a:xfrm>
            <a:off x="3483275" y="2485412"/>
            <a:ext cx="1634100" cy="1003800"/>
          </a:xfrm>
          <a:prstGeom prst="rect">
            <a:avLst/>
          </a:prstGeom>
          <a:noFill/>
          <a:ln>
            <a:noFill/>
          </a:ln>
        </p:spPr>
        <p:txBody>
          <a:bodyPr lIns="91425" tIns="91425" rIns="91425" bIns="91425" anchor="t" anchorCtr="0">
            <a:noAutofit/>
          </a:bodyPr>
          <a:lstStyle/>
          <a:p>
            <a:pPr lvl="0" rtl="0">
              <a:spcBef>
                <a:spcPts val="0"/>
              </a:spcBef>
              <a:buNone/>
            </a:pPr>
            <a:r>
              <a:rPr lang="en" sz="2400">
                <a:latin typeface="Bangers"/>
                <a:ea typeface="Bangers"/>
                <a:cs typeface="Bangers"/>
                <a:sym typeface="Bangers"/>
              </a:rPr>
              <a:t>Data Informed Instruction</a:t>
            </a:r>
          </a:p>
        </p:txBody>
      </p:sp>
      <p:pic>
        <p:nvPicPr>
          <p:cNvPr id="334" name="Shape 334"/>
          <p:cNvPicPr preferRelativeResize="0"/>
          <p:nvPr/>
        </p:nvPicPr>
        <p:blipFill>
          <a:blip r:embed="rId3">
            <a:alphaModFix/>
          </a:blip>
          <a:stretch>
            <a:fillRect/>
          </a:stretch>
        </p:blipFill>
        <p:spPr>
          <a:xfrm>
            <a:off x="1959562" y="1420150"/>
            <a:ext cx="4928175" cy="3134350"/>
          </a:xfrm>
          <a:prstGeom prst="rect">
            <a:avLst/>
          </a:prstGeom>
          <a:noFill/>
          <a:ln>
            <a:noFill/>
          </a:ln>
        </p:spPr>
      </p:pic>
      <p:sp>
        <p:nvSpPr>
          <p:cNvPr id="335" name="Shape 335"/>
          <p:cNvSpPr txBox="1"/>
          <p:nvPr/>
        </p:nvSpPr>
        <p:spPr>
          <a:xfrm rot="-845415">
            <a:off x="4230395" y="3807307"/>
            <a:ext cx="1929759" cy="486478"/>
          </a:xfrm>
          <a:prstGeom prst="rect">
            <a:avLst/>
          </a:prstGeom>
          <a:noFill/>
          <a:ln>
            <a:noFill/>
          </a:ln>
        </p:spPr>
        <p:txBody>
          <a:bodyPr lIns="91425" tIns="91425" rIns="91425" bIns="91425" anchor="t" anchorCtr="0">
            <a:noAutofit/>
          </a:bodyPr>
          <a:lstStyle/>
          <a:p>
            <a:pPr lvl="0" rtl="0">
              <a:spcBef>
                <a:spcPts val="0"/>
              </a:spcBef>
              <a:buNone/>
            </a:pPr>
            <a:r>
              <a:rPr lang="en">
                <a:latin typeface="Sniglet"/>
                <a:ea typeface="Sniglet"/>
                <a:cs typeface="Sniglet"/>
                <a:sym typeface="Sniglet"/>
              </a:rPr>
              <a:t>Adjust Instruction</a:t>
            </a:r>
          </a:p>
        </p:txBody>
      </p:sp>
      <p:sp>
        <p:nvSpPr>
          <p:cNvPr id="336" name="Shape 336"/>
          <p:cNvSpPr txBox="1"/>
          <p:nvPr/>
        </p:nvSpPr>
        <p:spPr>
          <a:xfrm rot="1851713">
            <a:off x="2709203" y="3737127"/>
            <a:ext cx="723433" cy="397036"/>
          </a:xfrm>
          <a:prstGeom prst="rect">
            <a:avLst/>
          </a:prstGeom>
          <a:noFill/>
          <a:ln>
            <a:noFill/>
          </a:ln>
        </p:spPr>
        <p:txBody>
          <a:bodyPr lIns="91425" tIns="91425" rIns="91425" bIns="91425" anchor="t" anchorCtr="0">
            <a:noAutofit/>
          </a:bodyPr>
          <a:lstStyle/>
          <a:p>
            <a:pPr lvl="0" rtl="0">
              <a:spcBef>
                <a:spcPts val="0"/>
              </a:spcBef>
              <a:buNone/>
            </a:pPr>
            <a:r>
              <a:rPr lang="en">
                <a:latin typeface="Sniglet"/>
                <a:ea typeface="Sniglet"/>
                <a:cs typeface="Sniglet"/>
                <a:sym typeface="Sniglet"/>
              </a:rPr>
              <a:t>Plan</a:t>
            </a:r>
          </a:p>
        </p:txBody>
      </p:sp>
      <p:sp>
        <p:nvSpPr>
          <p:cNvPr id="337" name="Shape 337"/>
          <p:cNvSpPr txBox="1"/>
          <p:nvPr/>
        </p:nvSpPr>
        <p:spPr>
          <a:xfrm rot="-2514584">
            <a:off x="2093874" y="2062258"/>
            <a:ext cx="1038836" cy="452064"/>
          </a:xfrm>
          <a:prstGeom prst="rect">
            <a:avLst/>
          </a:prstGeom>
          <a:noFill/>
          <a:ln>
            <a:noFill/>
          </a:ln>
        </p:spPr>
        <p:txBody>
          <a:bodyPr lIns="91425" tIns="91425" rIns="91425" bIns="91425" anchor="t" anchorCtr="0">
            <a:noAutofit/>
          </a:bodyPr>
          <a:lstStyle/>
          <a:p>
            <a:pPr lvl="0" rtl="0">
              <a:spcBef>
                <a:spcPts val="0"/>
              </a:spcBef>
              <a:buNone/>
            </a:pPr>
            <a:r>
              <a:rPr lang="en">
                <a:latin typeface="Sniglet"/>
                <a:ea typeface="Sniglet"/>
                <a:cs typeface="Sniglet"/>
                <a:sym typeface="Sniglet"/>
              </a:rPr>
              <a:t>Reflect</a:t>
            </a:r>
          </a:p>
        </p:txBody>
      </p:sp>
      <p:sp>
        <p:nvSpPr>
          <p:cNvPr id="338" name="Shape 338"/>
          <p:cNvSpPr txBox="1"/>
          <p:nvPr/>
        </p:nvSpPr>
        <p:spPr>
          <a:xfrm>
            <a:off x="3743650" y="1571650"/>
            <a:ext cx="1315200" cy="396900"/>
          </a:xfrm>
          <a:prstGeom prst="rect">
            <a:avLst/>
          </a:prstGeom>
          <a:noFill/>
          <a:ln>
            <a:noFill/>
          </a:ln>
        </p:spPr>
        <p:txBody>
          <a:bodyPr lIns="91425" tIns="91425" rIns="91425" bIns="91425" anchor="t" anchorCtr="0">
            <a:noAutofit/>
          </a:bodyPr>
          <a:lstStyle/>
          <a:p>
            <a:pPr lvl="0" rtl="0">
              <a:spcBef>
                <a:spcPts val="0"/>
              </a:spcBef>
              <a:buNone/>
            </a:pPr>
            <a:r>
              <a:rPr lang="en">
                <a:latin typeface="Sniglet"/>
                <a:ea typeface="Sniglet"/>
                <a:cs typeface="Sniglet"/>
                <a:sym typeface="Sniglet"/>
              </a:rPr>
              <a:t>Collect Data</a:t>
            </a:r>
          </a:p>
        </p:txBody>
      </p:sp>
      <p:sp>
        <p:nvSpPr>
          <p:cNvPr id="339" name="Shape 339"/>
          <p:cNvSpPr txBox="1"/>
          <p:nvPr/>
        </p:nvSpPr>
        <p:spPr>
          <a:xfrm rot="3809231">
            <a:off x="5444177" y="2541060"/>
            <a:ext cx="1471780" cy="525655"/>
          </a:xfrm>
          <a:prstGeom prst="rect">
            <a:avLst/>
          </a:prstGeom>
          <a:noFill/>
          <a:ln>
            <a:noFill/>
          </a:ln>
        </p:spPr>
        <p:txBody>
          <a:bodyPr lIns="91425" tIns="91425" rIns="91425" bIns="91425" anchor="t" anchorCtr="0">
            <a:noAutofit/>
          </a:bodyPr>
          <a:lstStyle/>
          <a:p>
            <a:pPr lvl="0" rtl="0">
              <a:spcBef>
                <a:spcPts val="0"/>
              </a:spcBef>
              <a:buNone/>
            </a:pPr>
            <a:r>
              <a:rPr lang="en">
                <a:latin typeface="Sniglet"/>
                <a:ea typeface="Sniglet"/>
                <a:cs typeface="Sniglet"/>
                <a:sym typeface="Sniglet"/>
              </a:rPr>
              <a:t>Analyze Data</a:t>
            </a: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72"/>
        <p:cNvGrpSpPr/>
        <p:nvPr/>
      </p:nvGrpSpPr>
      <p:grpSpPr>
        <a:xfrm>
          <a:off x="0" y="0"/>
          <a:ext cx="0" cy="0"/>
          <a:chOff x="0" y="0"/>
          <a:chExt cx="0" cy="0"/>
        </a:xfrm>
      </p:grpSpPr>
      <p:sp>
        <p:nvSpPr>
          <p:cNvPr id="73" name="Shape 73"/>
          <p:cNvSpPr txBox="1">
            <a:spLocks noGrp="1"/>
          </p:cNvSpPr>
          <p:nvPr>
            <p:ph type="subTitle" idx="4294967295"/>
          </p:nvPr>
        </p:nvSpPr>
        <p:spPr>
          <a:xfrm>
            <a:off x="1548300" y="3719400"/>
            <a:ext cx="6047400" cy="1424100"/>
          </a:xfrm>
          <a:prstGeom prst="rect">
            <a:avLst/>
          </a:prstGeom>
        </p:spPr>
        <p:txBody>
          <a:bodyPr lIns="91425" tIns="91425" rIns="91425" bIns="91425" anchor="t" anchorCtr="0">
            <a:noAutofit/>
          </a:bodyPr>
          <a:lstStyle/>
          <a:p>
            <a:pPr lvl="0" algn="ctr" rtl="0">
              <a:spcBef>
                <a:spcPts val="0"/>
              </a:spcBef>
              <a:buNone/>
            </a:pPr>
            <a:r>
              <a:rPr lang="en" sz="2400" b="1">
                <a:solidFill>
                  <a:srgbClr val="000000"/>
                </a:solidFill>
                <a:latin typeface="Oswald"/>
                <a:ea typeface="Oswald"/>
                <a:cs typeface="Oswald"/>
                <a:sym typeface="Oswald"/>
              </a:rPr>
              <a:t>Do you want to follow the presentation on your own device?</a:t>
            </a:r>
          </a:p>
          <a:p>
            <a:pPr lvl="0" algn="ctr" rtl="0">
              <a:spcBef>
                <a:spcPts val="0"/>
              </a:spcBef>
              <a:buNone/>
            </a:pPr>
            <a:r>
              <a:rPr lang="en" sz="2400" b="1" u="sng">
                <a:solidFill>
                  <a:srgbClr val="134F5C"/>
                </a:solidFill>
                <a:latin typeface="Oswald"/>
                <a:ea typeface="Oswald"/>
                <a:cs typeface="Oswald"/>
                <a:sym typeface="Oswald"/>
                <a:hlinkClick r:id="rId3"/>
              </a:rPr>
              <a:t>schoolyardjunkies.com</a:t>
            </a:r>
          </a:p>
        </p:txBody>
      </p:sp>
      <p:sp>
        <p:nvSpPr>
          <p:cNvPr id="74" name="Shape 74"/>
          <p:cNvSpPr/>
          <p:nvPr/>
        </p:nvSpPr>
        <p:spPr>
          <a:xfrm rot="-1065586">
            <a:off x="548059" y="749066"/>
            <a:ext cx="998273" cy="948465"/>
          </a:xfrm>
          <a:prstGeom prst="star5">
            <a:avLst>
              <a:gd name="adj" fmla="val 23961"/>
              <a:gd name="hf" fmla="val 105146"/>
              <a:gd name="vf" fmla="val 110557"/>
            </a:avLst>
          </a:prstGeom>
          <a:solidFill>
            <a:srgbClr val="76A5AF"/>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rot="148705">
            <a:off x="1623771" y="421708"/>
            <a:ext cx="603564" cy="573540"/>
          </a:xfrm>
          <a:prstGeom prst="star5">
            <a:avLst>
              <a:gd name="adj" fmla="val 23961"/>
              <a:gd name="hf" fmla="val 105146"/>
              <a:gd name="vf" fmla="val 110557"/>
            </a:avLst>
          </a:prstGeom>
          <a:solidFill>
            <a:srgbClr val="A2C4C9"/>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rot="895552">
            <a:off x="7627469" y="3683273"/>
            <a:ext cx="998178" cy="948475"/>
          </a:xfrm>
          <a:prstGeom prst="star5">
            <a:avLst>
              <a:gd name="adj" fmla="val 23961"/>
              <a:gd name="hf" fmla="val 105146"/>
              <a:gd name="vf" fmla="val 110557"/>
            </a:avLst>
          </a:prstGeom>
          <a:solidFill>
            <a:srgbClr val="76A5AF"/>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rot="2271768">
            <a:off x="8384068" y="2526060"/>
            <a:ext cx="495134" cy="470769"/>
          </a:xfrm>
          <a:prstGeom prst="star5">
            <a:avLst>
              <a:gd name="adj" fmla="val 23961"/>
              <a:gd name="hf" fmla="val 105146"/>
              <a:gd name="vf" fmla="val 110557"/>
            </a:avLst>
          </a:prstGeom>
          <a:solidFill>
            <a:srgbClr val="A2C4C9"/>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78" name="Shape 78">
            <a:hlinkClick r:id="rId3"/>
          </p:cNvPr>
          <p:cNvPicPr preferRelativeResize="0"/>
          <p:nvPr/>
        </p:nvPicPr>
        <p:blipFill>
          <a:blip r:embed="rId4">
            <a:alphaModFix/>
          </a:blip>
          <a:stretch>
            <a:fillRect/>
          </a:stretch>
        </p:blipFill>
        <p:spPr>
          <a:xfrm>
            <a:off x="2633973" y="224774"/>
            <a:ext cx="3921425" cy="36066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
              <a:t>Find your Tribe</a:t>
            </a:r>
          </a:p>
        </p:txBody>
      </p:sp>
      <p:pic>
        <p:nvPicPr>
          <p:cNvPr id="345" name="Shape 345"/>
          <p:cNvPicPr preferRelativeResize="0"/>
          <p:nvPr/>
        </p:nvPicPr>
        <p:blipFill>
          <a:blip r:embed="rId3">
            <a:alphaModFix/>
          </a:blip>
          <a:stretch>
            <a:fillRect/>
          </a:stretch>
        </p:blipFill>
        <p:spPr>
          <a:xfrm>
            <a:off x="4387600" y="1170024"/>
            <a:ext cx="3028950" cy="819149"/>
          </a:xfrm>
          <a:prstGeom prst="rect">
            <a:avLst/>
          </a:prstGeom>
          <a:noFill/>
          <a:ln>
            <a:noFill/>
          </a:ln>
        </p:spPr>
      </p:pic>
      <p:pic>
        <p:nvPicPr>
          <p:cNvPr id="346" name="Shape 346">
            <a:hlinkClick r:id="rId4"/>
          </p:cNvPr>
          <p:cNvPicPr preferRelativeResize="0"/>
          <p:nvPr/>
        </p:nvPicPr>
        <p:blipFill>
          <a:blip r:embed="rId5">
            <a:alphaModFix/>
          </a:blip>
          <a:stretch>
            <a:fillRect/>
          </a:stretch>
        </p:blipFill>
        <p:spPr>
          <a:xfrm>
            <a:off x="1379575" y="1801924"/>
            <a:ext cx="5657850" cy="257634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3849" y="0"/>
            <a:ext cx="3332400" cy="819900"/>
          </a:xfrm>
          <a:prstGeom prst="rect">
            <a:avLst/>
          </a:prstGeom>
        </p:spPr>
        <p:txBody>
          <a:bodyPr lIns="91425" tIns="91425" rIns="91425" bIns="91425" anchor="ctr" anchorCtr="0">
            <a:noAutofit/>
          </a:bodyPr>
          <a:lstStyle/>
          <a:p>
            <a:pPr lvl="0">
              <a:spcBef>
                <a:spcPts val="0"/>
              </a:spcBef>
              <a:buNone/>
            </a:pPr>
            <a:r>
              <a:rPr lang="en"/>
              <a:t>What are you interested in?</a:t>
            </a:r>
          </a:p>
        </p:txBody>
      </p:sp>
      <p:pic>
        <p:nvPicPr>
          <p:cNvPr id="352" name="Shape 352">
            <a:hlinkClick r:id="rId3"/>
          </p:cNvPr>
          <p:cNvPicPr preferRelativeResize="0"/>
          <p:nvPr/>
        </p:nvPicPr>
        <p:blipFill>
          <a:blip r:embed="rId4">
            <a:alphaModFix/>
          </a:blip>
          <a:stretch>
            <a:fillRect/>
          </a:stretch>
        </p:blipFill>
        <p:spPr>
          <a:xfrm>
            <a:off x="3271125" y="1072925"/>
            <a:ext cx="2744950" cy="28740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69D9D"/>
        </a:solidFill>
        <a:effectLst/>
      </p:bgPr>
    </p:bg>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
              <a:t>How to Chat</a:t>
            </a:r>
          </a:p>
        </p:txBody>
      </p:sp>
      <p:sp>
        <p:nvSpPr>
          <p:cNvPr id="358" name="Shape 358"/>
          <p:cNvSpPr txBox="1"/>
          <p:nvPr/>
        </p:nvSpPr>
        <p:spPr>
          <a:xfrm>
            <a:off x="1780850" y="1667900"/>
            <a:ext cx="5314800" cy="620100"/>
          </a:xfrm>
          <a:prstGeom prst="rect">
            <a:avLst/>
          </a:prstGeom>
          <a:noFill/>
          <a:ln>
            <a:noFill/>
          </a:ln>
        </p:spPr>
        <p:txBody>
          <a:bodyPr lIns="91425" tIns="91425" rIns="91425" bIns="91425" anchor="t" anchorCtr="0">
            <a:noAutofit/>
          </a:bodyPr>
          <a:lstStyle/>
          <a:p>
            <a:pPr marL="457200" lvl="0" indent="-342900" rtl="0">
              <a:spcBef>
                <a:spcPts val="0"/>
              </a:spcBef>
              <a:buSzPct val="100000"/>
              <a:buFont typeface="Sniglet"/>
              <a:buChar char="➔"/>
            </a:pPr>
            <a:r>
              <a:rPr lang="en" sz="1800">
                <a:latin typeface="Sniglet"/>
                <a:ea typeface="Sniglet"/>
                <a:cs typeface="Sniglet"/>
                <a:sym typeface="Sniglet"/>
              </a:rPr>
              <a:t>Follow the hashtag #SchoolYardJunkies</a:t>
            </a:r>
          </a:p>
          <a:p>
            <a:pPr marL="457200" lvl="0" indent="-342900" rtl="0">
              <a:spcBef>
                <a:spcPts val="0"/>
              </a:spcBef>
              <a:buSzPct val="100000"/>
              <a:buChar char="➔"/>
            </a:pPr>
            <a:r>
              <a:rPr lang="en" sz="1800">
                <a:latin typeface="Sniglet"/>
                <a:ea typeface="Sniglet"/>
                <a:cs typeface="Sniglet"/>
                <a:sym typeface="Sniglet"/>
              </a:rPr>
              <a:t>Use a site: </a:t>
            </a:r>
            <a:r>
              <a:rPr lang="en" sz="1800" b="1">
                <a:solidFill>
                  <a:srgbClr val="35C4CA"/>
                </a:solidFill>
                <a:highlight>
                  <a:srgbClr val="FFFFFF"/>
                </a:highlight>
                <a:latin typeface="Sniglet"/>
                <a:ea typeface="Sniglet"/>
                <a:cs typeface="Sniglet"/>
                <a:sym typeface="Sniglet"/>
              </a:rPr>
              <a:t>Tweetdeck.com</a:t>
            </a:r>
            <a:r>
              <a:rPr lang="en" sz="1800">
                <a:solidFill>
                  <a:srgbClr val="232323"/>
                </a:solidFill>
                <a:highlight>
                  <a:srgbClr val="FFFFFF"/>
                </a:highlight>
                <a:latin typeface="Sniglet"/>
                <a:ea typeface="Sniglet"/>
                <a:cs typeface="Sniglet"/>
                <a:sym typeface="Sniglet"/>
              </a:rPr>
              <a:t> and </a:t>
            </a:r>
            <a:r>
              <a:rPr lang="en" sz="1800" b="1">
                <a:solidFill>
                  <a:srgbClr val="35C4CA"/>
                </a:solidFill>
                <a:highlight>
                  <a:srgbClr val="FFFFFF"/>
                </a:highlight>
                <a:latin typeface="Sniglet"/>
                <a:ea typeface="Sniglet"/>
                <a:cs typeface="Sniglet"/>
                <a:sym typeface="Sniglet"/>
              </a:rPr>
              <a:t>Tweetchat.com</a:t>
            </a:r>
          </a:p>
          <a:p>
            <a:pPr marL="457200" lvl="0" indent="-342900" rtl="0">
              <a:spcBef>
                <a:spcPts val="0"/>
              </a:spcBef>
              <a:buSzPct val="100000"/>
              <a:buFont typeface="Sniglet"/>
              <a:buChar char="➔"/>
            </a:pPr>
            <a:r>
              <a:rPr lang="en" sz="1800">
                <a:highlight>
                  <a:srgbClr val="FFFFFF"/>
                </a:highlight>
                <a:latin typeface="Sniglet"/>
                <a:ea typeface="Sniglet"/>
                <a:cs typeface="Sniglet"/>
                <a:sym typeface="Sniglet"/>
              </a:rPr>
              <a:t>Introduce yourself</a:t>
            </a:r>
          </a:p>
          <a:p>
            <a:pPr marL="457200" lvl="0" indent="-342900" rtl="0">
              <a:spcBef>
                <a:spcPts val="0"/>
              </a:spcBef>
              <a:buSzPct val="100000"/>
              <a:buFont typeface="Sniglet"/>
              <a:buChar char="➔"/>
            </a:pPr>
            <a:r>
              <a:rPr lang="en" sz="1800">
                <a:highlight>
                  <a:srgbClr val="FFFFFF"/>
                </a:highlight>
                <a:latin typeface="Sniglet"/>
                <a:ea typeface="Sniglet"/>
                <a:cs typeface="Sniglet"/>
                <a:sym typeface="Sniglet"/>
              </a:rPr>
              <a:t>Answer Questions after Introductions (A1 or A2 etc.)</a:t>
            </a:r>
          </a:p>
          <a:p>
            <a:pPr marL="457200" lvl="0" indent="-342900" rtl="0">
              <a:spcBef>
                <a:spcPts val="0"/>
              </a:spcBef>
              <a:buSzPct val="100000"/>
              <a:buFont typeface="Sniglet"/>
              <a:buChar char="➔"/>
            </a:pPr>
            <a:r>
              <a:rPr lang="en" sz="1800">
                <a:highlight>
                  <a:srgbClr val="FFFFFF"/>
                </a:highlight>
                <a:latin typeface="Sniglet"/>
                <a:ea typeface="Sniglet"/>
                <a:cs typeface="Sniglet"/>
                <a:sym typeface="Sniglet"/>
              </a:rPr>
              <a:t>Engage with Others</a:t>
            </a:r>
          </a:p>
          <a:p>
            <a:pPr marL="457200" lvl="0" indent="-342900" rtl="0">
              <a:spcBef>
                <a:spcPts val="0"/>
              </a:spcBef>
              <a:buSzPct val="100000"/>
              <a:buFont typeface="Sniglet"/>
              <a:buChar char="➔"/>
            </a:pPr>
            <a:r>
              <a:rPr lang="en" sz="1800">
                <a:highlight>
                  <a:srgbClr val="FFFFFF"/>
                </a:highlight>
                <a:latin typeface="Sniglet"/>
                <a:ea typeface="Sniglet"/>
                <a:cs typeface="Sniglet"/>
                <a:sym typeface="Sniglet"/>
              </a:rPr>
              <a:t>Be Courteous</a:t>
            </a:r>
          </a:p>
          <a:p>
            <a:pPr marL="457200" lvl="0" indent="-342900">
              <a:spcBef>
                <a:spcPts val="0"/>
              </a:spcBef>
              <a:buSzPct val="100000"/>
              <a:buFont typeface="Sniglet"/>
              <a:buChar char="➔"/>
            </a:pPr>
            <a:r>
              <a:rPr lang="en" sz="1800">
                <a:highlight>
                  <a:srgbClr val="FFFFFF"/>
                </a:highlight>
                <a:latin typeface="Sniglet"/>
                <a:ea typeface="Sniglet"/>
                <a:cs typeface="Sniglet"/>
                <a:sym typeface="Sniglet"/>
              </a:rPr>
              <a:t>Share Your Ideas &amp; Follow Others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
              <a:t>Read a good book</a:t>
            </a:r>
          </a:p>
        </p:txBody>
      </p:sp>
      <p:sp>
        <p:nvSpPr>
          <p:cNvPr id="364" name="Shape 364"/>
          <p:cNvSpPr txBox="1">
            <a:spLocks noGrp="1"/>
          </p:cNvSpPr>
          <p:nvPr>
            <p:ph type="body" idx="1"/>
          </p:nvPr>
        </p:nvSpPr>
        <p:spPr>
          <a:xfrm>
            <a:off x="902950" y="1556175"/>
            <a:ext cx="2295300" cy="2822700"/>
          </a:xfrm>
          <a:prstGeom prst="rect">
            <a:avLst/>
          </a:prstGeom>
        </p:spPr>
        <p:txBody>
          <a:bodyPr lIns="91425" tIns="91425" rIns="91425" bIns="91425" anchor="t" anchorCtr="0">
            <a:noAutofit/>
          </a:bodyPr>
          <a:lstStyle/>
          <a:p>
            <a:pPr lvl="0">
              <a:spcBef>
                <a:spcPts val="0"/>
              </a:spcBef>
              <a:buNone/>
            </a:pPr>
            <a:endParaRPr/>
          </a:p>
        </p:txBody>
      </p:sp>
      <p:sp>
        <p:nvSpPr>
          <p:cNvPr id="365" name="Shape 365"/>
          <p:cNvSpPr txBox="1">
            <a:spLocks noGrp="1"/>
          </p:cNvSpPr>
          <p:nvPr>
            <p:ph type="body" idx="2"/>
          </p:nvPr>
        </p:nvSpPr>
        <p:spPr>
          <a:xfrm>
            <a:off x="3315992" y="1556175"/>
            <a:ext cx="2295300" cy="2822700"/>
          </a:xfrm>
          <a:prstGeom prst="rect">
            <a:avLst/>
          </a:prstGeom>
        </p:spPr>
        <p:txBody>
          <a:bodyPr lIns="91425" tIns="91425" rIns="91425" bIns="91425" anchor="t" anchorCtr="0">
            <a:noAutofit/>
          </a:bodyPr>
          <a:lstStyle/>
          <a:p>
            <a:pPr lvl="0">
              <a:spcBef>
                <a:spcPts val="0"/>
              </a:spcBef>
              <a:buNone/>
            </a:pPr>
            <a:endParaRPr/>
          </a:p>
        </p:txBody>
      </p:sp>
      <p:sp>
        <p:nvSpPr>
          <p:cNvPr id="366" name="Shape 366"/>
          <p:cNvSpPr txBox="1">
            <a:spLocks noGrp="1"/>
          </p:cNvSpPr>
          <p:nvPr>
            <p:ph type="body" idx="3"/>
          </p:nvPr>
        </p:nvSpPr>
        <p:spPr>
          <a:xfrm>
            <a:off x="5729035" y="1556175"/>
            <a:ext cx="2295299" cy="2822700"/>
          </a:xfrm>
          <a:prstGeom prst="rect">
            <a:avLst/>
          </a:prstGeom>
        </p:spPr>
        <p:txBody>
          <a:bodyPr lIns="91425" tIns="91425" rIns="91425" bIns="91425" anchor="t" anchorCtr="0">
            <a:noAutofit/>
          </a:bodyPr>
          <a:lstStyle/>
          <a:p>
            <a:pPr lvl="0">
              <a:spcBef>
                <a:spcPts val="0"/>
              </a:spcBef>
              <a:buNone/>
            </a:pPr>
            <a:endParaRPr/>
          </a:p>
        </p:txBody>
      </p:sp>
      <p:pic>
        <p:nvPicPr>
          <p:cNvPr id="367" name="Shape 367" descr="Screen Shot 2017-08-10 at 1.41.00 PM.png"/>
          <p:cNvPicPr preferRelativeResize="0"/>
          <p:nvPr/>
        </p:nvPicPr>
        <p:blipFill>
          <a:blip r:embed="rId3">
            <a:alphaModFix/>
          </a:blip>
          <a:stretch>
            <a:fillRect/>
          </a:stretch>
        </p:blipFill>
        <p:spPr>
          <a:xfrm>
            <a:off x="3342353" y="1556174"/>
            <a:ext cx="2242572" cy="2822700"/>
          </a:xfrm>
          <a:prstGeom prst="rect">
            <a:avLst/>
          </a:prstGeom>
          <a:noFill/>
          <a:ln>
            <a:noFill/>
          </a:ln>
        </p:spPr>
      </p:pic>
      <p:pic>
        <p:nvPicPr>
          <p:cNvPr id="368" name="Shape 368" descr="Screen Shot 2017-08-10 at 1.37.50 PM.png"/>
          <p:cNvPicPr preferRelativeResize="0"/>
          <p:nvPr/>
        </p:nvPicPr>
        <p:blipFill>
          <a:blip r:embed="rId4">
            <a:alphaModFix/>
          </a:blip>
          <a:stretch>
            <a:fillRect/>
          </a:stretch>
        </p:blipFill>
        <p:spPr>
          <a:xfrm>
            <a:off x="902975" y="1556175"/>
            <a:ext cx="2295300" cy="2822700"/>
          </a:xfrm>
          <a:prstGeom prst="rect">
            <a:avLst/>
          </a:prstGeom>
          <a:noFill/>
          <a:ln>
            <a:noFill/>
          </a:ln>
        </p:spPr>
      </p:pic>
      <p:pic>
        <p:nvPicPr>
          <p:cNvPr id="369" name="Shape 369" descr="Screen Shot 2017-08-10 at 1.43.41 PM.png"/>
          <p:cNvPicPr preferRelativeResize="0"/>
          <p:nvPr/>
        </p:nvPicPr>
        <p:blipFill>
          <a:blip r:embed="rId5">
            <a:alphaModFix/>
          </a:blip>
          <a:stretch>
            <a:fillRect/>
          </a:stretch>
        </p:blipFill>
        <p:spPr>
          <a:xfrm>
            <a:off x="5729024" y="1556175"/>
            <a:ext cx="2295300" cy="2822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 calcmode="lin" valueType="num">
                                      <p:cBhvr additive="base">
                                        <p:cTn id="7" dur="1000"/>
                                        <p:tgtEl>
                                          <p:spTgt spid="36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anim calcmode="lin" valueType="num">
                                      <p:cBhvr additive="base">
                                        <p:cTn id="12" dur="1000"/>
                                        <p:tgtEl>
                                          <p:spTgt spid="36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69"/>
                                        </p:tgtEl>
                                        <p:attrNameLst>
                                          <p:attrName>style.visibility</p:attrName>
                                        </p:attrNameLst>
                                      </p:cBhvr>
                                      <p:to>
                                        <p:strVal val="visible"/>
                                      </p:to>
                                    </p:set>
                                    <p:anim calcmode="lin" valueType="num">
                                      <p:cBhvr additive="base">
                                        <p:cTn id="17" dur="1000"/>
                                        <p:tgtEl>
                                          <p:spTgt spid="3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73"/>
        <p:cNvGrpSpPr/>
        <p:nvPr/>
      </p:nvGrpSpPr>
      <p:grpSpPr>
        <a:xfrm>
          <a:off x="0" y="0"/>
          <a:ext cx="0" cy="0"/>
          <a:chOff x="0" y="0"/>
          <a:chExt cx="0" cy="0"/>
        </a:xfrm>
      </p:grpSpPr>
      <p:sp>
        <p:nvSpPr>
          <p:cNvPr id="374" name="Shape 374"/>
          <p:cNvSpPr txBox="1">
            <a:spLocks noGrp="1"/>
          </p:cNvSpPr>
          <p:nvPr>
            <p:ph type="ctrTitle"/>
          </p:nvPr>
        </p:nvSpPr>
        <p:spPr>
          <a:xfrm>
            <a:off x="2572125" y="2068625"/>
            <a:ext cx="4271700" cy="1159800"/>
          </a:xfrm>
          <a:prstGeom prst="rect">
            <a:avLst/>
          </a:prstGeom>
        </p:spPr>
        <p:txBody>
          <a:bodyPr lIns="91425" tIns="91425" rIns="91425" bIns="91425" anchor="ctr" anchorCtr="0">
            <a:noAutofit/>
          </a:bodyPr>
          <a:lstStyle/>
          <a:p>
            <a:pPr lvl="0" rtl="0">
              <a:spcBef>
                <a:spcPts val="0"/>
              </a:spcBef>
              <a:buNone/>
            </a:pPr>
            <a:r>
              <a:rPr lang="en"/>
              <a:t>Setting Goals with Students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2905800" y="1014200"/>
            <a:ext cx="3332400" cy="2882100"/>
          </a:xfrm>
          <a:prstGeom prst="rect">
            <a:avLst/>
          </a:prstGeom>
        </p:spPr>
        <p:txBody>
          <a:bodyPr lIns="91425" tIns="91425" rIns="91425" bIns="91425" anchor="ctr" anchorCtr="0">
            <a:noAutofit/>
          </a:bodyPr>
          <a:lstStyle/>
          <a:p>
            <a:pPr lvl="0" rtl="0">
              <a:spcBef>
                <a:spcPts val="0"/>
              </a:spcBef>
              <a:buNone/>
            </a:pPr>
            <a:endParaRPr sz="1800">
              <a:latin typeface="Oswald"/>
              <a:ea typeface="Oswald"/>
              <a:cs typeface="Oswald"/>
              <a:sym typeface="Oswald"/>
            </a:endParaRPr>
          </a:p>
          <a:p>
            <a:pPr lvl="0" rtl="0">
              <a:spcBef>
                <a:spcPts val="0"/>
              </a:spcBef>
              <a:buNone/>
            </a:pPr>
            <a:r>
              <a:rPr lang="en" sz="1800">
                <a:latin typeface="Oswald"/>
                <a:ea typeface="Oswald"/>
                <a:cs typeface="Oswald"/>
                <a:sym typeface="Oswald"/>
              </a:rPr>
              <a:t>“ </a:t>
            </a:r>
            <a:r>
              <a:rPr lang="en" sz="1800" b="1">
                <a:latin typeface="Oswald"/>
                <a:ea typeface="Oswald"/>
                <a:cs typeface="Oswald"/>
                <a:sym typeface="Oswald"/>
              </a:rPr>
              <a:t>The most successful students are those who feel real “ownership” of their education. In all the best performing school systems… “students feel they personally can make a difference in their own outcomes and that education will make a difference for their future.</a:t>
            </a:r>
            <a:r>
              <a:rPr lang="en" sz="1800">
                <a:solidFill>
                  <a:schemeClr val="dk1"/>
                </a:solidFill>
                <a:latin typeface="Oswald"/>
                <a:ea typeface="Oswald"/>
                <a:cs typeface="Oswald"/>
                <a:sym typeface="Oswald"/>
              </a:rPr>
              <a:t>”</a:t>
            </a:r>
          </a:p>
          <a:p>
            <a:pPr lvl="0" rtl="0">
              <a:spcBef>
                <a:spcPts val="0"/>
              </a:spcBef>
              <a:buNone/>
            </a:pPr>
            <a:r>
              <a:rPr lang="en" sz="1800">
                <a:solidFill>
                  <a:schemeClr val="dk1"/>
                </a:solidFill>
              </a:rPr>
              <a:t>	~ Uncommon Learning</a:t>
            </a:r>
          </a:p>
        </p:txBody>
      </p:sp>
      <p:pic>
        <p:nvPicPr>
          <p:cNvPr id="380" name="Shape 380" descr="Screen Shot 2017-08-01 at 10.13.54 PM.png"/>
          <p:cNvPicPr preferRelativeResize="0"/>
          <p:nvPr/>
        </p:nvPicPr>
        <p:blipFill>
          <a:blip r:embed="rId3">
            <a:alphaModFix/>
          </a:blip>
          <a:stretch>
            <a:fillRect/>
          </a:stretch>
        </p:blipFill>
        <p:spPr>
          <a:xfrm rot="768175">
            <a:off x="6538827" y="893679"/>
            <a:ext cx="2047744" cy="30716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 calcmode="lin" valueType="num">
                                      <p:cBhvr additive="base">
                                        <p:cTn id="7" dur="1000"/>
                                        <p:tgtEl>
                                          <p:spTgt spid="3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310775" y="5268275"/>
            <a:ext cx="3943800" cy="1260300"/>
          </a:xfrm>
          <a:prstGeom prst="rect">
            <a:avLst/>
          </a:prstGeom>
        </p:spPr>
        <p:txBody>
          <a:bodyPr lIns="91425" tIns="91425" rIns="91425" bIns="91425" anchor="t" anchorCtr="0">
            <a:noAutofit/>
          </a:bodyPr>
          <a:lstStyle/>
          <a:p>
            <a:pPr lvl="0" rtl="0">
              <a:spcBef>
                <a:spcPts val="0"/>
              </a:spcBef>
              <a:buNone/>
            </a:pPr>
            <a:endParaRPr sz="1400"/>
          </a:p>
        </p:txBody>
      </p:sp>
      <p:sp>
        <p:nvSpPr>
          <p:cNvPr id="386" name="Shape 386" title="Student Goal Setting">
            <a:hlinkClick r:id="rId3"/>
          </p:cNvPr>
          <p:cNvSpPr/>
          <p:nvPr/>
        </p:nvSpPr>
        <p:spPr>
          <a:xfrm>
            <a:off x="1556937" y="1067650"/>
            <a:ext cx="6030124" cy="3177399"/>
          </a:xfrm>
          <a:prstGeom prst="rect">
            <a:avLst/>
          </a:prstGeom>
          <a:blipFill>
            <a:blip r:embed="rId4">
              <a:alphaModFix/>
            </a:blip>
            <a:stretch>
              <a:fillRect/>
            </a:stretch>
          </a:blipFill>
          <a:ln w="76200" cap="flat" cmpd="sng">
            <a:solidFill>
              <a:srgbClr val="35C4CA"/>
            </a:solidFill>
            <a:prstDash val="solid"/>
            <a:round/>
            <a:headEnd type="none" w="med" len="med"/>
            <a:tailEnd type="none" w="med" len="med"/>
          </a:ln>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90"/>
        <p:cNvGrpSpPr/>
        <p:nvPr/>
      </p:nvGrpSpPr>
      <p:grpSpPr>
        <a:xfrm>
          <a:off x="0" y="0"/>
          <a:ext cx="0" cy="0"/>
          <a:chOff x="0" y="0"/>
          <a:chExt cx="0" cy="0"/>
        </a:xfrm>
      </p:grpSpPr>
      <p:pic>
        <p:nvPicPr>
          <p:cNvPr id="391" name="Shape 391">
            <a:hlinkClick r:id="rId3"/>
          </p:cNvPr>
          <p:cNvPicPr preferRelativeResize="0"/>
          <p:nvPr/>
        </p:nvPicPr>
        <p:blipFill>
          <a:blip r:embed="rId4">
            <a:alphaModFix/>
          </a:blip>
          <a:stretch>
            <a:fillRect/>
          </a:stretch>
        </p:blipFill>
        <p:spPr>
          <a:xfrm>
            <a:off x="2958774" y="616024"/>
            <a:ext cx="5681099" cy="4144400"/>
          </a:xfrm>
          <a:prstGeom prst="rect">
            <a:avLst/>
          </a:prstGeom>
          <a:noFill/>
          <a:ln>
            <a:noFill/>
          </a:ln>
        </p:spPr>
      </p:pic>
      <p:sp>
        <p:nvSpPr>
          <p:cNvPr id="392" name="Shape 392"/>
          <p:cNvSpPr txBox="1"/>
          <p:nvPr/>
        </p:nvSpPr>
        <p:spPr>
          <a:xfrm>
            <a:off x="378350" y="809775"/>
            <a:ext cx="5314800" cy="6201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93" name="Shape 393"/>
          <p:cNvSpPr txBox="1"/>
          <p:nvPr/>
        </p:nvSpPr>
        <p:spPr>
          <a:xfrm>
            <a:off x="645925" y="616025"/>
            <a:ext cx="2048400" cy="4144500"/>
          </a:xfrm>
          <a:prstGeom prst="rect">
            <a:avLst/>
          </a:prstGeom>
          <a:noFill/>
          <a:ln>
            <a:noFill/>
          </a:ln>
        </p:spPr>
        <p:txBody>
          <a:bodyPr lIns="91425" tIns="91425" rIns="91425" bIns="91425" anchor="t" anchorCtr="0">
            <a:noAutofit/>
          </a:bodyPr>
          <a:lstStyle/>
          <a:p>
            <a:pPr lvl="0">
              <a:spcBef>
                <a:spcPts val="0"/>
              </a:spcBef>
              <a:buNone/>
            </a:pPr>
            <a:r>
              <a:rPr lang="en" sz="3400">
                <a:latin typeface="Bangers"/>
                <a:ea typeface="Bangers"/>
                <a:cs typeface="Bangers"/>
                <a:sym typeface="Bangers"/>
              </a:rPr>
              <a:t>Self Reporting Assessment Readiness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rot="161729">
            <a:off x="976260" y="2964830"/>
            <a:ext cx="7029878" cy="760138"/>
          </a:xfrm>
          <a:prstGeom prst="rect">
            <a:avLst/>
          </a:prstGeom>
        </p:spPr>
        <p:txBody>
          <a:bodyPr lIns="91425" tIns="91425" rIns="91425" bIns="91425" anchor="b" anchorCtr="0">
            <a:noAutofit/>
          </a:bodyPr>
          <a:lstStyle/>
          <a:p>
            <a:pPr lvl="0">
              <a:spcBef>
                <a:spcPts val="0"/>
              </a:spcBef>
              <a:buNone/>
            </a:pPr>
            <a:r>
              <a:rPr lang="en"/>
              <a:t>Student </a:t>
            </a:r>
          </a:p>
          <a:p>
            <a:pPr lvl="0">
              <a:spcBef>
                <a:spcPts val="0"/>
              </a:spcBef>
              <a:buNone/>
            </a:pPr>
            <a:r>
              <a:rPr lang="en"/>
              <a:t>Created</a:t>
            </a:r>
          </a:p>
          <a:p>
            <a:pPr lvl="0">
              <a:spcBef>
                <a:spcPts val="0"/>
              </a:spcBef>
              <a:buNone/>
            </a:pPr>
            <a:r>
              <a:rPr lang="en"/>
              <a:t>Unit … Pair </a:t>
            </a:r>
          </a:p>
          <a:p>
            <a:pPr lvl="0">
              <a:spcBef>
                <a:spcPts val="0"/>
              </a:spcBef>
              <a:buNone/>
            </a:pPr>
            <a:r>
              <a:rPr lang="en"/>
              <a:t>Content &amp;</a:t>
            </a:r>
          </a:p>
          <a:p>
            <a:pPr lvl="0" rtl="0">
              <a:spcBef>
                <a:spcPts val="0"/>
              </a:spcBef>
              <a:buNone/>
            </a:pPr>
            <a:r>
              <a:rPr lang="en"/>
              <a:t>Skill Standards</a:t>
            </a:r>
          </a:p>
        </p:txBody>
      </p:sp>
      <p:pic>
        <p:nvPicPr>
          <p:cNvPr id="399" name="Shape 399">
            <a:hlinkClick r:id="rId3"/>
          </p:cNvPr>
          <p:cNvPicPr preferRelativeResize="0"/>
          <p:nvPr/>
        </p:nvPicPr>
        <p:blipFill>
          <a:blip r:embed="rId4">
            <a:alphaModFix/>
          </a:blip>
          <a:stretch>
            <a:fillRect/>
          </a:stretch>
        </p:blipFill>
        <p:spPr>
          <a:xfrm>
            <a:off x="3418824" y="1099725"/>
            <a:ext cx="4601273" cy="3065648"/>
          </a:xfrm>
          <a:prstGeom prst="rect">
            <a:avLst/>
          </a:prstGeom>
          <a:noFill/>
          <a:ln w="76200" cap="flat" cmpd="sng">
            <a:solidFill>
              <a:srgbClr val="35C4CA"/>
            </a:solidFill>
            <a:prstDash val="solid"/>
            <a:round/>
            <a:headEnd type="none" w="med" len="med"/>
            <a:tailEnd type="none" w="med" len="me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403"/>
        <p:cNvGrpSpPr/>
        <p:nvPr/>
      </p:nvGrpSpPr>
      <p:grpSpPr>
        <a:xfrm>
          <a:off x="0" y="0"/>
          <a:ext cx="0" cy="0"/>
          <a:chOff x="0" y="0"/>
          <a:chExt cx="0" cy="0"/>
        </a:xfrm>
      </p:grpSpPr>
      <p:sp>
        <p:nvSpPr>
          <p:cNvPr id="404" name="Shape 404"/>
          <p:cNvSpPr txBox="1">
            <a:spLocks noGrp="1"/>
          </p:cNvSpPr>
          <p:nvPr>
            <p:ph type="ctrTitle" idx="4294967295"/>
          </p:nvPr>
        </p:nvSpPr>
        <p:spPr>
          <a:xfrm>
            <a:off x="762000" y="2471150"/>
            <a:ext cx="4777200" cy="1159800"/>
          </a:xfrm>
          <a:prstGeom prst="rect">
            <a:avLst/>
          </a:prstGeom>
        </p:spPr>
        <p:txBody>
          <a:bodyPr lIns="91425" tIns="91425" rIns="91425" bIns="91425" anchor="b" anchorCtr="0">
            <a:noAutofit/>
          </a:bodyPr>
          <a:lstStyle/>
          <a:p>
            <a:pPr lvl="0" rtl="0">
              <a:spcBef>
                <a:spcPts val="0"/>
              </a:spcBef>
              <a:buNone/>
            </a:pPr>
            <a:r>
              <a:rPr lang="en" sz="12000">
                <a:solidFill>
                  <a:srgbClr val="000000"/>
                </a:solidFill>
              </a:rPr>
              <a:t>THANKS!</a:t>
            </a:r>
          </a:p>
        </p:txBody>
      </p:sp>
      <p:sp>
        <p:nvSpPr>
          <p:cNvPr id="405" name="Shape 405"/>
          <p:cNvSpPr txBox="1">
            <a:spLocks noGrp="1"/>
          </p:cNvSpPr>
          <p:nvPr>
            <p:ph type="subTitle" idx="4294967295"/>
          </p:nvPr>
        </p:nvSpPr>
        <p:spPr>
          <a:xfrm>
            <a:off x="762000" y="3271018"/>
            <a:ext cx="6593700" cy="1460999"/>
          </a:xfrm>
          <a:prstGeom prst="rect">
            <a:avLst/>
          </a:prstGeom>
        </p:spPr>
        <p:txBody>
          <a:bodyPr lIns="91425" tIns="91425" rIns="91425" bIns="91425" anchor="t" anchorCtr="0">
            <a:noAutofit/>
          </a:bodyPr>
          <a:lstStyle/>
          <a:p>
            <a:pPr lvl="0" rtl="0">
              <a:spcBef>
                <a:spcPts val="0"/>
              </a:spcBef>
              <a:buNone/>
            </a:pPr>
            <a:r>
              <a:rPr lang="en" sz="2400">
                <a:solidFill>
                  <a:srgbClr val="000000"/>
                </a:solidFill>
              </a:rPr>
              <a:t>Any questions?</a:t>
            </a:r>
          </a:p>
          <a:p>
            <a:pPr lvl="0" rtl="0">
              <a:spcBef>
                <a:spcPts val="0"/>
              </a:spcBef>
              <a:buClr>
                <a:schemeClr val="dk1"/>
              </a:buClr>
              <a:buSzPct val="61111"/>
              <a:buFont typeface="Arial"/>
              <a:buNone/>
            </a:pPr>
            <a:endParaRPr sz="1800">
              <a:solidFill>
                <a:srgbClr val="FFFFFF"/>
              </a:solidFill>
            </a:endParaRPr>
          </a:p>
        </p:txBody>
      </p:sp>
      <p:sp>
        <p:nvSpPr>
          <p:cNvPr id="406" name="Shape 406"/>
          <p:cNvSpPr/>
          <p:nvPr/>
        </p:nvSpPr>
        <p:spPr>
          <a:xfrm>
            <a:off x="5608400" y="449600"/>
            <a:ext cx="2818200" cy="2653800"/>
          </a:xfrm>
          <a:prstGeom prst="wedgeEllipseCallout">
            <a:avLst>
              <a:gd name="adj1" fmla="val -57425"/>
              <a:gd name="adj2" fmla="val 37651"/>
            </a:avLst>
          </a:prstGeom>
          <a:solidFill>
            <a:srgbClr val="35C4CA"/>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7" name="Shape 407"/>
          <p:cNvSpPr/>
          <p:nvPr/>
        </p:nvSpPr>
        <p:spPr>
          <a:xfrm>
            <a:off x="6452211" y="1206813"/>
            <a:ext cx="1134976" cy="1134976"/>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2905799" y="2161800"/>
            <a:ext cx="3332400" cy="819900"/>
          </a:xfrm>
          <a:prstGeom prst="rect">
            <a:avLst/>
          </a:prstGeom>
        </p:spPr>
        <p:txBody>
          <a:bodyPr lIns="91425" tIns="91425" rIns="91425" bIns="91425" anchor="ctr" anchorCtr="0">
            <a:noAutofit/>
          </a:bodyPr>
          <a:lstStyle/>
          <a:p>
            <a:pPr lvl="0" rtl="0">
              <a:spcBef>
                <a:spcPts val="0"/>
              </a:spcBef>
              <a:buNone/>
            </a:pPr>
            <a:r>
              <a:rPr lang="en" sz="2000"/>
              <a:t>“</a:t>
            </a:r>
            <a:r>
              <a:rPr lang="en" sz="2000">
                <a:solidFill>
                  <a:schemeClr val="dk1"/>
                </a:solidFill>
                <a:highlight>
                  <a:srgbClr val="FFFFFF"/>
                </a:highlight>
              </a:rPr>
              <a:t>Adolescents entering the adult world in the 21st century will read and write more than at any other time in human history. They will need advanced levels of literacy to perform their jobs, run their households, act as citizens, and conduct their personal lives.”</a:t>
            </a:r>
          </a:p>
          <a:p>
            <a:pPr lvl="0" rtl="0">
              <a:spcBef>
                <a:spcPts val="0"/>
              </a:spcBef>
              <a:buNone/>
            </a:pPr>
            <a:r>
              <a:rPr lang="en">
                <a:solidFill>
                  <a:srgbClr val="666666"/>
                </a:solidFill>
              </a:rPr>
              <a:t>  ~ Richard Vacca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572125" y="2068625"/>
            <a:ext cx="4271700" cy="1159800"/>
          </a:xfrm>
          <a:prstGeom prst="rect">
            <a:avLst/>
          </a:prstGeom>
        </p:spPr>
        <p:txBody>
          <a:bodyPr lIns="91425" tIns="91425" rIns="91425" bIns="91425" anchor="ctr" anchorCtr="0">
            <a:noAutofit/>
          </a:bodyPr>
          <a:lstStyle/>
          <a:p>
            <a:pPr lvl="0">
              <a:spcBef>
                <a:spcPts val="0"/>
              </a:spcBef>
              <a:buNone/>
            </a:pPr>
            <a:r>
              <a:rPr lang="en"/>
              <a:t>Set a School Wide Literacy GOal.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161729">
            <a:off x="1057060" y="756430"/>
            <a:ext cx="7029878" cy="760138"/>
          </a:xfrm>
          <a:prstGeom prst="rect">
            <a:avLst/>
          </a:prstGeom>
        </p:spPr>
        <p:txBody>
          <a:bodyPr lIns="91425" tIns="91425" rIns="91425" bIns="91425" anchor="b" anchorCtr="0">
            <a:noAutofit/>
          </a:bodyPr>
          <a:lstStyle/>
          <a:p>
            <a:pPr lvl="0" rtl="0">
              <a:spcBef>
                <a:spcPts val="0"/>
              </a:spcBef>
              <a:buNone/>
            </a:pPr>
            <a:r>
              <a:rPr lang="en"/>
              <a:t>How do you know where your students are?</a:t>
            </a:r>
          </a:p>
        </p:txBody>
      </p:sp>
      <p:sp>
        <p:nvSpPr>
          <p:cNvPr id="94" name="Shape 94"/>
          <p:cNvSpPr txBox="1"/>
          <p:nvPr/>
        </p:nvSpPr>
        <p:spPr>
          <a:xfrm>
            <a:off x="3483275" y="2485412"/>
            <a:ext cx="1634100" cy="1003800"/>
          </a:xfrm>
          <a:prstGeom prst="rect">
            <a:avLst/>
          </a:prstGeom>
          <a:noFill/>
          <a:ln>
            <a:noFill/>
          </a:ln>
        </p:spPr>
        <p:txBody>
          <a:bodyPr lIns="91425" tIns="91425" rIns="91425" bIns="91425" anchor="t" anchorCtr="0">
            <a:noAutofit/>
          </a:bodyPr>
          <a:lstStyle/>
          <a:p>
            <a:pPr lvl="0">
              <a:spcBef>
                <a:spcPts val="0"/>
              </a:spcBef>
              <a:buNone/>
            </a:pPr>
            <a:r>
              <a:rPr lang="en" sz="2400">
                <a:latin typeface="Bangers"/>
                <a:ea typeface="Bangers"/>
                <a:cs typeface="Bangers"/>
                <a:sym typeface="Bangers"/>
              </a:rPr>
              <a:t>Data Informed Instruction</a:t>
            </a:r>
          </a:p>
        </p:txBody>
      </p:sp>
      <p:pic>
        <p:nvPicPr>
          <p:cNvPr id="95" name="Shape 95"/>
          <p:cNvPicPr preferRelativeResize="0"/>
          <p:nvPr/>
        </p:nvPicPr>
        <p:blipFill>
          <a:blip r:embed="rId3">
            <a:alphaModFix/>
          </a:blip>
          <a:stretch>
            <a:fillRect/>
          </a:stretch>
        </p:blipFill>
        <p:spPr>
          <a:xfrm>
            <a:off x="1959562" y="1420150"/>
            <a:ext cx="4928175" cy="3134350"/>
          </a:xfrm>
          <a:prstGeom prst="rect">
            <a:avLst/>
          </a:prstGeom>
          <a:noFill/>
          <a:ln>
            <a:noFill/>
          </a:ln>
        </p:spPr>
      </p:pic>
      <p:sp>
        <p:nvSpPr>
          <p:cNvPr id="96" name="Shape 96"/>
          <p:cNvSpPr txBox="1"/>
          <p:nvPr/>
        </p:nvSpPr>
        <p:spPr>
          <a:xfrm rot="-845415">
            <a:off x="4230395" y="3807307"/>
            <a:ext cx="1929759" cy="486478"/>
          </a:xfrm>
          <a:prstGeom prst="rect">
            <a:avLst/>
          </a:prstGeom>
          <a:noFill/>
          <a:ln>
            <a:noFill/>
          </a:ln>
        </p:spPr>
        <p:txBody>
          <a:bodyPr lIns="91425" tIns="91425" rIns="91425" bIns="91425" anchor="t" anchorCtr="0">
            <a:noAutofit/>
          </a:bodyPr>
          <a:lstStyle/>
          <a:p>
            <a:pPr lvl="0">
              <a:spcBef>
                <a:spcPts val="0"/>
              </a:spcBef>
              <a:buNone/>
            </a:pPr>
            <a:r>
              <a:rPr lang="en">
                <a:latin typeface="Sniglet"/>
                <a:ea typeface="Sniglet"/>
                <a:cs typeface="Sniglet"/>
                <a:sym typeface="Sniglet"/>
              </a:rPr>
              <a:t>Adjust Instruction</a:t>
            </a:r>
          </a:p>
        </p:txBody>
      </p:sp>
      <p:sp>
        <p:nvSpPr>
          <p:cNvPr id="97" name="Shape 97"/>
          <p:cNvSpPr txBox="1"/>
          <p:nvPr/>
        </p:nvSpPr>
        <p:spPr>
          <a:xfrm rot="1851713">
            <a:off x="2709203" y="3737127"/>
            <a:ext cx="723433" cy="397036"/>
          </a:xfrm>
          <a:prstGeom prst="rect">
            <a:avLst/>
          </a:prstGeom>
          <a:noFill/>
          <a:ln>
            <a:noFill/>
          </a:ln>
        </p:spPr>
        <p:txBody>
          <a:bodyPr lIns="91425" tIns="91425" rIns="91425" bIns="91425" anchor="t" anchorCtr="0">
            <a:noAutofit/>
          </a:bodyPr>
          <a:lstStyle/>
          <a:p>
            <a:pPr lvl="0">
              <a:spcBef>
                <a:spcPts val="0"/>
              </a:spcBef>
              <a:buNone/>
            </a:pPr>
            <a:r>
              <a:rPr lang="en">
                <a:latin typeface="Sniglet"/>
                <a:ea typeface="Sniglet"/>
                <a:cs typeface="Sniglet"/>
                <a:sym typeface="Sniglet"/>
              </a:rPr>
              <a:t>Plan</a:t>
            </a:r>
          </a:p>
        </p:txBody>
      </p:sp>
      <p:sp>
        <p:nvSpPr>
          <p:cNvPr id="98" name="Shape 98"/>
          <p:cNvSpPr txBox="1"/>
          <p:nvPr/>
        </p:nvSpPr>
        <p:spPr>
          <a:xfrm rot="-2514584">
            <a:off x="2093874" y="2062258"/>
            <a:ext cx="1038836" cy="452064"/>
          </a:xfrm>
          <a:prstGeom prst="rect">
            <a:avLst/>
          </a:prstGeom>
          <a:noFill/>
          <a:ln>
            <a:noFill/>
          </a:ln>
        </p:spPr>
        <p:txBody>
          <a:bodyPr lIns="91425" tIns="91425" rIns="91425" bIns="91425" anchor="t" anchorCtr="0">
            <a:noAutofit/>
          </a:bodyPr>
          <a:lstStyle/>
          <a:p>
            <a:pPr lvl="0">
              <a:spcBef>
                <a:spcPts val="0"/>
              </a:spcBef>
              <a:buNone/>
            </a:pPr>
            <a:r>
              <a:rPr lang="en">
                <a:latin typeface="Sniglet"/>
                <a:ea typeface="Sniglet"/>
                <a:cs typeface="Sniglet"/>
                <a:sym typeface="Sniglet"/>
              </a:rPr>
              <a:t>Reflect</a:t>
            </a:r>
          </a:p>
        </p:txBody>
      </p:sp>
      <p:sp>
        <p:nvSpPr>
          <p:cNvPr id="99" name="Shape 99"/>
          <p:cNvSpPr txBox="1"/>
          <p:nvPr/>
        </p:nvSpPr>
        <p:spPr>
          <a:xfrm>
            <a:off x="3743650" y="1571650"/>
            <a:ext cx="1315200" cy="396900"/>
          </a:xfrm>
          <a:prstGeom prst="rect">
            <a:avLst/>
          </a:prstGeom>
          <a:noFill/>
          <a:ln>
            <a:noFill/>
          </a:ln>
        </p:spPr>
        <p:txBody>
          <a:bodyPr lIns="91425" tIns="91425" rIns="91425" bIns="91425" anchor="t" anchorCtr="0">
            <a:noAutofit/>
          </a:bodyPr>
          <a:lstStyle/>
          <a:p>
            <a:pPr lvl="0">
              <a:spcBef>
                <a:spcPts val="0"/>
              </a:spcBef>
              <a:buNone/>
            </a:pPr>
            <a:r>
              <a:rPr lang="en">
                <a:latin typeface="Sniglet"/>
                <a:ea typeface="Sniglet"/>
                <a:cs typeface="Sniglet"/>
                <a:sym typeface="Sniglet"/>
              </a:rPr>
              <a:t>Collect Data</a:t>
            </a:r>
          </a:p>
        </p:txBody>
      </p:sp>
      <p:sp>
        <p:nvSpPr>
          <p:cNvPr id="100" name="Shape 100"/>
          <p:cNvSpPr txBox="1"/>
          <p:nvPr/>
        </p:nvSpPr>
        <p:spPr>
          <a:xfrm rot="3809231">
            <a:off x="5444177" y="2541060"/>
            <a:ext cx="1471780" cy="525655"/>
          </a:xfrm>
          <a:prstGeom prst="rect">
            <a:avLst/>
          </a:prstGeom>
          <a:noFill/>
          <a:ln>
            <a:noFill/>
          </a:ln>
        </p:spPr>
        <p:txBody>
          <a:bodyPr lIns="91425" tIns="91425" rIns="91425" bIns="91425" anchor="t" anchorCtr="0">
            <a:noAutofit/>
          </a:bodyPr>
          <a:lstStyle/>
          <a:p>
            <a:pPr lvl="0">
              <a:spcBef>
                <a:spcPts val="0"/>
              </a:spcBef>
              <a:buNone/>
            </a:pPr>
            <a:r>
              <a:rPr lang="en">
                <a:latin typeface="Sniglet"/>
                <a:ea typeface="Sniglet"/>
                <a:cs typeface="Sniglet"/>
                <a:sym typeface="Sniglet"/>
              </a:rPr>
              <a:t>Analyze Data</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1000"/>
                                        <p:tgtEl>
                                          <p:spTgt spid="9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1000"/>
                                        <p:tgtEl>
                                          <p:spTgt spid="10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1000"/>
                                        <p:tgtEl>
                                          <p:spTgt spid="9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1000"/>
                                        <p:tgtEl>
                                          <p:spTgt spid="9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anim calcmode="lin" valueType="num">
                                      <p:cBhvr additive="base">
                                        <p:cTn id="27" dur="1000"/>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
              <a:t>Triangulated Data</a:t>
            </a:r>
          </a:p>
        </p:txBody>
      </p:sp>
      <p:sp>
        <p:nvSpPr>
          <p:cNvPr id="106" name="Shape 106"/>
          <p:cNvSpPr/>
          <p:nvPr/>
        </p:nvSpPr>
        <p:spPr>
          <a:xfrm>
            <a:off x="2637800" y="1801925"/>
            <a:ext cx="3706800" cy="2514300"/>
          </a:xfrm>
          <a:prstGeom prst="triangle">
            <a:avLst>
              <a:gd name="adj" fmla="val 49612"/>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txBox="1"/>
          <p:nvPr/>
        </p:nvSpPr>
        <p:spPr>
          <a:xfrm>
            <a:off x="3382850" y="1448400"/>
            <a:ext cx="2149500" cy="639000"/>
          </a:xfrm>
          <a:prstGeom prst="rect">
            <a:avLst/>
          </a:prstGeom>
          <a:noFill/>
          <a:ln>
            <a:noFill/>
          </a:ln>
        </p:spPr>
        <p:txBody>
          <a:bodyPr lIns="91425" tIns="91425" rIns="91425" bIns="91425" anchor="t" anchorCtr="0">
            <a:noAutofit/>
          </a:bodyPr>
          <a:lstStyle/>
          <a:p>
            <a:pPr lvl="0" algn="ctr">
              <a:spcBef>
                <a:spcPts val="0"/>
              </a:spcBef>
              <a:buNone/>
            </a:pPr>
            <a:r>
              <a:rPr lang="en" sz="1800">
                <a:latin typeface="Sniglet"/>
                <a:ea typeface="Sniglet"/>
                <a:cs typeface="Sniglet"/>
                <a:sym typeface="Sniglet"/>
              </a:rPr>
              <a:t>Self Assessment</a:t>
            </a:r>
          </a:p>
        </p:txBody>
      </p:sp>
      <p:sp>
        <p:nvSpPr>
          <p:cNvPr id="108" name="Shape 108"/>
          <p:cNvSpPr txBox="1"/>
          <p:nvPr/>
        </p:nvSpPr>
        <p:spPr>
          <a:xfrm>
            <a:off x="6048675" y="3647550"/>
            <a:ext cx="1869300" cy="639000"/>
          </a:xfrm>
          <a:prstGeom prst="rect">
            <a:avLst/>
          </a:prstGeom>
          <a:noFill/>
          <a:ln>
            <a:noFill/>
          </a:ln>
        </p:spPr>
        <p:txBody>
          <a:bodyPr lIns="91425" tIns="91425" rIns="91425" bIns="91425" anchor="t" anchorCtr="0">
            <a:noAutofit/>
          </a:bodyPr>
          <a:lstStyle/>
          <a:p>
            <a:pPr lvl="0" algn="ctr">
              <a:spcBef>
                <a:spcPts val="0"/>
              </a:spcBef>
              <a:buNone/>
            </a:pPr>
            <a:r>
              <a:rPr lang="en" sz="1800">
                <a:latin typeface="Sniglet"/>
                <a:ea typeface="Sniglet"/>
                <a:cs typeface="Sniglet"/>
                <a:sym typeface="Sniglet"/>
              </a:rPr>
              <a:t>Classroom</a:t>
            </a:r>
          </a:p>
          <a:p>
            <a:pPr lvl="0" algn="ctr">
              <a:spcBef>
                <a:spcPts val="0"/>
              </a:spcBef>
              <a:buNone/>
            </a:pPr>
            <a:r>
              <a:rPr lang="en" sz="1800">
                <a:latin typeface="Sniglet"/>
                <a:ea typeface="Sniglet"/>
                <a:cs typeface="Sniglet"/>
                <a:sym typeface="Sniglet"/>
              </a:rPr>
              <a:t> Grades</a:t>
            </a:r>
          </a:p>
        </p:txBody>
      </p:sp>
      <p:sp>
        <p:nvSpPr>
          <p:cNvPr id="109" name="Shape 109"/>
          <p:cNvSpPr txBox="1"/>
          <p:nvPr/>
        </p:nvSpPr>
        <p:spPr>
          <a:xfrm>
            <a:off x="962300" y="3647550"/>
            <a:ext cx="1810500" cy="713700"/>
          </a:xfrm>
          <a:prstGeom prst="rect">
            <a:avLst/>
          </a:prstGeom>
          <a:solidFill>
            <a:schemeClr val="accent4"/>
          </a:solidFill>
          <a:ln>
            <a:noFill/>
          </a:ln>
        </p:spPr>
        <p:txBody>
          <a:bodyPr lIns="91425" tIns="91425" rIns="91425" bIns="91425" anchor="t" anchorCtr="0">
            <a:noAutofit/>
          </a:bodyPr>
          <a:lstStyle/>
          <a:p>
            <a:pPr lvl="0" algn="ctr">
              <a:spcBef>
                <a:spcPts val="0"/>
              </a:spcBef>
              <a:buNone/>
            </a:pPr>
            <a:r>
              <a:rPr lang="en" sz="1800">
                <a:latin typeface="Sniglet"/>
                <a:ea typeface="Sniglet"/>
                <a:cs typeface="Sniglet"/>
                <a:sym typeface="Sniglet"/>
              </a:rPr>
              <a:t>Standardized Assessments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000"/>
                                        <p:tgtEl>
                                          <p:spTgt spid="10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additive="base">
                                        <p:cTn id="12" dur="1000"/>
                                        <p:tgtEl>
                                          <p:spTgt spid="10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 calcmode="lin" valueType="num">
                                      <p:cBhvr additive="base">
                                        <p:cTn id="17" dur="1000"/>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13"/>
        <p:cNvGrpSpPr/>
        <p:nvPr/>
      </p:nvGrpSpPr>
      <p:grpSpPr>
        <a:xfrm>
          <a:off x="0" y="0"/>
          <a:ext cx="0" cy="0"/>
          <a:chOff x="0" y="0"/>
          <a:chExt cx="0" cy="0"/>
        </a:xfrm>
      </p:grpSpPr>
      <p:sp>
        <p:nvSpPr>
          <p:cNvPr id="114" name="Shape 114"/>
          <p:cNvSpPr/>
          <p:nvPr/>
        </p:nvSpPr>
        <p:spPr>
          <a:xfrm>
            <a:off x="4181017" y="994513"/>
            <a:ext cx="4184700" cy="2672100"/>
          </a:xfrm>
          <a:prstGeom prst="rect">
            <a:avLst/>
          </a:prstGeom>
          <a:solidFill>
            <a:srgbClr val="001936">
              <a:alpha val="21920"/>
            </a:srgbClr>
          </a:solidFill>
          <a:ln>
            <a:noFill/>
          </a:ln>
        </p:spPr>
        <p:txBody>
          <a:bodyPr lIns="91425" tIns="91425" rIns="91425" bIns="91425" anchor="ctr" anchorCtr="0">
            <a:noAutofit/>
          </a:bodyPr>
          <a:lstStyle/>
          <a:p>
            <a:pPr lvl="0" algn="ctr" rtl="0">
              <a:spcBef>
                <a:spcPts val="0"/>
              </a:spcBef>
              <a:buNone/>
            </a:pPr>
            <a:r>
              <a:rPr lang="en" sz="1000">
                <a:solidFill>
                  <a:srgbClr val="FFFFFF"/>
                </a:solidFill>
                <a:latin typeface="Sniglet"/>
                <a:ea typeface="Sniglet"/>
                <a:cs typeface="Sniglet"/>
                <a:sym typeface="Sniglet"/>
              </a:rPr>
              <a:t>Place your screenshot here</a:t>
            </a:r>
          </a:p>
        </p:txBody>
      </p:sp>
      <p:sp>
        <p:nvSpPr>
          <p:cNvPr id="115" name="Shape 115"/>
          <p:cNvSpPr/>
          <p:nvPr/>
        </p:nvSpPr>
        <p:spPr>
          <a:xfrm>
            <a:off x="3989900" y="179274"/>
            <a:ext cx="4566938" cy="481304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35C4CA"/>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txBox="1">
            <a:spLocks noGrp="1"/>
          </p:cNvSpPr>
          <p:nvPr>
            <p:ph type="body" idx="4294967295"/>
          </p:nvPr>
        </p:nvSpPr>
        <p:spPr>
          <a:xfrm>
            <a:off x="675650" y="747350"/>
            <a:ext cx="2897400" cy="3614100"/>
          </a:xfrm>
          <a:prstGeom prst="rect">
            <a:avLst/>
          </a:prstGeom>
        </p:spPr>
        <p:txBody>
          <a:bodyPr lIns="91425" tIns="91425" rIns="91425" bIns="91425" anchor="b" anchorCtr="0">
            <a:noAutofit/>
          </a:bodyPr>
          <a:lstStyle/>
          <a:p>
            <a:pPr lvl="0">
              <a:spcBef>
                <a:spcPts val="0"/>
              </a:spcBef>
              <a:buNone/>
            </a:pPr>
            <a:r>
              <a:rPr lang="en" sz="4800">
                <a:solidFill>
                  <a:srgbClr val="000000"/>
                </a:solidFill>
                <a:latin typeface="Bangers"/>
                <a:ea typeface="Bangers"/>
                <a:cs typeface="Bangers"/>
                <a:sym typeface="Bangers"/>
              </a:rPr>
              <a:t>Self Assessment</a:t>
            </a:r>
          </a:p>
          <a:p>
            <a:pPr lvl="0" rtl="0">
              <a:spcBef>
                <a:spcPts val="0"/>
              </a:spcBef>
              <a:buNone/>
            </a:pPr>
            <a:r>
              <a:rPr lang="en" sz="1200" u="sng">
                <a:solidFill>
                  <a:srgbClr val="45818E"/>
                </a:solidFill>
                <a:latin typeface="Bangers"/>
                <a:ea typeface="Bangers"/>
                <a:cs typeface="Bangers"/>
                <a:sym typeface="Bangers"/>
                <a:hlinkClick r:id="rId3"/>
              </a:rPr>
              <a:t>https://visible-learning.org/glossary/</a:t>
            </a:r>
          </a:p>
          <a:p>
            <a:pPr lvl="0" rtl="0">
              <a:spcBef>
                <a:spcPts val="0"/>
              </a:spcBef>
              <a:buNone/>
            </a:pPr>
            <a:endParaRPr sz="2400">
              <a:solidFill>
                <a:srgbClr val="FFFFFF"/>
              </a:solidFill>
            </a:endParaRPr>
          </a:p>
        </p:txBody>
      </p:sp>
      <p:pic>
        <p:nvPicPr>
          <p:cNvPr id="117" name="Shape 117">
            <a:hlinkClick r:id="rId4"/>
          </p:cNvPr>
          <p:cNvPicPr preferRelativeResize="0"/>
          <p:nvPr/>
        </p:nvPicPr>
        <p:blipFill>
          <a:blip r:embed="rId5">
            <a:alphaModFix/>
          </a:blip>
          <a:stretch>
            <a:fillRect/>
          </a:stretch>
        </p:blipFill>
        <p:spPr>
          <a:xfrm>
            <a:off x="4181025" y="466600"/>
            <a:ext cx="4184699" cy="3548750"/>
          </a:xfrm>
          <a:prstGeom prst="rect">
            <a:avLst/>
          </a:prstGeom>
          <a:noFill/>
          <a:ln>
            <a:noFill/>
          </a:ln>
        </p:spPr>
      </p:pic>
      <p:sp>
        <p:nvSpPr>
          <p:cNvPr id="118" name="Shape 118"/>
          <p:cNvSpPr txBox="1"/>
          <p:nvPr/>
        </p:nvSpPr>
        <p:spPr>
          <a:xfrm>
            <a:off x="1433950" y="4697425"/>
            <a:ext cx="4083600" cy="294900"/>
          </a:xfrm>
          <a:prstGeom prst="rect">
            <a:avLst/>
          </a:prstGeom>
          <a:noFill/>
          <a:ln>
            <a:noFill/>
          </a:ln>
        </p:spPr>
        <p:txBody>
          <a:bodyPr lIns="91425" tIns="91425" rIns="91425" bIns="91425" anchor="t" anchorCtr="0">
            <a:noAutofit/>
          </a:bodyPr>
          <a:lstStyle/>
          <a:p>
            <a:pPr lvl="0">
              <a:spcBef>
                <a:spcPts val="0"/>
              </a:spcBef>
              <a:buNone/>
            </a:pPr>
            <a:r>
              <a:rPr lang="en" sz="1050">
                <a:solidFill>
                  <a:schemeClr val="dk1"/>
                </a:solidFill>
                <a:latin typeface="Sniglet"/>
                <a:ea typeface="Sniglet"/>
                <a:cs typeface="Sniglet"/>
                <a:sym typeface="Sniglet"/>
              </a:rPr>
              <a:t>Data: J. Hattie (2003, 2009) - Infographic: www.visible-learning.org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
              <a:t>Samples of Self assessment</a:t>
            </a:r>
          </a:p>
        </p:txBody>
      </p:sp>
      <p:sp>
        <p:nvSpPr>
          <p:cNvPr id="124" name="Shape 124"/>
          <p:cNvSpPr txBox="1">
            <a:spLocks noGrp="1"/>
          </p:cNvSpPr>
          <p:nvPr>
            <p:ph type="body" idx="1"/>
          </p:nvPr>
        </p:nvSpPr>
        <p:spPr>
          <a:xfrm>
            <a:off x="902950" y="1556175"/>
            <a:ext cx="2295300" cy="28227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txBox="1">
            <a:spLocks noGrp="1"/>
          </p:cNvSpPr>
          <p:nvPr>
            <p:ph type="body" idx="2"/>
          </p:nvPr>
        </p:nvSpPr>
        <p:spPr>
          <a:xfrm>
            <a:off x="3315992" y="1556175"/>
            <a:ext cx="2295300" cy="2822700"/>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txBox="1">
            <a:spLocks noGrp="1"/>
          </p:cNvSpPr>
          <p:nvPr>
            <p:ph type="body" idx="3"/>
          </p:nvPr>
        </p:nvSpPr>
        <p:spPr>
          <a:xfrm>
            <a:off x="5729035" y="1556175"/>
            <a:ext cx="2295299" cy="2822700"/>
          </a:xfrm>
          <a:prstGeom prst="rect">
            <a:avLst/>
          </a:prstGeom>
        </p:spPr>
        <p:txBody>
          <a:bodyPr lIns="91425" tIns="91425" rIns="91425" bIns="91425" anchor="t" anchorCtr="0">
            <a:noAutofit/>
          </a:bodyPr>
          <a:lstStyle/>
          <a:p>
            <a:pPr lvl="0">
              <a:spcBef>
                <a:spcPts val="0"/>
              </a:spcBef>
              <a:buNone/>
            </a:pPr>
            <a:endParaRPr/>
          </a:p>
        </p:txBody>
      </p:sp>
      <p:pic>
        <p:nvPicPr>
          <p:cNvPr id="127" name="Shape 127" descr="Screen Shot 2017-08-10 at 12.31.01 PM.png">
            <a:hlinkClick r:id="rId3"/>
          </p:cNvPr>
          <p:cNvPicPr preferRelativeResize="0"/>
          <p:nvPr/>
        </p:nvPicPr>
        <p:blipFill>
          <a:blip r:embed="rId4">
            <a:alphaModFix/>
          </a:blip>
          <a:stretch>
            <a:fillRect/>
          </a:stretch>
        </p:blipFill>
        <p:spPr>
          <a:xfrm>
            <a:off x="902950" y="1556175"/>
            <a:ext cx="2295298" cy="2822698"/>
          </a:xfrm>
          <a:prstGeom prst="rect">
            <a:avLst/>
          </a:prstGeom>
          <a:noFill/>
          <a:ln>
            <a:noFill/>
          </a:ln>
        </p:spPr>
      </p:pic>
      <p:pic>
        <p:nvPicPr>
          <p:cNvPr id="128" name="Shape 128" descr="Screen Shot 2017-08-10 at 12.47.16 PM.png"/>
          <p:cNvPicPr preferRelativeResize="0"/>
          <p:nvPr/>
        </p:nvPicPr>
        <p:blipFill>
          <a:blip r:embed="rId5">
            <a:alphaModFix/>
          </a:blip>
          <a:stretch>
            <a:fillRect/>
          </a:stretch>
        </p:blipFill>
        <p:spPr>
          <a:xfrm>
            <a:off x="3296200" y="1556174"/>
            <a:ext cx="2334874" cy="2822699"/>
          </a:xfrm>
          <a:prstGeom prst="rect">
            <a:avLst/>
          </a:prstGeom>
          <a:noFill/>
          <a:ln>
            <a:noFill/>
          </a:ln>
        </p:spPr>
      </p:pic>
      <p:pic>
        <p:nvPicPr>
          <p:cNvPr id="129" name="Shape 129" descr="Screen Shot 2017-08-10 at 1.52.44 PM.png"/>
          <p:cNvPicPr preferRelativeResize="0"/>
          <p:nvPr/>
        </p:nvPicPr>
        <p:blipFill>
          <a:blip r:embed="rId6">
            <a:alphaModFix/>
          </a:blip>
          <a:stretch>
            <a:fillRect/>
          </a:stretch>
        </p:blipFill>
        <p:spPr>
          <a:xfrm>
            <a:off x="5729024" y="1556175"/>
            <a:ext cx="2295299" cy="2822699"/>
          </a:xfrm>
          <a:prstGeom prst="rect">
            <a:avLst/>
          </a:prstGeom>
          <a:noFill/>
          <a:ln>
            <a:noFill/>
          </a:ln>
        </p:spPr>
      </p:pic>
    </p:spTree>
  </p:cSld>
  <p:clrMapOvr>
    <a:masterClrMapping/>
  </p:clrMapOvr>
</p:sld>
</file>

<file path=ppt/theme/theme1.xml><?xml version="1.0" encoding="utf-8"?>
<a:theme xmlns:a="http://schemas.openxmlformats.org/drawingml/2006/main" name="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1080</Words>
  <Application>Microsoft Macintosh PowerPoint</Application>
  <PresentationFormat>On-screen Show (16:9)</PresentationFormat>
  <Paragraphs>196</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Sniglet</vt:lpstr>
      <vt:lpstr>Oswald</vt:lpstr>
      <vt:lpstr>Bangers</vt:lpstr>
      <vt:lpstr>Arial</vt:lpstr>
      <vt:lpstr>Pacifico</vt:lpstr>
      <vt:lpstr>Jachimo template</vt:lpstr>
      <vt:lpstr>Growing Leaders of Literacy</vt:lpstr>
      <vt:lpstr>Hello!</vt:lpstr>
      <vt:lpstr>PowerPoint Presentation</vt:lpstr>
      <vt:lpstr>PowerPoint Presentation</vt:lpstr>
      <vt:lpstr>Set a School Wide Literacy GOal.</vt:lpstr>
      <vt:lpstr>How do you know where your students are?</vt:lpstr>
      <vt:lpstr>Triangulated Data</vt:lpstr>
      <vt:lpstr>PowerPoint Presentation</vt:lpstr>
      <vt:lpstr>Samples of Self assessment</vt:lpstr>
      <vt:lpstr>Define what it means to be literate in every curricular Area.</vt:lpstr>
      <vt:lpstr>Literacy Includes</vt:lpstr>
      <vt:lpstr>Welcome to the 21st century...</vt:lpstr>
      <vt:lpstr>PowerPoint Presentation</vt:lpstr>
      <vt:lpstr>Activity</vt:lpstr>
      <vt:lpstr>PowerPoint Presentation</vt:lpstr>
      <vt:lpstr>Adopt Strategies that work.</vt:lpstr>
      <vt:lpstr>Marzano Thinking taxonomy</vt:lpstr>
      <vt:lpstr>For a Global Society, Students need...</vt:lpstr>
      <vt:lpstr>Proficiency Scales</vt:lpstr>
      <vt:lpstr>PowerPoint Presentation</vt:lpstr>
      <vt:lpstr>PowerPoint Presentation</vt:lpstr>
      <vt:lpstr>Activity</vt:lpstr>
      <vt:lpstr>PowerPoint Presentation</vt:lpstr>
      <vt:lpstr>Content Standards &amp; Performance Standards</vt:lpstr>
      <vt:lpstr>PowerPoint Presentation</vt:lpstr>
      <vt:lpstr>share learning objectives</vt:lpstr>
      <vt:lpstr>Build Literacy Capacity.</vt:lpstr>
      <vt:lpstr>Tear down the silos </vt:lpstr>
      <vt:lpstr>How do you know where your students are?</vt:lpstr>
      <vt:lpstr>Find your Tribe</vt:lpstr>
      <vt:lpstr>PowerPoint Presentation</vt:lpstr>
      <vt:lpstr>How to Chat</vt:lpstr>
      <vt:lpstr>Read a good book</vt:lpstr>
      <vt:lpstr>Setting Goals with Students</vt:lpstr>
      <vt:lpstr>PowerPoint Presentation</vt:lpstr>
      <vt:lpstr>PowerPoint Presentation</vt:lpstr>
      <vt:lpstr>PowerPoint Presentation</vt:lpstr>
      <vt:lpstr>Student  Created Unit … Pair  Content &amp; Skill Standards</vt:lpstr>
      <vt:lpstr>THANKS!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Leaders of Literacy</dc:title>
  <cp:lastModifiedBy>Abigail Pavela</cp:lastModifiedBy>
  <cp:revision>1</cp:revision>
  <dcterms:modified xsi:type="dcterms:W3CDTF">2017-08-16T20:25:05Z</dcterms:modified>
</cp:coreProperties>
</file>