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wdp" ContentType="image/vnd.ms-photo"/>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99" r:id="rId2"/>
  </p:sldMasterIdLst>
  <p:notesMasterIdLst>
    <p:notesMasterId r:id="rId91"/>
  </p:notesMasterIdLst>
  <p:handoutMasterIdLst>
    <p:handoutMasterId r:id="rId92"/>
  </p:handoutMasterIdLst>
  <p:sldIdLst>
    <p:sldId id="262" r:id="rId3"/>
    <p:sldId id="857" r:id="rId4"/>
    <p:sldId id="951" r:id="rId5"/>
    <p:sldId id="952" r:id="rId6"/>
    <p:sldId id="697" r:id="rId7"/>
    <p:sldId id="664" r:id="rId8"/>
    <p:sldId id="847" r:id="rId9"/>
    <p:sldId id="848" r:id="rId10"/>
    <p:sldId id="652" r:id="rId11"/>
    <p:sldId id="768" r:id="rId12"/>
    <p:sldId id="851" r:id="rId13"/>
    <p:sldId id="817" r:id="rId14"/>
    <p:sldId id="818" r:id="rId15"/>
    <p:sldId id="819" r:id="rId16"/>
    <p:sldId id="850" r:id="rId17"/>
    <p:sldId id="824" r:id="rId18"/>
    <p:sldId id="825" r:id="rId19"/>
    <p:sldId id="823" r:id="rId20"/>
    <p:sldId id="784" r:id="rId21"/>
    <p:sldId id="783" r:id="rId22"/>
    <p:sldId id="785" r:id="rId23"/>
    <p:sldId id="876" r:id="rId24"/>
    <p:sldId id="953" r:id="rId25"/>
    <p:sldId id="954" r:id="rId26"/>
    <p:sldId id="929" r:id="rId27"/>
    <p:sldId id="930" r:id="rId28"/>
    <p:sldId id="931" r:id="rId29"/>
    <p:sldId id="932" r:id="rId30"/>
    <p:sldId id="860" r:id="rId31"/>
    <p:sldId id="946" r:id="rId32"/>
    <p:sldId id="938" r:id="rId33"/>
    <p:sldId id="939" r:id="rId34"/>
    <p:sldId id="940" r:id="rId35"/>
    <p:sldId id="941" r:id="rId36"/>
    <p:sldId id="926" r:id="rId37"/>
    <p:sldId id="863" r:id="rId38"/>
    <p:sldId id="943" r:id="rId39"/>
    <p:sldId id="947" r:id="rId40"/>
    <p:sldId id="774" r:id="rId41"/>
    <p:sldId id="775" r:id="rId42"/>
    <p:sldId id="776" r:id="rId43"/>
    <p:sldId id="779" r:id="rId44"/>
    <p:sldId id="875" r:id="rId45"/>
    <p:sldId id="877" r:id="rId46"/>
    <p:sldId id="842" r:id="rId47"/>
    <p:sldId id="843" r:id="rId48"/>
    <p:sldId id="861" r:id="rId49"/>
    <p:sldId id="937" r:id="rId50"/>
    <p:sldId id="936" r:id="rId51"/>
    <p:sldId id="916" r:id="rId52"/>
    <p:sldId id="942" r:id="rId53"/>
    <p:sldId id="927" r:id="rId54"/>
    <p:sldId id="949" r:id="rId55"/>
    <p:sldId id="950" r:id="rId56"/>
    <p:sldId id="925" r:id="rId57"/>
    <p:sldId id="924" r:id="rId58"/>
    <p:sldId id="872" r:id="rId59"/>
    <p:sldId id="873" r:id="rId60"/>
    <p:sldId id="874" r:id="rId61"/>
    <p:sldId id="801" r:id="rId62"/>
    <p:sldId id="781" r:id="rId63"/>
    <p:sldId id="793" r:id="rId64"/>
    <p:sldId id="810" r:id="rId65"/>
    <p:sldId id="812" r:id="rId66"/>
    <p:sldId id="849" r:id="rId67"/>
    <p:sldId id="813" r:id="rId68"/>
    <p:sldId id="911" r:id="rId69"/>
    <p:sldId id="495" r:id="rId70"/>
    <p:sldId id="878" r:id="rId71"/>
    <p:sldId id="856" r:id="rId72"/>
    <p:sldId id="399" r:id="rId73"/>
    <p:sldId id="307" r:id="rId74"/>
    <p:sldId id="948" r:id="rId75"/>
    <p:sldId id="918" r:id="rId76"/>
    <p:sldId id="919" r:id="rId77"/>
    <p:sldId id="920" r:id="rId78"/>
    <p:sldId id="921" r:id="rId79"/>
    <p:sldId id="922" r:id="rId80"/>
    <p:sldId id="923" r:id="rId81"/>
    <p:sldId id="883" r:id="rId82"/>
    <p:sldId id="886" r:id="rId83"/>
    <p:sldId id="887" r:id="rId84"/>
    <p:sldId id="910" r:id="rId85"/>
    <p:sldId id="912" r:id="rId86"/>
    <p:sldId id="913" r:id="rId87"/>
    <p:sldId id="914" r:id="rId88"/>
    <p:sldId id="915" r:id="rId89"/>
    <p:sldId id="881" r:id="rId9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34" charset="0"/>
        <a:ea typeface="Geneva" charset="-128"/>
        <a:cs typeface="+mn-cs"/>
      </a:defRPr>
    </a:lvl1pPr>
    <a:lvl2pPr marL="457200" algn="l" defTabSz="457200" rtl="0" fontAlgn="base">
      <a:spcBef>
        <a:spcPct val="0"/>
      </a:spcBef>
      <a:spcAft>
        <a:spcPct val="0"/>
      </a:spcAft>
      <a:defRPr kern="1200">
        <a:solidFill>
          <a:schemeClr val="tx1"/>
        </a:solidFill>
        <a:latin typeface="Arial" pitchFamily="34" charset="0"/>
        <a:ea typeface="Geneva" charset="-128"/>
        <a:cs typeface="+mn-cs"/>
      </a:defRPr>
    </a:lvl2pPr>
    <a:lvl3pPr marL="914400" algn="l" defTabSz="457200" rtl="0" fontAlgn="base">
      <a:spcBef>
        <a:spcPct val="0"/>
      </a:spcBef>
      <a:spcAft>
        <a:spcPct val="0"/>
      </a:spcAft>
      <a:defRPr kern="1200">
        <a:solidFill>
          <a:schemeClr val="tx1"/>
        </a:solidFill>
        <a:latin typeface="Arial" pitchFamily="34" charset="0"/>
        <a:ea typeface="Geneva" charset="-128"/>
        <a:cs typeface="+mn-cs"/>
      </a:defRPr>
    </a:lvl3pPr>
    <a:lvl4pPr marL="1371600" algn="l" defTabSz="457200" rtl="0" fontAlgn="base">
      <a:spcBef>
        <a:spcPct val="0"/>
      </a:spcBef>
      <a:spcAft>
        <a:spcPct val="0"/>
      </a:spcAft>
      <a:defRPr kern="1200">
        <a:solidFill>
          <a:schemeClr val="tx1"/>
        </a:solidFill>
        <a:latin typeface="Arial" pitchFamily="34" charset="0"/>
        <a:ea typeface="Geneva" charset="-128"/>
        <a:cs typeface="+mn-cs"/>
      </a:defRPr>
    </a:lvl4pPr>
    <a:lvl5pPr marL="1828800" algn="l" defTabSz="457200" rtl="0" fontAlgn="base">
      <a:spcBef>
        <a:spcPct val="0"/>
      </a:spcBef>
      <a:spcAft>
        <a:spcPct val="0"/>
      </a:spcAft>
      <a:defRPr kern="1200">
        <a:solidFill>
          <a:schemeClr val="tx1"/>
        </a:solidFill>
        <a:latin typeface="Arial" pitchFamily="34" charset="0"/>
        <a:ea typeface="Geneva" charset="-128"/>
        <a:cs typeface="+mn-cs"/>
      </a:defRPr>
    </a:lvl5pPr>
    <a:lvl6pPr marL="2286000" algn="l" defTabSz="914400" rtl="0" eaLnBrk="1" latinLnBrk="0" hangingPunct="1">
      <a:defRPr kern="1200">
        <a:solidFill>
          <a:schemeClr val="tx1"/>
        </a:solidFill>
        <a:latin typeface="Arial" pitchFamily="34" charset="0"/>
        <a:ea typeface="Geneva" charset="-128"/>
        <a:cs typeface="+mn-cs"/>
      </a:defRPr>
    </a:lvl6pPr>
    <a:lvl7pPr marL="2743200" algn="l" defTabSz="914400" rtl="0" eaLnBrk="1" latinLnBrk="0" hangingPunct="1">
      <a:defRPr kern="1200">
        <a:solidFill>
          <a:schemeClr val="tx1"/>
        </a:solidFill>
        <a:latin typeface="Arial" pitchFamily="34" charset="0"/>
        <a:ea typeface="Geneva" charset="-128"/>
        <a:cs typeface="+mn-cs"/>
      </a:defRPr>
    </a:lvl7pPr>
    <a:lvl8pPr marL="3200400" algn="l" defTabSz="914400" rtl="0" eaLnBrk="1" latinLnBrk="0" hangingPunct="1">
      <a:defRPr kern="1200">
        <a:solidFill>
          <a:schemeClr val="tx1"/>
        </a:solidFill>
        <a:latin typeface="Arial" pitchFamily="34" charset="0"/>
        <a:ea typeface="Geneva" charset="-128"/>
        <a:cs typeface="+mn-cs"/>
      </a:defRPr>
    </a:lvl8pPr>
    <a:lvl9pPr marL="3657600" algn="l" defTabSz="914400" rtl="0" eaLnBrk="1" latinLnBrk="0" hangingPunct="1">
      <a:defRPr kern="1200">
        <a:solidFill>
          <a:schemeClr val="tx1"/>
        </a:solidFill>
        <a:latin typeface="Arial" pitchFamily="34" charset="0"/>
        <a:ea typeface="Geneva"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721"/>
    <p:restoredTop sz="94681"/>
  </p:normalViewPr>
  <p:slideViewPr>
    <p:cSldViewPr snapToGrid="0" snapToObjects="1">
      <p:cViewPr>
        <p:scale>
          <a:sx n="85" d="100"/>
          <a:sy n="85" d="100"/>
        </p:scale>
        <p:origin x="2168" y="656"/>
      </p:cViewPr>
      <p:guideLst>
        <p:guide orient="horz" pos="2160"/>
        <p:guide pos="2880"/>
      </p:guideLst>
    </p:cSldViewPr>
  </p:slideViewPr>
  <p:notesTextViewPr>
    <p:cViewPr>
      <p:scale>
        <a:sx n="1" d="1"/>
        <a:sy n="1" d="1"/>
      </p:scale>
      <p:origin x="0" y="0"/>
    </p:cViewPr>
  </p:notesTextViewPr>
  <p:sorterViewPr>
    <p:cViewPr>
      <p:scale>
        <a:sx n="30" d="100"/>
        <a:sy n="30" d="100"/>
      </p:scale>
      <p:origin x="0" y="0"/>
    </p:cViewPr>
  </p:sorterViewPr>
  <p:notesViewPr>
    <p:cSldViewPr snapToGrid="0" snapToObjects="1">
      <p:cViewPr varScale="1">
        <p:scale>
          <a:sx n="71" d="100"/>
          <a:sy n="71" d="100"/>
        </p:scale>
        <p:origin x="-3128"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notesMaster" Target="notesMasters/notesMaster1.xml"/><Relationship Id="rId92" Type="http://schemas.openxmlformats.org/officeDocument/2006/relationships/handoutMaster" Target="handoutMasters/handoutMaster1.xml"/><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8F614B-001B-C341-A0AA-94685E82E546}" type="datetimeFigureOut">
              <a:rPr lang="en-US" smtClean="0"/>
              <a:t>2/9/17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444F6-D335-0D4E-8272-C31DC3ACE2C1}" type="slidenum">
              <a:rPr lang="en-US" smtClean="0"/>
              <a:t>‹#›</a:t>
            </a:fld>
            <a:endParaRPr lang="en-US"/>
          </a:p>
        </p:txBody>
      </p:sp>
    </p:spTree>
    <p:extLst>
      <p:ext uri="{BB962C8B-B14F-4D97-AF65-F5344CB8AC3E}">
        <p14:creationId xmlns:p14="http://schemas.microsoft.com/office/powerpoint/2010/main" val="1667582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A3F38E21-1992-4C65-B9C0-C2A405D66909}" type="datetimeFigureOut">
              <a:rPr lang="en-US"/>
              <a:pPr>
                <a:defRPr/>
              </a:pPr>
              <a:t>2/9/17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AE1EFC3E-6A0B-4BF4-B5A0-4350FEA968AF}" type="slidenum">
              <a:rPr lang="en-US"/>
              <a:pPr>
                <a:defRPr/>
              </a:pPr>
              <a:t>‹#›</a:t>
            </a:fld>
            <a:endParaRPr lang="en-US"/>
          </a:p>
        </p:txBody>
      </p:sp>
    </p:spTree>
    <p:extLst>
      <p:ext uri="{BB962C8B-B14F-4D97-AF65-F5344CB8AC3E}">
        <p14:creationId xmlns:p14="http://schemas.microsoft.com/office/powerpoint/2010/main" val="35825138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E1EFC3E-6A0B-4BF4-B5A0-4350FEA968AF}" type="slidenum">
              <a:rPr lang="en-US" smtClean="0"/>
              <a:pPr>
                <a:defRPr/>
              </a:pPr>
              <a:t>1</a:t>
            </a:fld>
            <a:endParaRPr lang="en-US"/>
          </a:p>
        </p:txBody>
      </p:sp>
    </p:spTree>
    <p:extLst>
      <p:ext uri="{BB962C8B-B14F-4D97-AF65-F5344CB8AC3E}">
        <p14:creationId xmlns:p14="http://schemas.microsoft.com/office/powerpoint/2010/main" val="3862722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1044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Geneva" charset="-128"/>
              </a:defRPr>
            </a:lvl1pPr>
            <a:lvl2pPr marL="742950" indent="-285750" eaLnBrk="0" hangingPunct="0">
              <a:defRPr>
                <a:solidFill>
                  <a:schemeClr val="tx1"/>
                </a:solidFill>
                <a:latin typeface="Arial" pitchFamily="34" charset="0"/>
                <a:ea typeface="Geneva" charset="-128"/>
              </a:defRPr>
            </a:lvl2pPr>
            <a:lvl3pPr marL="1143000" indent="-228600" eaLnBrk="0" hangingPunct="0">
              <a:defRPr>
                <a:solidFill>
                  <a:schemeClr val="tx1"/>
                </a:solidFill>
                <a:latin typeface="Arial" pitchFamily="34" charset="0"/>
                <a:ea typeface="Geneva" charset="-128"/>
              </a:defRPr>
            </a:lvl3pPr>
            <a:lvl4pPr marL="1600200" indent="-228600" eaLnBrk="0" hangingPunct="0">
              <a:defRPr>
                <a:solidFill>
                  <a:schemeClr val="tx1"/>
                </a:solidFill>
                <a:latin typeface="Arial" pitchFamily="34" charset="0"/>
                <a:ea typeface="Geneva" charset="-128"/>
              </a:defRPr>
            </a:lvl4pPr>
            <a:lvl5pPr marL="2057400" indent="-228600" eaLnBrk="0" hangingPunct="0">
              <a:defRPr>
                <a:solidFill>
                  <a:schemeClr val="tx1"/>
                </a:solidFill>
                <a:latin typeface="Arial" pitchFamily="34" charset="0"/>
                <a:ea typeface="Geneva" charset="-128"/>
              </a:defRPr>
            </a:lvl5pPr>
            <a:lvl6pPr marL="2514600" indent="-228600" defTabSz="457200" eaLnBrk="0" fontAlgn="base" hangingPunct="0">
              <a:spcBef>
                <a:spcPct val="0"/>
              </a:spcBef>
              <a:spcAft>
                <a:spcPct val="0"/>
              </a:spcAft>
              <a:defRPr>
                <a:solidFill>
                  <a:schemeClr val="tx1"/>
                </a:solidFill>
                <a:latin typeface="Arial" pitchFamily="34" charset="0"/>
                <a:ea typeface="Geneva" charset="-128"/>
              </a:defRPr>
            </a:lvl6pPr>
            <a:lvl7pPr marL="2971800" indent="-228600" defTabSz="457200" eaLnBrk="0" fontAlgn="base" hangingPunct="0">
              <a:spcBef>
                <a:spcPct val="0"/>
              </a:spcBef>
              <a:spcAft>
                <a:spcPct val="0"/>
              </a:spcAft>
              <a:defRPr>
                <a:solidFill>
                  <a:schemeClr val="tx1"/>
                </a:solidFill>
                <a:latin typeface="Arial" pitchFamily="34" charset="0"/>
                <a:ea typeface="Geneva" charset="-128"/>
              </a:defRPr>
            </a:lvl7pPr>
            <a:lvl8pPr marL="3429000" indent="-228600" defTabSz="457200" eaLnBrk="0" fontAlgn="base" hangingPunct="0">
              <a:spcBef>
                <a:spcPct val="0"/>
              </a:spcBef>
              <a:spcAft>
                <a:spcPct val="0"/>
              </a:spcAft>
              <a:defRPr>
                <a:solidFill>
                  <a:schemeClr val="tx1"/>
                </a:solidFill>
                <a:latin typeface="Arial" pitchFamily="34" charset="0"/>
                <a:ea typeface="Geneva" charset="-128"/>
              </a:defRPr>
            </a:lvl8pPr>
            <a:lvl9pPr marL="3886200" indent="-228600" defTabSz="457200" eaLnBrk="0" fontAlgn="base" hangingPunct="0">
              <a:spcBef>
                <a:spcPct val="0"/>
              </a:spcBef>
              <a:spcAft>
                <a:spcPct val="0"/>
              </a:spcAft>
              <a:defRPr>
                <a:solidFill>
                  <a:schemeClr val="tx1"/>
                </a:solidFill>
                <a:latin typeface="Arial" pitchFamily="34" charset="0"/>
                <a:ea typeface="Geneva" charset="-128"/>
              </a:defRPr>
            </a:lvl9pPr>
          </a:lstStyle>
          <a:p>
            <a:pPr eaLnBrk="1" hangingPunct="1"/>
            <a:fld id="{1EEE5CB6-F103-4280-B86D-DE9E3F6A9E45}" type="slidenum">
              <a:rPr lang="en-US" smtClean="0"/>
              <a:pPr eaLnBrk="1" hangingPunct="1"/>
              <a:t>18</a:t>
            </a:fld>
            <a:endParaRPr lang="en-US" smtClean="0"/>
          </a:p>
        </p:txBody>
      </p:sp>
    </p:spTree>
    <p:extLst>
      <p:ext uri="{BB962C8B-B14F-4D97-AF65-F5344CB8AC3E}">
        <p14:creationId xmlns:p14="http://schemas.microsoft.com/office/powerpoint/2010/main" val="473839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2" name="Shape 102"/>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Clr>
                <a:srgbClr val="000000"/>
              </a:buClr>
              <a:buFont typeface="Arial"/>
              <a:buNone/>
            </a:pPr>
            <a:r>
              <a:rPr lang="en-US" sz="1200" dirty="0" smtClean="0">
                <a:solidFill>
                  <a:schemeClr val="dk1"/>
                </a:solidFill>
                <a:latin typeface="Calibri"/>
                <a:ea typeface="Calibri"/>
                <a:cs typeface="Calibri"/>
                <a:sym typeface="Calibri"/>
              </a:rPr>
              <a:t>3 minutes</a:t>
            </a:r>
            <a:endParaRPr sz="1200" dirty="0">
              <a:solidFill>
                <a:schemeClr val="dk1"/>
              </a:solidFill>
              <a:latin typeface="Calibri"/>
              <a:ea typeface="Calibri"/>
              <a:cs typeface="Calibri"/>
              <a:sym typeface="Calibri"/>
            </a:endParaRPr>
          </a:p>
        </p:txBody>
      </p:sp>
      <p:sp>
        <p:nvSpPr>
          <p:cNvPr id="103" name="Shape 103"/>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
                <a:solidFill>
                  <a:prstClr val="black"/>
                </a:solidFill>
                <a:ea typeface="Calibri"/>
                <a:cs typeface="Calibri"/>
                <a:sym typeface="Calibri"/>
              </a:rPr>
              <a:pPr>
                <a:buSzPct val="25000"/>
              </a:pPr>
              <a:t>38</a:t>
            </a:fld>
            <a:endParaRPr lang="en">
              <a:solidFill>
                <a:prstClr val="black"/>
              </a:solidFill>
              <a:ea typeface="Calibri"/>
              <a:cs typeface="Calibri"/>
              <a:sym typeface="Calibri"/>
            </a:endParaRPr>
          </a:p>
        </p:txBody>
      </p:sp>
    </p:spTree>
    <p:extLst>
      <p:ext uri="{BB962C8B-B14F-4D97-AF65-F5344CB8AC3E}">
        <p14:creationId xmlns:p14="http://schemas.microsoft.com/office/powerpoint/2010/main" val="1681151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Allison</a:t>
            </a:r>
            <a:endParaRPr lang="en-US" dirty="0">
              <a:latin typeface="Calibri" charset="0"/>
            </a:endParaRPr>
          </a:p>
        </p:txBody>
      </p:sp>
      <p:sp>
        <p:nvSpPr>
          <p:cNvPr id="1843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5F10EC96-0CDD-0543-B395-DA7E27C8870F}" type="slidenum">
              <a:rPr lang="en-US" sz="1200">
                <a:solidFill>
                  <a:prstClr val="black"/>
                </a:solidFill>
                <a:cs typeface="Arial" charset="0"/>
              </a:rPr>
              <a:pPr eaLnBrk="1" hangingPunct="1"/>
              <a:t>39</a:t>
            </a:fld>
            <a:endParaRPr lang="en-US" sz="1200">
              <a:solidFill>
                <a:prstClr val="black"/>
              </a:solidFill>
              <a:cs typeface="Arial" charset="0"/>
            </a:endParaRPr>
          </a:p>
        </p:txBody>
      </p:sp>
    </p:spTree>
    <p:extLst>
      <p:ext uri="{BB962C8B-B14F-4D97-AF65-F5344CB8AC3E}">
        <p14:creationId xmlns:p14="http://schemas.microsoft.com/office/powerpoint/2010/main" val="1896183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KK</a:t>
            </a:r>
            <a:endParaRPr lang="en-US" dirty="0"/>
          </a:p>
        </p:txBody>
      </p:sp>
      <p:sp>
        <p:nvSpPr>
          <p:cNvPr id="4" name="Slide Number Placeholder 3"/>
          <p:cNvSpPr>
            <a:spLocks noGrp="1"/>
          </p:cNvSpPr>
          <p:nvPr>
            <p:ph type="sldNum" sz="quarter" idx="10"/>
          </p:nvPr>
        </p:nvSpPr>
        <p:spPr/>
        <p:txBody>
          <a:bodyPr/>
          <a:lstStyle/>
          <a:p>
            <a:fld id="{33924CF7-4C18-B34F-A1B4-0EF5ECD519DE}"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2437512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E1EFC3E-6A0B-4BF4-B5A0-4350FEA968AF}" type="slidenum">
              <a:rPr lang="en-US" smtClean="0"/>
              <a:pPr>
                <a:defRPr/>
              </a:pPr>
              <a:t>49</a:t>
            </a:fld>
            <a:endParaRPr lang="en-US"/>
          </a:p>
        </p:txBody>
      </p:sp>
    </p:spTree>
    <p:extLst>
      <p:ext uri="{BB962C8B-B14F-4D97-AF65-F5344CB8AC3E}">
        <p14:creationId xmlns:p14="http://schemas.microsoft.com/office/powerpoint/2010/main" val="1357500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lvl="0" rtl="0">
              <a:spcBef>
                <a:spcPts val="0"/>
              </a:spcBef>
              <a:buSzPct val="25000"/>
              <a:buNone/>
            </a:pPr>
            <a:endParaRPr lang="en" sz="1200" dirty="0">
              <a:solidFill>
                <a:schemeClr val="dk1"/>
              </a:solidFill>
              <a:latin typeface="Calibri"/>
              <a:ea typeface="Calibri"/>
              <a:cs typeface="Calibri"/>
              <a:sym typeface="Calibri"/>
            </a:endParaRPr>
          </a:p>
        </p:txBody>
      </p:sp>
      <p:sp>
        <p:nvSpPr>
          <p:cNvPr id="114" name="Shape 114"/>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51</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6458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Battushig</a:t>
            </a:r>
            <a:r>
              <a:rPr lang="en-US" dirty="0"/>
              <a:t>, then 15, became one of 340 students out of 150,000 to earn a perfect score in Circuits and Electronics, a sophomore-level class at M.I.T. and the first Massive Open Online Course, or MOOC — a college course filmed and broadcast free or nearly free to anyone with an Internet connection — offered by the university."</a:t>
            </a:r>
          </a:p>
          <a:p>
            <a:endParaRPr lang="en-US" dirty="0"/>
          </a:p>
          <a:p>
            <a:r>
              <a:rPr lang="en-US" dirty="0"/>
              <a:t>The principal of his high school "...had students watch the Circuits and Electronics MOOC lectures at home, but he wanted to supplement them with real-world labs."</a:t>
            </a:r>
          </a:p>
          <a:p>
            <a:endParaRPr lang="en-US" dirty="0"/>
          </a:p>
          <a:p>
            <a:r>
              <a:rPr lang="en-US" dirty="0"/>
              <a:t>The boy "said. “I had never done that kind of thing before. It was really a watershed moment for me.” To help his classmates, he made videos in Mongolian that offered pointers and explanations of difficult concepts and posted them on YouTube. "</a:t>
            </a:r>
          </a:p>
          <a:p>
            <a:endParaRPr lang="en-US" dirty="0"/>
          </a:p>
          <a:p>
            <a:r>
              <a:rPr lang="en-US" dirty="0"/>
              <a:t>"...In the past decade, Mongolia, which had limited landlines, invested heavily in its information technology infrastructure and now has an extensive 3G network. Most homes in Ulan Bator have Internet connections, and almost everyone, including nomads, has at least one cellphone. Even on the steppe, with only sheep in sight, you can get a signal.”</a:t>
            </a:r>
          </a:p>
          <a:p>
            <a:endParaRPr lang="en-US" dirty="0"/>
          </a:p>
          <a:p>
            <a:endParaRPr lang="en-US" dirty="0"/>
          </a:p>
        </p:txBody>
      </p:sp>
      <p:sp>
        <p:nvSpPr>
          <p:cNvPr id="4" name="Slide Number Placeholder 3"/>
          <p:cNvSpPr>
            <a:spLocks noGrp="1"/>
          </p:cNvSpPr>
          <p:nvPr>
            <p:ph type="sldNum" sz="quarter" idx="10"/>
          </p:nvPr>
        </p:nvSpPr>
        <p:spPr/>
        <p:txBody>
          <a:bodyPr/>
          <a:lstStyle/>
          <a:p>
            <a:fld id="{D6CCFB5A-0D54-FF48-85E2-68BEF4720D84}"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387748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094C528-4AED-4ADC-83E4-36C49C6434C1}"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63564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77500" lnSpcReduction="20000"/>
          </a:bodyPr>
          <a:lstStyle/>
          <a:p>
            <a:r>
              <a:rPr lang="en-US" sz="1200" b="1" kern="1200" dirty="0" smtClean="0">
                <a:solidFill>
                  <a:schemeClr val="tx1"/>
                </a:solidFill>
                <a:effectLst/>
                <a:latin typeface="+mn-lt"/>
                <a:ea typeface="+mn-ea"/>
                <a:cs typeface="+mn-cs"/>
              </a:rPr>
              <a:t>Today, with</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 GPS, it</a:t>
            </a:r>
            <a:r>
              <a:rPr lang="en-US" sz="1200" b="1" kern="1200" baseline="0" dirty="0" smtClean="0">
                <a:solidFill>
                  <a:schemeClr val="tx1"/>
                </a:solidFill>
                <a:effectLst/>
                <a:latin typeface="+mn-lt"/>
                <a:ea typeface="+mn-ea"/>
                <a:cs typeface="+mn-cs"/>
              </a:rPr>
              <a:t> is</a:t>
            </a:r>
            <a:r>
              <a:rPr lang="en-US" sz="1200" b="1" kern="1200" dirty="0" smtClean="0">
                <a:solidFill>
                  <a:schemeClr val="tx1"/>
                </a:solidFill>
                <a:effectLst/>
                <a:latin typeface="+mn-lt"/>
                <a:ea typeface="+mn-ea"/>
                <a:cs typeface="+mn-cs"/>
              </a:rPr>
              <a:t> almost impossible to get lost. The GPS</a:t>
            </a:r>
            <a:r>
              <a:rPr lang="en-US" sz="1200" b="1" kern="1200" baseline="0" dirty="0" smtClean="0">
                <a:solidFill>
                  <a:schemeClr val="tx1"/>
                </a:solidFill>
                <a:effectLst/>
                <a:latin typeface="+mn-lt"/>
                <a:ea typeface="+mn-ea"/>
                <a:cs typeface="+mn-cs"/>
              </a:rPr>
              <a:t> knows </a:t>
            </a:r>
            <a:r>
              <a:rPr lang="en-US" sz="1200" b="1" kern="1200" dirty="0" smtClean="0">
                <a:solidFill>
                  <a:schemeClr val="tx1"/>
                </a:solidFill>
                <a:effectLst/>
                <a:latin typeface="+mn-lt"/>
                <a:ea typeface="+mn-ea"/>
                <a:cs typeface="+mn-cs"/>
              </a:rPr>
              <a:t>multiple pathways to your destination</a:t>
            </a:r>
            <a:r>
              <a:rPr lang="en-US" sz="1200" b="1"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You have access to information on the routes, speed of travel, the time to destination, and places of interest along the way to explore. </a:t>
            </a:r>
            <a:endParaRPr lang="en-US" dirty="0" smtClean="0"/>
          </a:p>
          <a:p>
            <a:r>
              <a:rPr lang="en-US" sz="1200" b="0" kern="1200" dirty="0" smtClean="0">
                <a:solidFill>
                  <a:schemeClr val="tx1"/>
                </a:solidFill>
                <a:effectLst/>
                <a:latin typeface="+mn-lt"/>
                <a:ea typeface="+mn-ea"/>
                <a:cs typeface="+mn-cs"/>
              </a:rPr>
              <a:t>Imagine if today’s learning environments were re-imagined to work more akin to the experience of using a GPS when you are driving. </a:t>
            </a:r>
            <a:endParaRPr lang="en-US" dirty="0" smtClean="0"/>
          </a:p>
          <a:p>
            <a:r>
              <a:rPr lang="en-US" sz="1200" b="0" kern="1200" dirty="0" smtClean="0">
                <a:solidFill>
                  <a:schemeClr val="tx1"/>
                </a:solidFill>
                <a:effectLst/>
                <a:latin typeface="+mn-lt"/>
                <a:ea typeface="+mn-ea"/>
                <a:cs typeface="+mn-cs"/>
              </a:rPr>
              <a:t>Just as a car’s GPS system provides an immediate alert when a wrong turn is made or the driver gets stopped in a traffic jam, a learning system can provide immediate feedback to keep a student aware of the pacing and progress toward their learning goals — and advise them when they need help. </a:t>
            </a:r>
            <a:endParaRPr lang="en-US" dirty="0" smtClean="0"/>
          </a:p>
          <a:p>
            <a:r>
              <a:rPr lang="en-US" sz="1200" b="0" kern="1200" dirty="0" smtClean="0">
                <a:solidFill>
                  <a:schemeClr val="tx1"/>
                </a:solidFill>
                <a:effectLst/>
                <a:latin typeface="+mn-lt"/>
                <a:ea typeface="+mn-ea"/>
                <a:cs typeface="+mn-cs"/>
              </a:rPr>
              <a:t>Effective blended learning environments provide this GPS for students, allowing them to navigate with flexibility along individual pathways for truly personalized learning. </a:t>
            </a:r>
            <a:endParaRPr lang="en-US" dirty="0" smtClean="0"/>
          </a:p>
          <a:p>
            <a:r>
              <a:rPr lang="en-US" sz="1200" b="0" kern="1200" dirty="0" smtClean="0">
                <a:solidFill>
                  <a:schemeClr val="tx1"/>
                </a:solidFill>
                <a:effectLst/>
                <a:latin typeface="+mn-lt"/>
                <a:ea typeface="+mn-ea"/>
                <a:cs typeface="+mn-cs"/>
              </a:rPr>
              <a:t>A next generation education system would offer each student their own </a:t>
            </a:r>
            <a:r>
              <a:rPr lang="en-US" sz="1200" b="0" kern="1200" dirty="0" err="1" smtClean="0">
                <a:solidFill>
                  <a:schemeClr val="tx1"/>
                </a:solidFill>
                <a:effectLst/>
                <a:latin typeface="+mn-lt"/>
                <a:ea typeface="+mn-ea"/>
                <a:cs typeface="+mn-cs"/>
              </a:rPr>
              <a:t>gPS</a:t>
            </a:r>
            <a:r>
              <a:rPr lang="en-US" sz="1200" b="0" kern="1200" dirty="0" smtClean="0">
                <a:solidFill>
                  <a:schemeClr val="tx1"/>
                </a:solidFill>
                <a:effectLst/>
                <a:latin typeface="+mn-lt"/>
                <a:ea typeface="+mn-ea"/>
                <a:cs typeface="+mn-cs"/>
              </a:rPr>
              <a:t>-like dashboard for learning so that each student would know if they were on track toward their destination — graduation, college and career-readiness — every moment of every day and every point along the way. </a:t>
            </a:r>
            <a:endParaRPr lang="en-US" dirty="0" smtClean="0"/>
          </a:p>
          <a:p>
            <a:r>
              <a:rPr lang="en-US" sz="1200" b="0" kern="1200" dirty="0" smtClean="0">
                <a:solidFill>
                  <a:schemeClr val="tx1"/>
                </a:solidFill>
                <a:effectLst/>
                <a:latin typeface="+mn-lt"/>
                <a:ea typeface="+mn-ea"/>
                <a:cs typeface="+mn-cs"/>
              </a:rPr>
              <a:t>You’d no longer have to wait until the end of a grading period or school year to take a summative assessment for accountability to show whether you are on or off-track. With a GPS, the moment a student makes a wrong turn, the system would help let the student know to turn around, to seek help and exactly where to find resources to get back on their route toward success and graduation. </a:t>
            </a:r>
            <a:endParaRPr lang="en-US" dirty="0" smtClean="0"/>
          </a:p>
          <a:p>
            <a:r>
              <a:rPr lang="en-US" sz="1200" b="0" kern="1200" dirty="0" smtClean="0">
                <a:solidFill>
                  <a:schemeClr val="tx1"/>
                </a:solidFill>
                <a:effectLst/>
                <a:latin typeface="+mn-lt"/>
                <a:ea typeface="+mn-ea"/>
                <a:cs typeface="+mn-cs"/>
              </a:rPr>
              <a:t>Blended learning offers a vehicle for optimizing the instructional design toward personalization through transparent data dashboards and enhancing a student’s choice of path. This flexibility allows students to access multiple resources and a variety of content (with reviews and recommendations), but provides a clear profile of how far they have traveled along their pathway and the work still needed to continue along the pathway if they are to achieve success. </a:t>
            </a:r>
            <a:endParaRPr lang="en-US" dirty="0" smtClean="0"/>
          </a:p>
          <a:p>
            <a:r>
              <a:rPr lang="en-US" sz="1200" b="0" kern="1200" dirty="0" smtClean="0">
                <a:solidFill>
                  <a:schemeClr val="tx1"/>
                </a:solidFill>
                <a:effectLst/>
                <a:latin typeface="+mn-lt"/>
                <a:ea typeface="+mn-ea"/>
                <a:cs typeface="+mn-cs"/>
              </a:rPr>
              <a:t>Not every student’s learning happens along a straight line. Side trips — peaked by interests that contribute to the broader acquisition of an individual’s knowledge and skills — can bring joy to the journey. </a:t>
            </a:r>
            <a:endParaRPr lang="en-US" dirty="0" smtClean="0"/>
          </a:p>
          <a:p>
            <a:r>
              <a:rPr lang="en-US" sz="1200" b="0" kern="1200" dirty="0" smtClean="0">
                <a:solidFill>
                  <a:schemeClr val="tx1"/>
                </a:solidFill>
                <a:effectLst/>
                <a:latin typeface="+mn-lt"/>
                <a:ea typeface="+mn-ea"/>
                <a:cs typeface="+mn-cs"/>
              </a:rPr>
              <a:t>The blended learning journey is supported by people harnessing advanced, adaptive technologies that provide immediate feedback on time to destination, re-routing or help in order to get back on track, and opportunities to dive into areas of unique interests for deeper learning along the way. The journey is not necessarily linear, and a student is able take multiple pathways to achieve their learning goals and explore based on individual interests — all while co- piloting with educators and receiving regular feedback on progress so they don’t get lost. </a:t>
            </a:r>
            <a:endParaRPr lang="en-US" dirty="0" smtClean="0"/>
          </a:p>
          <a:p>
            <a:r>
              <a:rPr lang="en-US" sz="1200" b="0" kern="1200" dirty="0" smtClean="0">
                <a:solidFill>
                  <a:schemeClr val="tx1"/>
                </a:solidFill>
                <a:effectLst/>
                <a:latin typeface="+mn-lt"/>
                <a:ea typeface="+mn-ea"/>
                <a:cs typeface="+mn-cs"/>
              </a:rPr>
              <a:t>A GPS for learning is an apt analogy to demonstrate how blended and online learning environments can be a vehicle for personalized learning through use of a customized dashboard display showing real-time information and offering tools to support optimized pathways along a personalized learning journey toward graduation and student success. </a:t>
            </a:r>
            <a:endParaRPr lang="en-US" dirty="0" smtClean="0"/>
          </a:p>
          <a:p>
            <a:endParaRPr lang="en-US" dirty="0"/>
          </a:p>
        </p:txBody>
      </p:sp>
      <p:sp>
        <p:nvSpPr>
          <p:cNvPr id="4" name="Slide Number Placeholder 3"/>
          <p:cNvSpPr>
            <a:spLocks noGrp="1"/>
          </p:cNvSpPr>
          <p:nvPr>
            <p:ph type="sldNum" sz="quarter" idx="10"/>
          </p:nvPr>
        </p:nvSpPr>
        <p:spPr/>
        <p:txBody>
          <a:bodyPr/>
          <a:lstStyle/>
          <a:p>
            <a:fld id="{D6CCFB5A-0D54-FF48-85E2-68BEF4720D84}" type="slidenum">
              <a:rPr lang="en-US" smtClean="0">
                <a:solidFill>
                  <a:prstClr val="black"/>
                </a:solidFill>
                <a:latin typeface="Calibri"/>
              </a:rPr>
              <a:pPr/>
              <a:t>59</a:t>
            </a:fld>
            <a:endParaRPr lang="en-US">
              <a:solidFill>
                <a:prstClr val="black"/>
              </a:solidFill>
              <a:latin typeface="Calibri"/>
            </a:endParaRPr>
          </a:p>
        </p:txBody>
      </p:sp>
    </p:spTree>
    <p:extLst>
      <p:ext uri="{BB962C8B-B14F-4D97-AF65-F5344CB8AC3E}">
        <p14:creationId xmlns:p14="http://schemas.microsoft.com/office/powerpoint/2010/main" val="185684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Allison</a:t>
            </a:r>
            <a:endParaRPr lang="en-US" dirty="0"/>
          </a:p>
        </p:txBody>
      </p:sp>
      <p:sp>
        <p:nvSpPr>
          <p:cNvPr id="4" name="Slide Number Placeholder 3"/>
          <p:cNvSpPr>
            <a:spLocks noGrp="1"/>
          </p:cNvSpPr>
          <p:nvPr>
            <p:ph type="sldNum" sz="quarter" idx="10"/>
          </p:nvPr>
        </p:nvSpPr>
        <p:spPr/>
        <p:txBody>
          <a:bodyPr/>
          <a:lstStyle/>
          <a:p>
            <a:fld id="{539E9562-FE81-42FD-92A9-DC1C175491D6}" type="slidenum">
              <a:rPr lang="en-US" smtClean="0">
                <a:solidFill>
                  <a:prstClr val="black"/>
                </a:solidFill>
                <a:latin typeface="Calibri"/>
              </a:rPr>
              <a:pPr/>
              <a:t>61</a:t>
            </a:fld>
            <a:endParaRPr lang="en-US">
              <a:solidFill>
                <a:prstClr val="black"/>
              </a:solidFill>
              <a:latin typeface="Calibri"/>
            </a:endParaRPr>
          </a:p>
        </p:txBody>
      </p:sp>
    </p:spTree>
    <p:extLst>
      <p:ext uri="{BB962C8B-B14F-4D97-AF65-F5344CB8AC3E}">
        <p14:creationId xmlns:p14="http://schemas.microsoft.com/office/powerpoint/2010/main" val="2139893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Jason Zimba</a:t>
            </a:r>
            <a:r>
              <a:rPr lang="ja-JP" altLang="en-US">
                <a:ea typeface="ＭＳ Ｐゴシック" charset="-128"/>
              </a:rPr>
              <a:t>’</a:t>
            </a:r>
            <a:r>
              <a:rPr lang="en-US" altLang="ja-JP">
                <a:ea typeface="ＭＳ Ｐゴシック" charset="-128"/>
              </a:rPr>
              <a:t>s chart</a:t>
            </a:r>
          </a:p>
          <a:p>
            <a:endParaRPr lang="en-US" altLang="en-US">
              <a:ea typeface="ＭＳ Ｐゴシック" charset="-128"/>
            </a:endParaRPr>
          </a:p>
          <a:p>
            <a:endParaRPr lang="en-US" altLang="en-US">
              <a:ea typeface="ＭＳ Ｐゴシック" charset="-128"/>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30250" indent="-280988">
              <a:spcBef>
                <a:spcPct val="30000"/>
              </a:spcBef>
              <a:defRPr sz="1200">
                <a:solidFill>
                  <a:schemeClr val="tx1"/>
                </a:solidFill>
                <a:latin typeface="Calibri" charset="0"/>
                <a:ea typeface="ＭＳ Ｐゴシック" charset="-128"/>
              </a:defRPr>
            </a:lvl2pPr>
            <a:lvl3pPr marL="1123950" indent="-223838">
              <a:spcBef>
                <a:spcPct val="30000"/>
              </a:spcBef>
              <a:defRPr sz="1200">
                <a:solidFill>
                  <a:schemeClr val="tx1"/>
                </a:solidFill>
                <a:latin typeface="Calibri" charset="0"/>
                <a:ea typeface="ＭＳ Ｐゴシック" charset="-128"/>
              </a:defRPr>
            </a:lvl3pPr>
            <a:lvl4pPr marL="1573213" indent="-223838">
              <a:spcBef>
                <a:spcPct val="30000"/>
              </a:spcBef>
              <a:defRPr sz="1200">
                <a:solidFill>
                  <a:schemeClr val="tx1"/>
                </a:solidFill>
                <a:latin typeface="Calibri" charset="0"/>
                <a:ea typeface="ＭＳ Ｐゴシック" charset="-128"/>
              </a:defRPr>
            </a:lvl4pPr>
            <a:lvl5pPr marL="2022475" indent="-223838">
              <a:spcBef>
                <a:spcPct val="30000"/>
              </a:spcBef>
              <a:defRPr sz="1200">
                <a:solidFill>
                  <a:schemeClr val="tx1"/>
                </a:solidFill>
                <a:latin typeface="Calibri" charset="0"/>
                <a:ea typeface="ＭＳ Ｐゴシック" charset="-128"/>
              </a:defRPr>
            </a:lvl5pPr>
            <a:lvl6pPr marL="2479675" indent="-223838" defTabSz="457200" eaLnBrk="0" fontAlgn="base" hangingPunct="0">
              <a:spcBef>
                <a:spcPct val="30000"/>
              </a:spcBef>
              <a:spcAft>
                <a:spcPct val="0"/>
              </a:spcAft>
              <a:defRPr sz="1200">
                <a:solidFill>
                  <a:schemeClr val="tx1"/>
                </a:solidFill>
                <a:latin typeface="Calibri" charset="0"/>
                <a:ea typeface="ＭＳ Ｐゴシック" charset="-128"/>
              </a:defRPr>
            </a:lvl6pPr>
            <a:lvl7pPr marL="2936875" indent="-223838" defTabSz="457200" eaLnBrk="0" fontAlgn="base" hangingPunct="0">
              <a:spcBef>
                <a:spcPct val="30000"/>
              </a:spcBef>
              <a:spcAft>
                <a:spcPct val="0"/>
              </a:spcAft>
              <a:defRPr sz="1200">
                <a:solidFill>
                  <a:schemeClr val="tx1"/>
                </a:solidFill>
                <a:latin typeface="Calibri" charset="0"/>
                <a:ea typeface="ＭＳ Ｐゴシック" charset="-128"/>
              </a:defRPr>
            </a:lvl7pPr>
            <a:lvl8pPr marL="3394075" indent="-223838" defTabSz="457200" eaLnBrk="0" fontAlgn="base" hangingPunct="0">
              <a:spcBef>
                <a:spcPct val="30000"/>
              </a:spcBef>
              <a:spcAft>
                <a:spcPct val="0"/>
              </a:spcAft>
              <a:defRPr sz="1200">
                <a:solidFill>
                  <a:schemeClr val="tx1"/>
                </a:solidFill>
                <a:latin typeface="Calibri" charset="0"/>
                <a:ea typeface="ＭＳ Ｐゴシック" charset="-128"/>
              </a:defRPr>
            </a:lvl8pPr>
            <a:lvl9pPr marL="3851275" indent="-223838"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C6F946D5-DE7D-614B-9876-FCC594A3573A}" type="slidenum">
              <a:rPr lang="en-US" altLang="en-US">
                <a:solidFill>
                  <a:srgbClr val="000000"/>
                </a:solidFill>
                <a:latin typeface="Arial" charset="0"/>
              </a:rPr>
              <a:pPr>
                <a:spcBef>
                  <a:spcPct val="0"/>
                </a:spcBef>
              </a:pPr>
              <a:t>3</a:t>
            </a:fld>
            <a:endParaRPr lang="en-US" altLang="en-US">
              <a:solidFill>
                <a:srgbClr val="000000"/>
              </a:solidFill>
              <a:latin typeface="Arial" charset="0"/>
            </a:endParaRPr>
          </a:p>
        </p:txBody>
      </p:sp>
    </p:spTree>
    <p:extLst>
      <p:ext uri="{BB962C8B-B14F-4D97-AF65-F5344CB8AC3E}">
        <p14:creationId xmlns:p14="http://schemas.microsoft.com/office/powerpoint/2010/main" val="2031093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Susan – example of engaging session</a:t>
            </a:r>
          </a:p>
          <a:p>
            <a:pPr marL="171450" indent="-171450">
              <a:buFontTx/>
              <a:buChar char="-"/>
            </a:pPr>
            <a:r>
              <a:rPr lang="en-US" dirty="0" smtClean="0"/>
              <a:t>Modeling blended learning</a:t>
            </a:r>
          </a:p>
          <a:p>
            <a:pPr marL="171450" indent="-171450">
              <a:buFontTx/>
              <a:buChar char="-"/>
            </a:pPr>
            <a:r>
              <a:rPr lang="en-US" dirty="0" smtClean="0"/>
              <a:t>Group work/Collaboration</a:t>
            </a:r>
          </a:p>
          <a:p>
            <a:pPr marL="171450" indent="-171450">
              <a:buFontTx/>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539E9562-FE81-42FD-92A9-DC1C175491D6}" type="slidenum">
              <a:rPr lang="en-US" smtClean="0">
                <a:solidFill>
                  <a:prstClr val="black"/>
                </a:solidFill>
                <a:latin typeface="Calibri"/>
              </a:rPr>
              <a:pPr/>
              <a:t>63</a:t>
            </a:fld>
            <a:endParaRPr lang="en-US">
              <a:solidFill>
                <a:prstClr val="black"/>
              </a:solidFill>
              <a:latin typeface="Calibri"/>
            </a:endParaRPr>
          </a:p>
        </p:txBody>
      </p:sp>
    </p:spTree>
    <p:extLst>
      <p:ext uri="{BB962C8B-B14F-4D97-AF65-F5344CB8AC3E}">
        <p14:creationId xmlns:p14="http://schemas.microsoft.com/office/powerpoint/2010/main" val="2840597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lvl="0" rtl="0">
              <a:spcBef>
                <a:spcPts val="0"/>
              </a:spcBef>
              <a:buSzPct val="25000"/>
              <a:buNone/>
            </a:pPr>
            <a:endParaRPr lang="en" sz="1200" dirty="0">
              <a:solidFill>
                <a:schemeClr val="dk1"/>
              </a:solidFill>
              <a:latin typeface="Calibri"/>
              <a:ea typeface="Calibri"/>
              <a:cs typeface="Calibri"/>
              <a:sym typeface="Calibri"/>
            </a:endParaRPr>
          </a:p>
        </p:txBody>
      </p:sp>
      <p:sp>
        <p:nvSpPr>
          <p:cNvPr id="114" name="Shape 114"/>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
                <a:solidFill>
                  <a:prstClr val="black"/>
                </a:solidFill>
                <a:ea typeface="Calibri"/>
                <a:cs typeface="Calibri"/>
                <a:sym typeface="Calibri"/>
              </a:rPr>
              <a:pPr>
                <a:buSzPct val="25000"/>
              </a:pPr>
              <a:t>67</a:t>
            </a:fld>
            <a:endParaRPr lang="en">
              <a:solidFill>
                <a:prstClr val="black"/>
              </a:solidFill>
              <a:ea typeface="Calibri"/>
              <a:cs typeface="Calibri"/>
              <a:sym typeface="Calibri"/>
            </a:endParaRPr>
          </a:p>
        </p:txBody>
      </p:sp>
    </p:spTree>
    <p:extLst>
      <p:ext uri="{BB962C8B-B14F-4D97-AF65-F5344CB8AC3E}">
        <p14:creationId xmlns:p14="http://schemas.microsoft.com/office/powerpoint/2010/main" val="533007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882833-76FA-4656-ABC4-AFDD53FF769E}" type="slidenum">
              <a:rPr lang="en-US"/>
              <a:pPr/>
              <a:t>68</a:t>
            </a:fld>
            <a:endParaRPr lang="en-US"/>
          </a:p>
        </p:txBody>
      </p:sp>
    </p:spTree>
    <p:extLst>
      <p:ext uri="{BB962C8B-B14F-4D97-AF65-F5344CB8AC3E}">
        <p14:creationId xmlns:p14="http://schemas.microsoft.com/office/powerpoint/2010/main" val="1216566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7C11F8-4A15-4065-9B0B-FC9681AD2EDC}" type="slidenum">
              <a:rPr lang="en-US" altLang="en-US" smtClean="0"/>
              <a:pPr/>
              <a:t>70</a:t>
            </a:fld>
            <a:endParaRPr lang="en-US" altLang="en-US"/>
          </a:p>
        </p:txBody>
      </p:sp>
    </p:spTree>
    <p:extLst>
      <p:ext uri="{BB962C8B-B14F-4D97-AF65-F5344CB8AC3E}">
        <p14:creationId xmlns:p14="http://schemas.microsoft.com/office/powerpoint/2010/main" val="1200747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Geneva" charset="-128"/>
              </a:defRPr>
            </a:lvl1pPr>
            <a:lvl2pPr marL="742950" indent="-285750" eaLnBrk="0" hangingPunct="0">
              <a:defRPr>
                <a:solidFill>
                  <a:schemeClr val="tx1"/>
                </a:solidFill>
                <a:latin typeface="Arial" pitchFamily="34" charset="0"/>
                <a:ea typeface="Geneva" charset="-128"/>
              </a:defRPr>
            </a:lvl2pPr>
            <a:lvl3pPr marL="1143000" indent="-228600" eaLnBrk="0" hangingPunct="0">
              <a:defRPr>
                <a:solidFill>
                  <a:schemeClr val="tx1"/>
                </a:solidFill>
                <a:latin typeface="Arial" pitchFamily="34" charset="0"/>
                <a:ea typeface="Geneva" charset="-128"/>
              </a:defRPr>
            </a:lvl3pPr>
            <a:lvl4pPr marL="1600200" indent="-228600" eaLnBrk="0" hangingPunct="0">
              <a:defRPr>
                <a:solidFill>
                  <a:schemeClr val="tx1"/>
                </a:solidFill>
                <a:latin typeface="Arial" pitchFamily="34" charset="0"/>
                <a:ea typeface="Geneva" charset="-128"/>
              </a:defRPr>
            </a:lvl4pPr>
            <a:lvl5pPr marL="2057400" indent="-228600" eaLnBrk="0" hangingPunct="0">
              <a:defRPr>
                <a:solidFill>
                  <a:schemeClr val="tx1"/>
                </a:solidFill>
                <a:latin typeface="Arial" pitchFamily="34" charset="0"/>
                <a:ea typeface="Geneva" charset="-128"/>
              </a:defRPr>
            </a:lvl5pPr>
            <a:lvl6pPr marL="2514600" indent="-228600" defTabSz="457200" eaLnBrk="0" fontAlgn="base" hangingPunct="0">
              <a:spcBef>
                <a:spcPct val="0"/>
              </a:spcBef>
              <a:spcAft>
                <a:spcPct val="0"/>
              </a:spcAft>
              <a:defRPr>
                <a:solidFill>
                  <a:schemeClr val="tx1"/>
                </a:solidFill>
                <a:latin typeface="Arial" pitchFamily="34" charset="0"/>
                <a:ea typeface="Geneva" charset="-128"/>
              </a:defRPr>
            </a:lvl6pPr>
            <a:lvl7pPr marL="2971800" indent="-228600" defTabSz="457200" eaLnBrk="0" fontAlgn="base" hangingPunct="0">
              <a:spcBef>
                <a:spcPct val="0"/>
              </a:spcBef>
              <a:spcAft>
                <a:spcPct val="0"/>
              </a:spcAft>
              <a:defRPr>
                <a:solidFill>
                  <a:schemeClr val="tx1"/>
                </a:solidFill>
                <a:latin typeface="Arial" pitchFamily="34" charset="0"/>
                <a:ea typeface="Geneva" charset="-128"/>
              </a:defRPr>
            </a:lvl7pPr>
            <a:lvl8pPr marL="3429000" indent="-228600" defTabSz="457200" eaLnBrk="0" fontAlgn="base" hangingPunct="0">
              <a:spcBef>
                <a:spcPct val="0"/>
              </a:spcBef>
              <a:spcAft>
                <a:spcPct val="0"/>
              </a:spcAft>
              <a:defRPr>
                <a:solidFill>
                  <a:schemeClr val="tx1"/>
                </a:solidFill>
                <a:latin typeface="Arial" pitchFamily="34" charset="0"/>
                <a:ea typeface="Geneva" charset="-128"/>
              </a:defRPr>
            </a:lvl8pPr>
            <a:lvl9pPr marL="3886200" indent="-228600" defTabSz="457200" eaLnBrk="0" fontAlgn="base" hangingPunct="0">
              <a:spcBef>
                <a:spcPct val="0"/>
              </a:spcBef>
              <a:spcAft>
                <a:spcPct val="0"/>
              </a:spcAft>
              <a:defRPr>
                <a:solidFill>
                  <a:schemeClr val="tx1"/>
                </a:solidFill>
                <a:latin typeface="Arial" pitchFamily="34" charset="0"/>
                <a:ea typeface="Geneva" charset="-128"/>
              </a:defRPr>
            </a:lvl9pPr>
          </a:lstStyle>
          <a:p>
            <a:pPr eaLnBrk="1" hangingPunct="1"/>
            <a:fld id="{1F250916-5220-4CF4-9537-7D80F15B2716}" type="slidenum">
              <a:rPr lang="en-US" smtClean="0">
                <a:latin typeface="Times New Roman" pitchFamily="18" charset="0"/>
              </a:rPr>
              <a:pPr eaLnBrk="1" hangingPunct="1"/>
              <a:t>72</a:t>
            </a:fld>
            <a:endParaRPr lang="en-US" smtClean="0">
              <a:latin typeface="Times New Roman" pitchFamily="18" charset="0"/>
            </a:endParaRP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50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665020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7C11F8-4A15-4065-9B0B-FC9681AD2EDC}" type="slidenum">
              <a:rPr lang="en-US" altLang="en-US" smtClean="0"/>
              <a:pPr/>
              <a:t>73</a:t>
            </a:fld>
            <a:endParaRPr lang="en-US" altLang="en-US"/>
          </a:p>
        </p:txBody>
      </p:sp>
    </p:spTree>
    <p:extLst>
      <p:ext uri="{BB962C8B-B14F-4D97-AF65-F5344CB8AC3E}">
        <p14:creationId xmlns:p14="http://schemas.microsoft.com/office/powerpoint/2010/main" val="1599132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CCFB5A-0D54-FF48-85E2-68BEF4720D84}"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174880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CCFB5A-0D54-FF48-85E2-68BEF4720D84}"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700093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CCFB5A-0D54-FF48-85E2-68BEF4720D84}"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514204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CCFB5A-0D54-FF48-85E2-68BEF4720D84}"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1031269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clear, personalized learning is not equal to competency-based learning — but they are related and terms are often (mistakenly) used interchangeably. </a:t>
            </a:r>
            <a:endParaRPr lang="en-US" dirty="0" smtClean="0"/>
          </a:p>
          <a:p>
            <a:endParaRPr lang="en-US" dirty="0"/>
          </a:p>
          <a:p>
            <a:r>
              <a:rPr lang="en-US" dirty="0" smtClean="0"/>
              <a:t>Competency</a:t>
            </a:r>
            <a:r>
              <a:rPr lang="en-US" dirty="0"/>
              <a:t>-based learning is a system of education, often referred to as proficiency or mastery-based, in which students advance and move ahead on their lessons based on demonstration of mastery</a:t>
            </a:r>
            <a:r>
              <a:rPr lang="en-US" dirty="0" smtClean="0"/>
              <a:t>.</a:t>
            </a:r>
          </a:p>
          <a:p>
            <a:endParaRPr lang="en-US" dirty="0"/>
          </a:p>
          <a:p>
            <a:r>
              <a:rPr lang="en-US" dirty="0" smtClean="0"/>
              <a:t> </a:t>
            </a:r>
            <a:r>
              <a:rPr lang="en-US" dirty="0"/>
              <a:t>In order for students to progress at a meaningful pace, schools and teachers provide differentiated instruction and support. </a:t>
            </a:r>
            <a:endParaRPr lang="en-US" dirty="0" smtClean="0"/>
          </a:p>
          <a:p>
            <a:endParaRPr lang="en-US" dirty="0"/>
          </a:p>
          <a:p>
            <a:r>
              <a:rPr lang="en-US" dirty="0" smtClean="0"/>
              <a:t>People </a:t>
            </a:r>
            <a:r>
              <a:rPr lang="en-US" dirty="0"/>
              <a:t>across the field of K-12 education are using the terms competency-based, proficiency- based, mastery-based, performance-based interchangeably in their own contexts — however, we use the term competency education. </a:t>
            </a:r>
          </a:p>
        </p:txBody>
      </p:sp>
      <p:sp>
        <p:nvSpPr>
          <p:cNvPr id="4" name="Slide Number Placeholder 3"/>
          <p:cNvSpPr>
            <a:spLocks noGrp="1"/>
          </p:cNvSpPr>
          <p:nvPr>
            <p:ph type="sldNum" sz="quarter" idx="10"/>
          </p:nvPr>
        </p:nvSpPr>
        <p:spPr/>
        <p:txBody>
          <a:bodyPr/>
          <a:lstStyle/>
          <a:p>
            <a:fld id="{D6CCFB5A-0D54-FF48-85E2-68BEF4720D84}" type="slidenum">
              <a:rPr lang="en-US" smtClean="0"/>
              <a:t>6</a:t>
            </a:fld>
            <a:endParaRPr lang="en-US"/>
          </a:p>
        </p:txBody>
      </p:sp>
    </p:spTree>
    <p:extLst>
      <p:ext uri="{BB962C8B-B14F-4D97-AF65-F5344CB8AC3E}">
        <p14:creationId xmlns:p14="http://schemas.microsoft.com/office/powerpoint/2010/main" val="3781192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CCFB5A-0D54-FF48-85E2-68BEF4720D84}"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2133576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a:spcBef>
                <a:spcPct val="0"/>
              </a:spcBef>
            </a:pPr>
            <a:r>
              <a:rPr lang="en-US" smtClean="0"/>
              <a:t>One of the biggest “aha’s” we had in this project is when we realized that competency-based pathways was not simply about breaking the link with the Carnegie unit. It was about replacing our time-based system with a learning based system. This definition should be considered as a basis for discussion. Ovetime we will want to hone this so that it can help to define what a high quality competency-based system might look like and what we need to bulid into policy and operations to ensure that failure is </a:t>
            </a:r>
          </a:p>
          <a:p>
            <a:pPr>
              <a:spcBef>
                <a:spcPct val="0"/>
              </a:spcBef>
            </a:pPr>
            <a:r>
              <a:rPr lang="en-US" smtClean="0"/>
              <a:t>indeed not an option. </a:t>
            </a:r>
          </a:p>
          <a:p>
            <a:pPr>
              <a:spcBef>
                <a:spcPct val="0"/>
              </a:spcBef>
            </a:pPr>
            <a:endParaRPr lang="en-US" smtClean="0"/>
          </a:p>
          <a:p>
            <a:pPr>
              <a:spcBef>
                <a:spcPct val="0"/>
              </a:spcBef>
            </a:pPr>
            <a:r>
              <a:rPr lang="en-US" smtClean="0"/>
              <a:t>Let’s take these three elements one by one:</a:t>
            </a:r>
          </a:p>
          <a:p>
            <a:pPr>
              <a:spcBef>
                <a:spcPct val="0"/>
              </a:spcBef>
            </a:pPr>
            <a:endParaRPr lang="en-US" smtClean="0"/>
          </a:p>
          <a:p>
            <a:pPr>
              <a:spcBef>
                <a:spcPct val="0"/>
              </a:spcBef>
            </a:pPr>
            <a:r>
              <a:rPr lang="en-US" smtClean="0"/>
              <a:t>Students advance upon mastery has several elements to it: first students will advance based upon performance not age; they will work at levels that are appropriately challenging, are evaluated on performance rather than inputs like attendance and assignments, and they may be doing performing at different levels in different subjects. So you can imagine a 14 year old student doing AP history, but 7th grade science. </a:t>
            </a:r>
          </a:p>
          <a:p>
            <a:pPr>
              <a:spcBef>
                <a:spcPct val="0"/>
              </a:spcBef>
            </a:pPr>
            <a:endParaRPr lang="en-US" smtClean="0"/>
          </a:p>
          <a:p>
            <a:pPr>
              <a:spcBef>
                <a:spcPct val="0"/>
              </a:spcBef>
            </a:pPr>
            <a:r>
              <a:rPr lang="en-US" smtClean="0"/>
              <a:t>The second element focuses on making learning explicit to the students.  First of all the unit of learning becomes more modular. A course may contain many learning objectives that students will continue to work on until they demonstrate proficiency. Second, the learning objectives are made absolutely explicit to students and the ways in which they can demonstrate proficiency. This immediately changes the relationship between student and teachers, with students more responsible for their learning. Finally, if students “own” their own learning, they can also apply themselves beyond the classroom. </a:t>
            </a:r>
          </a:p>
          <a:p>
            <a:pPr>
              <a:spcBef>
                <a:spcPct val="0"/>
              </a:spcBef>
            </a:pPr>
            <a:endParaRPr lang="en-US" smtClean="0"/>
          </a:p>
          <a:p>
            <a:pPr>
              <a:spcBef>
                <a:spcPct val="0"/>
              </a:spcBef>
            </a:pPr>
            <a:r>
              <a:rPr lang="en-US" smtClean="0"/>
              <a:t>The third element is a very powerful element.  It became clear in our interviews that in competency-based approaches, the traditional understanding of assessment is flipped on its head --- the primary focus is on assessment for learning rather than of learning.  This means that schools emphasize formative evaluation, there has to be a deep shared understanding among teachers of what proficiency looks like, that students are expected to demonstrate proficiency multiple times and in multiple ways so that everyone is confident that as they progress to the next level they can fully apply the knowledge. Finally, grades begin to have a different meaning (and sometime different system). A grade of A suggests advanced level or mastery, B suggests proficiency and able to progress, C’s and D’s suggest that students are still working towards proficiency and need to keep working before they can progress. </a:t>
            </a:r>
          </a:p>
        </p:txBody>
      </p:sp>
    </p:spTree>
    <p:extLst>
      <p:ext uri="{BB962C8B-B14F-4D97-AF65-F5344CB8AC3E}">
        <p14:creationId xmlns:p14="http://schemas.microsoft.com/office/powerpoint/2010/main" val="1225673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www.oecd.org</a:t>
            </a:r>
            <a:r>
              <a:rPr lang="en-US" dirty="0"/>
              <a:t>/</a:t>
            </a:r>
            <a:r>
              <a:rPr lang="en-US" dirty="0" err="1"/>
              <a:t>edu</a:t>
            </a:r>
            <a:r>
              <a:rPr lang="en-US" dirty="0"/>
              <a:t>/</a:t>
            </a:r>
            <a:r>
              <a:rPr lang="en-US" dirty="0" err="1"/>
              <a:t>ceri</a:t>
            </a:r>
            <a:r>
              <a:rPr lang="en-US" dirty="0"/>
              <a:t>/50300814.pdf</a:t>
            </a:r>
          </a:p>
        </p:txBody>
      </p:sp>
      <p:sp>
        <p:nvSpPr>
          <p:cNvPr id="4" name="Slide Number Placeholder 3"/>
          <p:cNvSpPr>
            <a:spLocks noGrp="1"/>
          </p:cNvSpPr>
          <p:nvPr>
            <p:ph type="sldNum" sz="quarter" idx="10"/>
          </p:nvPr>
        </p:nvSpPr>
        <p:spPr/>
        <p:txBody>
          <a:bodyPr/>
          <a:lstStyle/>
          <a:p>
            <a:fld id="{0B3C1606-875D-4EC1-84E9-EF109292CE0F}" type="slidenum">
              <a:rPr lang="en-US" smtClean="0"/>
              <a:t>83</a:t>
            </a:fld>
            <a:endParaRPr lang="en-US"/>
          </a:p>
        </p:txBody>
      </p:sp>
    </p:spTree>
    <p:extLst>
      <p:ext uri="{BB962C8B-B14F-4D97-AF65-F5344CB8AC3E}">
        <p14:creationId xmlns:p14="http://schemas.microsoft.com/office/powerpoint/2010/main" val="406211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lvl="0" rtl="0">
              <a:spcBef>
                <a:spcPts val="0"/>
              </a:spcBef>
              <a:buSzPct val="25000"/>
              <a:buNone/>
            </a:pPr>
            <a:endParaRPr lang="en" sz="1200" dirty="0">
              <a:solidFill>
                <a:schemeClr val="dk1"/>
              </a:solidFill>
              <a:latin typeface="Calibri"/>
              <a:ea typeface="Calibri"/>
              <a:cs typeface="Calibri"/>
              <a:sym typeface="Calibri"/>
            </a:endParaRPr>
          </a:p>
        </p:txBody>
      </p:sp>
      <p:sp>
        <p:nvSpPr>
          <p:cNvPr id="114" name="Shape 114"/>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
                <a:solidFill>
                  <a:prstClr val="black"/>
                </a:solidFill>
                <a:ea typeface="Calibri"/>
                <a:cs typeface="Calibri"/>
                <a:sym typeface="Calibri"/>
              </a:rPr>
              <a:pPr>
                <a:buSzPct val="25000"/>
              </a:pPr>
              <a:t>84</a:t>
            </a:fld>
            <a:endParaRPr lang="en">
              <a:solidFill>
                <a:prstClr val="black"/>
              </a:solidFill>
              <a:ea typeface="Calibri"/>
              <a:cs typeface="Calibri"/>
              <a:sym typeface="Calibri"/>
            </a:endParaRPr>
          </a:p>
        </p:txBody>
      </p:sp>
    </p:spTree>
    <p:extLst>
      <p:ext uri="{BB962C8B-B14F-4D97-AF65-F5344CB8AC3E}">
        <p14:creationId xmlns:p14="http://schemas.microsoft.com/office/powerpoint/2010/main" val="763076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Harry S. Truman: “Statement by the President Making Public a Report of the Commission on Higher Education” December 15, 1947.</a:t>
            </a:r>
          </a:p>
        </p:txBody>
      </p:sp>
      <p:sp>
        <p:nvSpPr>
          <p:cNvPr id="4" name="Slide Number Placeholder 3"/>
          <p:cNvSpPr>
            <a:spLocks noGrp="1"/>
          </p:cNvSpPr>
          <p:nvPr>
            <p:ph type="sldNum" sz="quarter" idx="10"/>
          </p:nvPr>
        </p:nvSpPr>
        <p:spPr/>
        <p:txBody>
          <a:bodyPr/>
          <a:lstStyle/>
          <a:p>
            <a:fld id="{0B3C1606-875D-4EC1-84E9-EF109292CE0F}"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2121225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7D8F67-82E1-B649-8ED2-426A05913631}" type="slidenum">
              <a:rPr lang="en-US" smtClean="0"/>
              <a:t>86</a:t>
            </a:fld>
            <a:endParaRPr lang="en-US"/>
          </a:p>
        </p:txBody>
      </p:sp>
    </p:spTree>
    <p:extLst>
      <p:ext uri="{BB962C8B-B14F-4D97-AF65-F5344CB8AC3E}">
        <p14:creationId xmlns:p14="http://schemas.microsoft.com/office/powerpoint/2010/main" val="230863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7C11F8-4A15-4065-9B0B-FC9681AD2EDC}" type="slidenum">
              <a:rPr lang="en-US" altLang="en-US" smtClean="0"/>
              <a:pPr/>
              <a:t>88</a:t>
            </a:fld>
            <a:endParaRPr lang="en-US" altLang="en-US"/>
          </a:p>
        </p:txBody>
      </p:sp>
    </p:spTree>
    <p:extLst>
      <p:ext uri="{BB962C8B-B14F-4D97-AF65-F5344CB8AC3E}">
        <p14:creationId xmlns:p14="http://schemas.microsoft.com/office/powerpoint/2010/main" val="1298904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approach</a:t>
            </a:r>
            <a:endParaRPr lang="en-US" dirty="0"/>
          </a:p>
        </p:txBody>
      </p:sp>
      <p:sp>
        <p:nvSpPr>
          <p:cNvPr id="4" name="Slide Number Placeholder 3"/>
          <p:cNvSpPr>
            <a:spLocks noGrp="1"/>
          </p:cNvSpPr>
          <p:nvPr>
            <p:ph type="sldNum" sz="quarter" idx="10"/>
          </p:nvPr>
        </p:nvSpPr>
        <p:spPr/>
        <p:txBody>
          <a:bodyPr/>
          <a:lstStyle/>
          <a:p>
            <a:fld id="{D6CCFB5A-0D54-FF48-85E2-68BEF4720D84}" type="slidenum">
              <a:rPr lang="en-US" smtClean="0"/>
              <a:t>9</a:t>
            </a:fld>
            <a:endParaRPr lang="en-US"/>
          </a:p>
        </p:txBody>
      </p:sp>
    </p:spTree>
    <p:extLst>
      <p:ext uri="{BB962C8B-B14F-4D97-AF65-F5344CB8AC3E}">
        <p14:creationId xmlns:p14="http://schemas.microsoft.com/office/powerpoint/2010/main" val="1178954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Susan</a:t>
            </a:r>
            <a:r>
              <a:rPr lang="en-US" baseline="0" dirty="0" smtClean="0"/>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These</a:t>
            </a:r>
            <a:r>
              <a:rPr lang="en-US" baseline="0" dirty="0" smtClean="0"/>
              <a:t> concepts are individual concepts that are often used synonymously. Foundations and organizations are merging the concepts but that doesn’t mean that they have merged in districts and schools. In order to do it well it is important to think of them as separate approaches as we become more skilled in implementing them.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Think of asking the question In What Way Are You Personalizing? In what way are you competency-based (and not)?</a:t>
            </a:r>
          </a:p>
          <a:p>
            <a:endParaRPr lang="en-US" dirty="0"/>
          </a:p>
        </p:txBody>
      </p:sp>
      <p:sp>
        <p:nvSpPr>
          <p:cNvPr id="4" name="Slide Number Placeholder 3"/>
          <p:cNvSpPr>
            <a:spLocks noGrp="1"/>
          </p:cNvSpPr>
          <p:nvPr>
            <p:ph type="sldNum" sz="quarter" idx="10"/>
          </p:nvPr>
        </p:nvSpPr>
        <p:spPr/>
        <p:txBody>
          <a:bodyPr/>
          <a:lstStyle/>
          <a:p>
            <a:fld id="{71D0B104-07C7-444B-9112-0F61C58901FB}"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3777757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Personalized learning is</a:t>
            </a:r>
            <a:r>
              <a:rPr lang="en-US" baseline="0" dirty="0" smtClean="0"/>
              <a:t> an instructional strategy.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Compare these essential attributes to what most traditional one-size-fits-all classroom environments look like: learner profiles with precise knowledge and skills, students with personal learning paths versus a lecture-based learning experience; flexible learning environments with a variety of modes, resources and modalities (e.g. </a:t>
            </a:r>
            <a:r>
              <a:rPr lang="en-US" sz="1200" b="0" kern="1200" dirty="0" err="1" smtClean="0">
                <a:solidFill>
                  <a:schemeClr val="tx1"/>
                </a:solidFill>
                <a:effectLst/>
                <a:latin typeface="+mn-lt"/>
                <a:ea typeface="+mn-ea"/>
                <a:cs typeface="+mn-cs"/>
              </a:rPr>
              <a:t>connectivism</a:t>
            </a:r>
            <a:r>
              <a:rPr lang="en-US" sz="1200" b="0" kern="1200" dirty="0" smtClean="0">
                <a:solidFill>
                  <a:schemeClr val="tx1"/>
                </a:solidFill>
                <a:effectLst/>
                <a:latin typeface="+mn-lt"/>
                <a:ea typeface="+mn-ea"/>
                <a:cs typeface="+mn-cs"/>
              </a:rPr>
              <a:t>, as illustrated in Figure 1) versus one approach for all students at the exact same pace using a single textbook. Today, with these contrasts, the vast majority of traditional classrooms in the K-12 education system are far from realizing the promise of personalized learning. However, this is where the shift to blended learning instructional models can begin to incorporate the essential elements for personalized learning — providing a roadmap and solution as a method or </a:t>
            </a:r>
            <a:r>
              <a:rPr lang="en-US" sz="1200" b="0" i="1" kern="1200" dirty="0" smtClean="0">
                <a:solidFill>
                  <a:schemeClr val="tx1"/>
                </a:solidFill>
                <a:effectLst/>
                <a:latin typeface="+mn-lt"/>
                <a:ea typeface="+mn-ea"/>
                <a:cs typeface="+mn-cs"/>
              </a:rPr>
              <a:t>modality </a:t>
            </a:r>
            <a:r>
              <a:rPr lang="en-US" sz="1200" b="0" kern="1200" dirty="0" smtClean="0">
                <a:solidFill>
                  <a:schemeClr val="tx1"/>
                </a:solidFill>
                <a:effectLst/>
                <a:latin typeface="+mn-lt"/>
                <a:ea typeface="+mn-ea"/>
                <a:cs typeface="+mn-cs"/>
              </a:rPr>
              <a:t>for delivery — and a means to transform education to student-centric learning. Realizing this transformation requires highly personalized, blended learning environments designed and built upon competency education.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D6CCFB5A-0D54-FF48-85E2-68BEF4720D84}" type="slidenum">
              <a:rPr lang="en-US" smtClean="0"/>
              <a:t>12</a:t>
            </a:fld>
            <a:endParaRPr lang="en-US"/>
          </a:p>
        </p:txBody>
      </p:sp>
    </p:spTree>
    <p:extLst>
      <p:ext uri="{BB962C8B-B14F-4D97-AF65-F5344CB8AC3E}">
        <p14:creationId xmlns:p14="http://schemas.microsoft.com/office/powerpoint/2010/main" val="4017807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CCFB5A-0D54-FF48-85E2-68BEF4720D84}"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1576591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882833-76FA-4656-ABC4-AFDD53FF769E}" type="slidenum">
              <a:rPr lang="en-US"/>
              <a:pPr/>
              <a:t>16</a:t>
            </a:fld>
            <a:endParaRPr lang="en-US"/>
          </a:p>
        </p:txBody>
      </p:sp>
    </p:spTree>
    <p:extLst>
      <p:ext uri="{BB962C8B-B14F-4D97-AF65-F5344CB8AC3E}">
        <p14:creationId xmlns:p14="http://schemas.microsoft.com/office/powerpoint/2010/main" val="102630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Jason Zimba</a:t>
            </a:r>
            <a:r>
              <a:rPr lang="ja-JP" altLang="en-US">
                <a:latin typeface="Calibri" charset="0"/>
              </a:rPr>
              <a:t>’</a:t>
            </a:r>
            <a:r>
              <a:rPr lang="en-US" altLang="ja-JP">
                <a:latin typeface="Calibri" charset="0"/>
              </a:rPr>
              <a:t>s chart</a:t>
            </a:r>
            <a:endParaRPr lang="en-US">
              <a:latin typeface="Calibri" charset="0"/>
            </a:endParaRPr>
          </a:p>
        </p:txBody>
      </p:sp>
      <p:sp>
        <p:nvSpPr>
          <p:cNvPr id="1843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348293-C72D-0B43-B407-4EDEB6350372}" type="slidenum">
              <a:rPr lang="en-US" sz="1200">
                <a:solidFill>
                  <a:srgbClr val="000000"/>
                </a:solidFill>
              </a:rPr>
              <a:pPr eaLnBrk="1" hangingPunct="1"/>
              <a:t>17</a:t>
            </a:fld>
            <a:endParaRPr lang="en-US" sz="1200">
              <a:solidFill>
                <a:srgbClr val="000000"/>
              </a:solidFill>
            </a:endParaRPr>
          </a:p>
        </p:txBody>
      </p:sp>
    </p:spTree>
    <p:extLst>
      <p:ext uri="{BB962C8B-B14F-4D97-AF65-F5344CB8AC3E}">
        <p14:creationId xmlns:p14="http://schemas.microsoft.com/office/powerpoint/2010/main" val="1972590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85800" y="5648325"/>
            <a:ext cx="3611563" cy="461963"/>
          </a:xfrm>
          <a:prstGeom prst="rect">
            <a:avLst/>
          </a:prstGeom>
          <a:noFill/>
        </p:spPr>
        <p:txBody>
          <a:bodyPr>
            <a:spAutoFit/>
          </a:bodyPr>
          <a:lstStyle>
            <a:lvl1pPr>
              <a:defRPr>
                <a:solidFill>
                  <a:schemeClr val="tx1"/>
                </a:solidFill>
                <a:latin typeface="Calibri" charset="0"/>
                <a:ea typeface="Geneva" charset="-128"/>
              </a:defRPr>
            </a:lvl1pPr>
            <a:lvl2pPr marL="37931725" indent="-37474525">
              <a:defRPr>
                <a:solidFill>
                  <a:schemeClr val="tx1"/>
                </a:solidFill>
                <a:latin typeface="Calibri" charset="0"/>
                <a:ea typeface="Geneva" charset="-128"/>
              </a:defRPr>
            </a:lvl2pPr>
            <a:lvl3pPr>
              <a:defRPr>
                <a:solidFill>
                  <a:schemeClr val="tx1"/>
                </a:solidFill>
                <a:latin typeface="Calibri" charset="0"/>
                <a:ea typeface="Geneva" charset="-128"/>
              </a:defRPr>
            </a:lvl3pPr>
            <a:lvl4pPr>
              <a:defRPr>
                <a:solidFill>
                  <a:schemeClr val="tx1"/>
                </a:solidFill>
                <a:latin typeface="Calibri" charset="0"/>
                <a:ea typeface="Geneva" charset="-128"/>
              </a:defRPr>
            </a:lvl4pPr>
            <a:lvl5pPr>
              <a:defRPr>
                <a:solidFill>
                  <a:schemeClr val="tx1"/>
                </a:solidFill>
                <a:latin typeface="Calibri" charset="0"/>
                <a:ea typeface="Geneva" charset="-128"/>
              </a:defRPr>
            </a:lvl5pPr>
            <a:lvl6pPr marL="457200" fontAlgn="base">
              <a:spcBef>
                <a:spcPct val="0"/>
              </a:spcBef>
              <a:spcAft>
                <a:spcPct val="0"/>
              </a:spcAft>
              <a:defRPr>
                <a:solidFill>
                  <a:schemeClr val="tx1"/>
                </a:solidFill>
                <a:latin typeface="Calibri" charset="0"/>
                <a:ea typeface="Geneva" charset="-128"/>
              </a:defRPr>
            </a:lvl6pPr>
            <a:lvl7pPr marL="914400" fontAlgn="base">
              <a:spcBef>
                <a:spcPct val="0"/>
              </a:spcBef>
              <a:spcAft>
                <a:spcPct val="0"/>
              </a:spcAft>
              <a:defRPr>
                <a:solidFill>
                  <a:schemeClr val="tx1"/>
                </a:solidFill>
                <a:latin typeface="Calibri" charset="0"/>
                <a:ea typeface="Geneva" charset="-128"/>
              </a:defRPr>
            </a:lvl7pPr>
            <a:lvl8pPr marL="1371600" fontAlgn="base">
              <a:spcBef>
                <a:spcPct val="0"/>
              </a:spcBef>
              <a:spcAft>
                <a:spcPct val="0"/>
              </a:spcAft>
              <a:defRPr>
                <a:solidFill>
                  <a:schemeClr val="tx1"/>
                </a:solidFill>
                <a:latin typeface="Calibri" charset="0"/>
                <a:ea typeface="Geneva" charset="-128"/>
              </a:defRPr>
            </a:lvl8pPr>
            <a:lvl9pPr marL="1828800" fontAlgn="base">
              <a:spcBef>
                <a:spcPct val="0"/>
              </a:spcBef>
              <a:spcAft>
                <a:spcPct val="0"/>
              </a:spcAft>
              <a:defRPr>
                <a:solidFill>
                  <a:schemeClr val="tx1"/>
                </a:solidFill>
                <a:latin typeface="Calibri" charset="0"/>
                <a:ea typeface="Geneva" charset="-128"/>
              </a:defRPr>
            </a:lvl9pPr>
          </a:lstStyle>
          <a:p>
            <a:pPr>
              <a:defRPr/>
            </a:pPr>
            <a:r>
              <a:rPr lang="en-US" sz="2400" i="1" smtClean="0">
                <a:solidFill>
                  <a:srgbClr val="FFFFFF"/>
                </a:solidFill>
                <a:latin typeface="Palatino" charset="0"/>
              </a:rPr>
              <a:t>www.inacol.org</a:t>
            </a:r>
          </a:p>
        </p:txBody>
      </p:sp>
      <p:sp>
        <p:nvSpPr>
          <p:cNvPr id="10" name="Title 9"/>
          <p:cNvSpPr>
            <a:spLocks noGrp="1"/>
          </p:cNvSpPr>
          <p:nvPr>
            <p:ph type="title"/>
          </p:nvPr>
        </p:nvSpPr>
        <p:spPr>
          <a:xfrm>
            <a:off x="685801" y="723389"/>
            <a:ext cx="7044266" cy="2663278"/>
          </a:xfrm>
        </p:spPr>
        <p:txBody>
          <a:bodyPr>
            <a:normAutofit/>
          </a:bodyPr>
          <a:lstStyle>
            <a:lvl1pPr algn="l">
              <a:defRPr sz="4600">
                <a:solidFill>
                  <a:schemeClr val="bg1"/>
                </a:solidFill>
                <a:latin typeface="Arial"/>
                <a:cs typeface="Arial"/>
              </a:defRPr>
            </a:lvl1pPr>
          </a:lstStyle>
          <a:p>
            <a:r>
              <a:rPr lang="en-US" smtClean="0"/>
              <a:t>Click to edit Master title style</a:t>
            </a:r>
            <a:endParaRPr lang="en-US" dirty="0"/>
          </a:p>
        </p:txBody>
      </p:sp>
      <p:sp>
        <p:nvSpPr>
          <p:cNvPr id="14" name="Text Placeholder 13"/>
          <p:cNvSpPr>
            <a:spLocks noGrp="1"/>
          </p:cNvSpPr>
          <p:nvPr>
            <p:ph type="body" sz="quarter" idx="10"/>
          </p:nvPr>
        </p:nvSpPr>
        <p:spPr>
          <a:xfrm>
            <a:off x="685800" y="3768725"/>
            <a:ext cx="4256088" cy="1268942"/>
          </a:xfrm>
        </p:spPr>
        <p:txBody>
          <a:bodyPr>
            <a:noAutofit/>
          </a:bodyPr>
          <a:lstStyle>
            <a:lvl1pPr>
              <a:buNone/>
              <a:defRPr sz="2200" i="1">
                <a:solidFill>
                  <a:srgbClr val="FFFFFF"/>
                </a:solidFill>
                <a:latin typeface="Palatino"/>
                <a:cs typeface="Palatino"/>
              </a:defRPr>
            </a:lvl1pPr>
            <a:lvl2pPr>
              <a:buNone/>
              <a:defRPr sz="2200" i="1">
                <a:solidFill>
                  <a:srgbClr val="FFFFFF"/>
                </a:solidFill>
                <a:latin typeface="Palatino"/>
                <a:cs typeface="Palatino"/>
              </a:defRPr>
            </a:lvl2pPr>
            <a:lvl3pPr>
              <a:buNone/>
              <a:defRPr sz="2200" i="1">
                <a:solidFill>
                  <a:srgbClr val="FFFFFF"/>
                </a:solidFill>
                <a:latin typeface="Palatino"/>
                <a:cs typeface="Palatino"/>
              </a:defRPr>
            </a:lvl3pPr>
            <a:lvl4pPr>
              <a:buNone/>
              <a:defRPr sz="2200" i="1">
                <a:solidFill>
                  <a:srgbClr val="FFFFFF"/>
                </a:solidFill>
                <a:latin typeface="Palatino"/>
                <a:cs typeface="Palatino"/>
              </a:defRPr>
            </a:lvl4pPr>
            <a:lvl5pPr>
              <a:buNone/>
              <a:defRPr sz="2200" i="1">
                <a:solidFill>
                  <a:srgbClr val="FFFFFF"/>
                </a:solidFill>
                <a:latin typeface="Palatino"/>
                <a:cs typeface="Palatino"/>
              </a:defRPr>
            </a:lvl5pPr>
          </a:lstStyle>
          <a:p>
            <a:pPr lvl="0"/>
            <a:r>
              <a:rPr lang="en-US" smtClean="0"/>
              <a:t>Click to edit Master text styles</a:t>
            </a:r>
          </a:p>
        </p:txBody>
      </p:sp>
    </p:spTree>
    <p:extLst>
      <p:ext uri="{BB962C8B-B14F-4D97-AF65-F5344CB8AC3E}">
        <p14:creationId xmlns:p14="http://schemas.microsoft.com/office/powerpoint/2010/main" val="1286984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229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Vertical Text">
    <p:spTree>
      <p:nvGrpSpPr>
        <p:cNvPr id="1" name=""/>
        <p:cNvGrpSpPr/>
        <p:nvPr/>
      </p:nvGrpSpPr>
      <p:grpSpPr>
        <a:xfrm>
          <a:off x="0" y="0"/>
          <a:ext cx="0" cy="0"/>
          <a:chOff x="0" y="0"/>
          <a:chExt cx="0" cy="0"/>
        </a:xfrm>
      </p:grpSpPr>
      <p:sp>
        <p:nvSpPr>
          <p:cNvPr id="4" name="Rectangle 3"/>
          <p:cNvSpPr/>
          <p:nvPr/>
        </p:nvSpPr>
        <p:spPr>
          <a:xfrm>
            <a:off x="8166100" y="282575"/>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5" name="TextBox 4"/>
          <p:cNvSpPr txBox="1"/>
          <p:nvPr/>
        </p:nvSpPr>
        <p:spPr>
          <a:xfrm>
            <a:off x="223838" y="228600"/>
            <a:ext cx="260350" cy="554038"/>
          </a:xfrm>
          <a:prstGeom prst="rect">
            <a:avLst/>
          </a:prstGeom>
          <a:noFill/>
        </p:spPr>
        <p:txBody>
          <a:bodyPr lIns="0" tIns="0" rIns="0" bIns="0">
            <a:spAutoFit/>
          </a:bodyPr>
          <a:lstStyle/>
          <a:p>
            <a:pPr>
              <a:defRPr/>
            </a:pPr>
            <a:r>
              <a:rPr sz="3600" b="1">
                <a:solidFill>
                  <a:schemeClr val="accent1">
                    <a:lumMod val="60000"/>
                    <a:lumOff val="40000"/>
                  </a:schemeClr>
                </a:solidFill>
                <a:latin typeface="Arial" pitchFamily="-106" charset="0"/>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Date Placeholder 3"/>
          <p:cNvSpPr>
            <a:spLocks noGrp="1"/>
          </p:cNvSpPr>
          <p:nvPr>
            <p:ph type="dt" sz="half" idx="10"/>
          </p:nvPr>
        </p:nvSpPr>
        <p:spPr>
          <a:xfrm>
            <a:off x="6794500" y="6423025"/>
            <a:ext cx="2133600" cy="365125"/>
          </a:xfrm>
          <a:prstGeom prst="rect">
            <a:avLst/>
          </a:prstGeom>
        </p:spPr>
        <p:txBody>
          <a:bodyPr/>
          <a:lstStyle>
            <a:lvl1pPr>
              <a:defRPr>
                <a:latin typeface="Arial" charset="0"/>
              </a:defRPr>
            </a:lvl1pPr>
          </a:lstStyle>
          <a:p>
            <a:pPr>
              <a:defRPr/>
            </a:pPr>
            <a:endParaRPr lang="en-US"/>
          </a:p>
        </p:txBody>
      </p:sp>
      <p:sp>
        <p:nvSpPr>
          <p:cNvPr id="7" name="Footer Placeholder 4"/>
          <p:cNvSpPr>
            <a:spLocks noGrp="1"/>
          </p:cNvSpPr>
          <p:nvPr>
            <p:ph type="ftr" sz="quarter" idx="11"/>
          </p:nvPr>
        </p:nvSpPr>
        <p:spPr>
          <a:xfrm>
            <a:off x="201613" y="6423025"/>
            <a:ext cx="6122987" cy="365125"/>
          </a:xfrm>
          <a:prstGeom prst="rect">
            <a:avLst/>
          </a:prstGeom>
        </p:spPr>
        <p:txBody>
          <a:bodyPr/>
          <a:lstStyle>
            <a:lvl1pPr>
              <a:defRPr>
                <a:latin typeface="Arial" charset="0"/>
              </a:defRPr>
            </a:lvl1pPr>
          </a:lstStyle>
          <a:p>
            <a:pPr>
              <a:defRPr/>
            </a:pPr>
            <a:endParaRPr lang="en-US"/>
          </a:p>
        </p:txBody>
      </p:sp>
      <p:sp>
        <p:nvSpPr>
          <p:cNvPr id="8" name="Slide Number Placeholder 5"/>
          <p:cNvSpPr>
            <a:spLocks noGrp="1"/>
          </p:cNvSpPr>
          <p:nvPr>
            <p:ph type="sldNum" sz="quarter" idx="12"/>
          </p:nvPr>
        </p:nvSpPr>
        <p:spPr>
          <a:xfrm>
            <a:off x="8305800" y="242888"/>
            <a:ext cx="554038" cy="365125"/>
          </a:xfrm>
          <a:prstGeom prst="rect">
            <a:avLst/>
          </a:prstGeom>
        </p:spPr>
        <p:txBody>
          <a:bodyPr/>
          <a:lstStyle>
            <a:lvl1pPr>
              <a:defRPr>
                <a:latin typeface="Arial" charset="0"/>
              </a:defRPr>
            </a:lvl1pPr>
          </a:lstStyle>
          <a:p>
            <a:pPr>
              <a:defRPr/>
            </a:pPr>
            <a:fld id="{7F461B64-58C9-470F-BBA9-963393E92738}" type="slidenum">
              <a:rPr lang="en-US"/>
              <a:pPr>
                <a:defRPr/>
              </a:pPr>
              <a:t>‹#›</a:t>
            </a:fld>
            <a:endParaRPr lang="en-US"/>
          </a:p>
        </p:txBody>
      </p:sp>
    </p:spTree>
    <p:extLst>
      <p:ext uri="{BB962C8B-B14F-4D97-AF65-F5344CB8AC3E}">
        <p14:creationId xmlns:p14="http://schemas.microsoft.com/office/powerpoint/2010/main" val="1172005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ftr" sz="quarter" idx="10"/>
          </p:nvPr>
        </p:nvSpPr>
        <p:spPr>
          <a:xfrm>
            <a:off x="3124200" y="6248400"/>
            <a:ext cx="2895600" cy="457200"/>
          </a:xfrm>
          <a:prstGeom prst="rect">
            <a:avLst/>
          </a:prstGeom>
        </p:spPr>
        <p:txBody>
          <a:bodyPr/>
          <a:lstStyle>
            <a:lvl1pPr>
              <a:defRPr>
                <a:latin typeface="Arial" charset="0"/>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57200"/>
          </a:xfrm>
          <a:prstGeom prst="rect">
            <a:avLst/>
          </a:prstGeom>
        </p:spPr>
        <p:txBody>
          <a:bodyPr/>
          <a:lstStyle>
            <a:lvl1pPr>
              <a:defRPr>
                <a:latin typeface="Arial" charset="0"/>
              </a:defRPr>
            </a:lvl1pPr>
          </a:lstStyle>
          <a:p>
            <a:pPr>
              <a:defRPr/>
            </a:pPr>
            <a:fld id="{E5924D23-20AB-4907-9100-252A1DFEB8EA}" type="slidenum">
              <a:rPr lang="en-US"/>
              <a:pPr>
                <a:defRPr/>
              </a:pPr>
              <a:t>‹#›</a:t>
            </a:fld>
            <a:endParaRPr lang="en-US"/>
          </a:p>
        </p:txBody>
      </p:sp>
      <p:sp>
        <p:nvSpPr>
          <p:cNvPr id="6" name="Rectangle 16"/>
          <p:cNvSpPr>
            <a:spLocks noGrp="1" noChangeArrowheads="1"/>
          </p:cNvSpPr>
          <p:nvPr>
            <p:ph type="dt" sz="half" idx="12"/>
          </p:nvPr>
        </p:nvSpPr>
        <p:spPr>
          <a:xfrm>
            <a:off x="457200" y="6245225"/>
            <a:ext cx="2133600" cy="47625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05165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xfrm>
            <a:off x="3124200" y="6248400"/>
            <a:ext cx="2895600" cy="4572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
        <p:nvSpPr>
          <p:cNvPr id="6" name="Rectangle 3"/>
          <p:cNvSpPr>
            <a:spLocks noGrp="1" noChangeArrowheads="1"/>
          </p:cNvSpPr>
          <p:nvPr>
            <p:ph type="sldNum" sz="quarter" idx="11"/>
          </p:nvPr>
        </p:nvSpPr>
        <p:spPr>
          <a:xfrm>
            <a:off x="6553200" y="6248400"/>
            <a:ext cx="2133600" cy="457200"/>
          </a:xfrm>
          <a:prstGeom prst="rect">
            <a:avLst/>
          </a:prstGeom>
        </p:spPr>
        <p:txBody>
          <a:bodyPr vert="horz" wrap="square" lIns="91440" tIns="45720" rIns="91440" bIns="45720" numCol="1" anchor="t" anchorCtr="0" compatLnSpc="1">
            <a:prstTxWarp prst="textNoShape">
              <a:avLst/>
            </a:prstTxWarp>
          </a:bodyPr>
          <a:lstStyle>
            <a:lvl1pPr>
              <a:defRPr>
                <a:cs typeface="Arial" charset="0"/>
              </a:defRPr>
            </a:lvl1pPr>
          </a:lstStyle>
          <a:p>
            <a:pPr fontAlgn="base">
              <a:spcBef>
                <a:spcPct val="0"/>
              </a:spcBef>
              <a:spcAft>
                <a:spcPct val="0"/>
              </a:spcAft>
              <a:defRPr/>
            </a:pPr>
            <a:fld id="{DFCEEEC8-1F72-934A-A2BA-FCD7F657A1C4}" type="slidenum">
              <a:rPr lang="en-US">
                <a:solidFill>
                  <a:prstClr val="black"/>
                </a:solidFill>
                <a:latin typeface="Calibri" charset="0"/>
                <a:ea typeface="ＭＳ Ｐゴシック" charset="0"/>
              </a:rPr>
              <a:pPr fontAlgn="base">
                <a:spcBef>
                  <a:spcPct val="0"/>
                </a:spcBef>
                <a:spcAft>
                  <a:spcPct val="0"/>
                </a:spcAft>
                <a:defRPr/>
              </a:pPr>
              <a:t>‹#›</a:t>
            </a:fld>
            <a:endParaRPr lang="en-US">
              <a:solidFill>
                <a:prstClr val="black"/>
              </a:solidFill>
              <a:latin typeface="Calibri" charset="0"/>
              <a:ea typeface="ＭＳ Ｐゴシック" charset="0"/>
            </a:endParaRPr>
          </a:p>
        </p:txBody>
      </p:sp>
      <p:sp>
        <p:nvSpPr>
          <p:cNvPr id="7" name="Rectangle 16"/>
          <p:cNvSpPr>
            <a:spLocks noGrp="1" noChangeArrowheads="1"/>
          </p:cNvSpPr>
          <p:nvPr>
            <p:ph type="dt" sz="half" idx="12"/>
          </p:nvPr>
        </p:nvSpPr>
        <p:spPr>
          <a:xfrm>
            <a:off x="457200" y="6245225"/>
            <a:ext cx="2133600" cy="47625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solidFill>
                <a:prstClr val="black"/>
              </a:solidFill>
              <a:latin typeface="Calibri"/>
            </a:endParaRPr>
          </a:p>
        </p:txBody>
      </p:sp>
    </p:spTree>
    <p:extLst>
      <p:ext uri="{BB962C8B-B14F-4D97-AF65-F5344CB8AC3E}">
        <p14:creationId xmlns:p14="http://schemas.microsoft.com/office/powerpoint/2010/main" val="2525649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41"/>
            <a:ext cx="8229600" cy="623432"/>
          </a:xfrm>
          <a:prstGeom prst="rect">
            <a:avLst/>
          </a:prstGeom>
        </p:spPr>
        <p:txBody>
          <a:bodyPr/>
          <a:lstStyle>
            <a:lvl1pPr algn="l">
              <a:defRPr sz="3200">
                <a:solidFill>
                  <a:srgbClr val="0E183C"/>
                </a:solidFill>
              </a:defRPr>
            </a:lvl1pPr>
          </a:lstStyle>
          <a:p>
            <a:r>
              <a:rPr lang="en-US" dirty="0" smtClean="0"/>
              <a:t>Click to add title</a:t>
            </a:r>
            <a:endParaRPr lang="en-US" dirty="0"/>
          </a:p>
        </p:txBody>
      </p:sp>
      <p:sp>
        <p:nvSpPr>
          <p:cNvPr id="3" name="Content Placeholder 2"/>
          <p:cNvSpPr>
            <a:spLocks noGrp="1"/>
          </p:cNvSpPr>
          <p:nvPr>
            <p:ph sz="half" idx="1" hasCustomPrompt="1"/>
          </p:nvPr>
        </p:nvSpPr>
        <p:spPr>
          <a:xfrm>
            <a:off x="457200" y="1600200"/>
            <a:ext cx="4038600" cy="4525963"/>
          </a:xfrm>
          <a:prstGeom prst="rect">
            <a:avLst/>
          </a:prstGeom>
        </p:spPr>
        <p:txBody>
          <a:bodyPr/>
          <a:lstStyle>
            <a:lvl1pPr marL="0" indent="0">
              <a:buNone/>
              <a:defRPr sz="2800"/>
            </a:lvl1pPr>
            <a:lvl2pPr marL="457200" indent="-223838">
              <a:buSzPct val="80000"/>
              <a:buFont typeface="Arial"/>
              <a:buChar char="•"/>
              <a:defRPr sz="2000"/>
            </a:lvl2pPr>
            <a:lvl3pPr marL="919163" indent="-228600">
              <a:buFont typeface="Lucida Grande"/>
              <a:buChar char="-"/>
              <a:tabLst>
                <a:tab pos="1089025" algn="l"/>
              </a:tabLst>
              <a:defRPr sz="1600"/>
            </a:lvl3pPr>
            <a:lvl4pPr marL="1314450" indent="-228600">
              <a:buSzPct val="80000"/>
              <a:buFont typeface="Wingdings" charset="2"/>
              <a:buChar char="§"/>
              <a:defRPr sz="1400" i="1"/>
            </a:lvl4pPr>
            <a:lvl5pPr marL="1263650" indent="-228600">
              <a:defRPr sz="1400"/>
            </a:lvl5pPr>
            <a:lvl6pPr>
              <a:defRPr sz="1800"/>
            </a:lvl6pPr>
            <a:lvl7pPr>
              <a:defRPr sz="1800"/>
            </a:lvl7pPr>
            <a:lvl8pPr>
              <a:defRPr sz="1800"/>
            </a:lvl8pPr>
            <a:lvl9pPr>
              <a:defRPr sz="1800"/>
            </a:lvl9pPr>
          </a:lstStyle>
          <a:p>
            <a:pPr lvl="0"/>
            <a:r>
              <a:rPr lang="en-US" dirty="0" smtClean="0"/>
              <a:t>First level</a:t>
            </a:r>
          </a:p>
          <a:p>
            <a:pPr lvl="1"/>
            <a:r>
              <a:rPr lang="en-US" dirty="0" smtClean="0"/>
              <a:t>Second level</a:t>
            </a:r>
          </a:p>
          <a:p>
            <a:pPr lvl="2"/>
            <a:r>
              <a:rPr lang="en-US" dirty="0" smtClean="0"/>
              <a:t>Third level</a:t>
            </a:r>
          </a:p>
          <a:p>
            <a:pPr lvl="4"/>
            <a:r>
              <a:rPr lang="en-US" dirty="0" smtClean="0"/>
              <a:t>Fourth level</a:t>
            </a:r>
            <a:endParaRPr lang="en-US" dirty="0"/>
          </a:p>
        </p:txBody>
      </p:sp>
      <p:sp>
        <p:nvSpPr>
          <p:cNvPr id="8" name="Content Placeholder 2"/>
          <p:cNvSpPr>
            <a:spLocks noGrp="1"/>
          </p:cNvSpPr>
          <p:nvPr>
            <p:ph sz="half" idx="13" hasCustomPrompt="1"/>
          </p:nvPr>
        </p:nvSpPr>
        <p:spPr>
          <a:xfrm>
            <a:off x="4648200" y="1600098"/>
            <a:ext cx="4038600" cy="4525963"/>
          </a:xfrm>
          <a:prstGeom prst="rect">
            <a:avLst/>
          </a:prstGeom>
        </p:spPr>
        <p:txBody>
          <a:bodyPr/>
          <a:lstStyle>
            <a:lvl1pPr marL="0" indent="0">
              <a:buNone/>
              <a:defRPr sz="2800"/>
            </a:lvl1pPr>
            <a:lvl2pPr marL="457200" indent="-223838">
              <a:buSzPct val="80000"/>
              <a:buFont typeface="Arial"/>
              <a:buChar char="•"/>
              <a:defRPr sz="2000"/>
            </a:lvl2pPr>
            <a:lvl3pPr marL="919163" indent="-228600">
              <a:buFont typeface="Lucida Grande"/>
              <a:buChar char="-"/>
              <a:tabLst>
                <a:tab pos="1089025" algn="l"/>
              </a:tabLst>
              <a:defRPr sz="1600"/>
            </a:lvl3pPr>
            <a:lvl4pPr marL="1314450" indent="-228600">
              <a:buSzPct val="80000"/>
              <a:buFont typeface="Wingdings" charset="2"/>
              <a:buChar char="§"/>
              <a:defRPr sz="1400" i="1"/>
            </a:lvl4pPr>
            <a:lvl5pPr marL="1263650" indent="-228600">
              <a:defRPr sz="1400"/>
            </a:lvl5pPr>
            <a:lvl6pPr>
              <a:defRPr sz="1800"/>
            </a:lvl6pPr>
            <a:lvl7pPr>
              <a:defRPr sz="1800"/>
            </a:lvl7pPr>
            <a:lvl8pPr>
              <a:defRPr sz="1800"/>
            </a:lvl8pPr>
            <a:lvl9pPr>
              <a:defRPr sz="1800"/>
            </a:lvl9pPr>
          </a:lstStyle>
          <a:p>
            <a:pPr lvl="0"/>
            <a:r>
              <a:rPr lang="en-US" dirty="0" smtClean="0"/>
              <a:t>First level</a:t>
            </a:r>
          </a:p>
          <a:p>
            <a:pPr lvl="1"/>
            <a:r>
              <a:rPr lang="en-US" dirty="0" smtClean="0"/>
              <a:t>Second level</a:t>
            </a:r>
          </a:p>
          <a:p>
            <a:pPr lvl="2"/>
            <a:r>
              <a:rPr lang="en-US" dirty="0" smtClean="0"/>
              <a:t>Third level</a:t>
            </a:r>
          </a:p>
          <a:p>
            <a:pPr lvl="4"/>
            <a:r>
              <a:rPr lang="en-US" dirty="0" smtClean="0"/>
              <a:t>Fourth level</a:t>
            </a:r>
            <a:endParaRPr lang="en-US" dirty="0"/>
          </a:p>
        </p:txBody>
      </p:sp>
      <p:sp>
        <p:nvSpPr>
          <p:cNvPr id="11" name="Text Placeholder 10"/>
          <p:cNvSpPr>
            <a:spLocks noGrp="1"/>
          </p:cNvSpPr>
          <p:nvPr>
            <p:ph type="body" sz="quarter" idx="14" hasCustomPrompt="1"/>
          </p:nvPr>
        </p:nvSpPr>
        <p:spPr>
          <a:xfrm>
            <a:off x="457200" y="897256"/>
            <a:ext cx="8229600" cy="702944"/>
          </a:xfrm>
          <a:prstGeom prst="rect">
            <a:avLst/>
          </a:prstGeom>
        </p:spPr>
        <p:txBody>
          <a:bodyPr vert="horz"/>
          <a:lstStyle>
            <a:lvl1pPr marL="0" indent="0">
              <a:buNone/>
              <a:defRPr sz="3200">
                <a:solidFill>
                  <a:schemeClr val="accent3">
                    <a:lumMod val="50000"/>
                  </a:schemeClr>
                </a:solidFill>
              </a:defRPr>
            </a:lvl1pPr>
          </a:lstStyle>
          <a:p>
            <a:r>
              <a:rPr lang="en-US" sz="1800" dirty="0" smtClean="0"/>
              <a:t>Click to add subtitle</a:t>
            </a:r>
            <a:endParaRPr lang="en-US" dirty="0"/>
          </a:p>
        </p:txBody>
      </p:sp>
      <p:sp>
        <p:nvSpPr>
          <p:cNvPr id="12" name="TextBox 11"/>
          <p:cNvSpPr txBox="1"/>
          <p:nvPr userDrawn="1"/>
        </p:nvSpPr>
        <p:spPr>
          <a:xfrm>
            <a:off x="5291668" y="6493640"/>
            <a:ext cx="3717056" cy="206039"/>
          </a:xfrm>
          <a:prstGeom prst="rect">
            <a:avLst/>
          </a:prstGeom>
          <a:noFill/>
        </p:spPr>
        <p:txBody>
          <a:bodyPr wrap="square" rtlCol="0">
            <a:spAutoFit/>
          </a:bodyPr>
          <a:lstStyle/>
          <a:p>
            <a:pPr algn="r">
              <a:lnSpc>
                <a:spcPts val="800"/>
              </a:lnSpc>
            </a:pPr>
            <a:r>
              <a:rPr lang="en-US" sz="1050" spc="100" dirty="0" smtClean="0">
                <a:solidFill>
                  <a:srgbClr val="FFFFFF"/>
                </a:solidFill>
                <a:latin typeface="David"/>
                <a:cs typeface="David"/>
              </a:rPr>
              <a:t>CLAYTON</a:t>
            </a:r>
            <a:r>
              <a:rPr lang="en-US" sz="1050" spc="100" baseline="0" dirty="0" smtClean="0">
                <a:solidFill>
                  <a:srgbClr val="FFFFFF"/>
                </a:solidFill>
                <a:latin typeface="David"/>
                <a:cs typeface="David"/>
              </a:rPr>
              <a:t>  </a:t>
            </a:r>
            <a:r>
              <a:rPr lang="en-US" sz="1100" spc="100" dirty="0" smtClean="0">
                <a:solidFill>
                  <a:srgbClr val="FFFFFF"/>
                </a:solidFill>
                <a:latin typeface="David"/>
                <a:cs typeface="David"/>
              </a:rPr>
              <a:t>CHRISTENSEN</a:t>
            </a:r>
            <a:r>
              <a:rPr lang="en-US" sz="1100" spc="100" baseline="0" dirty="0" smtClean="0">
                <a:solidFill>
                  <a:srgbClr val="FFFFFF"/>
                </a:solidFill>
                <a:latin typeface="David"/>
                <a:cs typeface="David"/>
              </a:rPr>
              <a:t>  </a:t>
            </a:r>
            <a:r>
              <a:rPr lang="en-US" sz="1100" spc="100" dirty="0" smtClean="0">
                <a:solidFill>
                  <a:srgbClr val="FFFFFF"/>
                </a:solidFill>
                <a:latin typeface="David"/>
                <a:cs typeface="David"/>
              </a:rPr>
              <a:t>INSTITUTE</a:t>
            </a:r>
            <a:endParaRPr lang="en-US" sz="1100" spc="100" dirty="0">
              <a:solidFill>
                <a:srgbClr val="FFFFFF"/>
              </a:solidFill>
              <a:latin typeface="David"/>
              <a:cs typeface="David"/>
            </a:endParaRPr>
          </a:p>
        </p:txBody>
      </p:sp>
      <p:sp>
        <p:nvSpPr>
          <p:cNvPr id="4" name="TextBox 3"/>
          <p:cNvSpPr txBox="1"/>
          <p:nvPr userDrawn="1"/>
        </p:nvSpPr>
        <p:spPr>
          <a:xfrm>
            <a:off x="200939" y="6419454"/>
            <a:ext cx="1452992" cy="307777"/>
          </a:xfrm>
          <a:prstGeom prst="rect">
            <a:avLst/>
          </a:prstGeom>
          <a:noFill/>
        </p:spPr>
        <p:txBody>
          <a:bodyPr wrap="none" rtlCol="0" anchor="ctr">
            <a:spAutoFit/>
          </a:bodyPr>
          <a:lstStyle/>
          <a:p>
            <a:pPr algn="dist"/>
            <a:r>
              <a:rPr lang="en-US" sz="1400" b="0" i="0" dirty="0" smtClean="0">
                <a:solidFill>
                  <a:schemeClr val="bg1"/>
                </a:solidFill>
                <a:latin typeface="Calibri"/>
                <a:cs typeface="Calibri"/>
              </a:rPr>
              <a:t>@</a:t>
            </a:r>
            <a:r>
              <a:rPr lang="en-US" sz="1400" b="0" i="0" dirty="0" err="1" smtClean="0">
                <a:solidFill>
                  <a:schemeClr val="bg1"/>
                </a:solidFill>
                <a:latin typeface="Calibri"/>
                <a:cs typeface="Calibri"/>
              </a:rPr>
              <a:t>christenseninst</a:t>
            </a:r>
            <a:endParaRPr lang="en-US" sz="1400" b="0" i="0" dirty="0">
              <a:solidFill>
                <a:schemeClr val="bg1"/>
              </a:solidFill>
              <a:latin typeface="Calibri"/>
              <a:cs typeface="Calibri"/>
            </a:endParaRPr>
          </a:p>
        </p:txBody>
      </p:sp>
    </p:spTree>
    <p:extLst>
      <p:ext uri="{BB962C8B-B14F-4D97-AF65-F5344CB8AC3E}">
        <p14:creationId xmlns:p14="http://schemas.microsoft.com/office/powerpoint/2010/main" val="306190461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677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8D601E-EAC3-BC45-B516-1B77D8FE669A}" type="datetimeFigureOut">
              <a:rPr lang="en-US" smtClean="0">
                <a:solidFill>
                  <a:prstClr val="black">
                    <a:tint val="75000"/>
                  </a:prstClr>
                </a:solidFill>
                <a:latin typeface="Calibri"/>
              </a:rPr>
              <a:pPr/>
              <a:t>2/9/17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A0DE02-0CA9-CB43-A65D-43295E1FD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9191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8D601E-EAC3-BC45-B516-1B77D8FE669A}" type="datetimeFigureOut">
              <a:rPr lang="en-US" smtClean="0">
                <a:solidFill>
                  <a:prstClr val="black">
                    <a:tint val="75000"/>
                  </a:prstClr>
                </a:solidFill>
                <a:latin typeface="Calibri"/>
              </a:rPr>
              <a:pPr/>
              <a:t>2/9/17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A0DE02-0CA9-CB43-A65D-43295E1FD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7105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8D601E-EAC3-BC45-B516-1B77D8FE669A}" type="datetimeFigureOut">
              <a:rPr lang="en-US" smtClean="0">
                <a:solidFill>
                  <a:prstClr val="black">
                    <a:tint val="75000"/>
                  </a:prstClr>
                </a:solidFill>
                <a:latin typeface="Calibri"/>
              </a:rPr>
              <a:pPr/>
              <a:t>2/9/17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A0DE02-0CA9-CB43-A65D-43295E1FD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3840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8D601E-EAC3-BC45-B516-1B77D8FE669A}" type="datetimeFigureOut">
              <a:rPr lang="en-US" smtClean="0">
                <a:solidFill>
                  <a:prstClr val="black">
                    <a:tint val="75000"/>
                  </a:prstClr>
                </a:solidFill>
                <a:latin typeface="Calibri"/>
              </a:rPr>
              <a:pPr/>
              <a:t>2/9/17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A0DE02-0CA9-CB43-A65D-43295E1FD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84203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2510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8D601E-EAC3-BC45-B516-1B77D8FE669A}" type="datetimeFigureOut">
              <a:rPr lang="en-US" smtClean="0">
                <a:solidFill>
                  <a:prstClr val="black">
                    <a:tint val="75000"/>
                  </a:prstClr>
                </a:solidFill>
                <a:latin typeface="Calibri"/>
              </a:rPr>
              <a:pPr/>
              <a:t>2/9/17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CA0DE02-0CA9-CB43-A65D-43295E1FD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5717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C8D601E-EAC3-BC45-B516-1B77D8FE669A}" type="datetimeFigureOut">
              <a:rPr lang="en-US" smtClean="0">
                <a:solidFill>
                  <a:prstClr val="black">
                    <a:tint val="75000"/>
                  </a:prstClr>
                </a:solidFill>
                <a:latin typeface="Calibri"/>
              </a:rPr>
              <a:pPr/>
              <a:t>2/9/17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CA0DE02-0CA9-CB43-A65D-43295E1FD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2117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8D601E-EAC3-BC45-B516-1B77D8FE669A}" type="datetimeFigureOut">
              <a:rPr lang="en-US" smtClean="0">
                <a:solidFill>
                  <a:prstClr val="black">
                    <a:tint val="75000"/>
                  </a:prstClr>
                </a:solidFill>
                <a:latin typeface="Calibri"/>
              </a:rPr>
              <a:pPr/>
              <a:t>2/9/17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CA0DE02-0CA9-CB43-A65D-43295E1FD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2988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8D601E-EAC3-BC45-B516-1B77D8FE669A}" type="datetimeFigureOut">
              <a:rPr lang="en-US" smtClean="0">
                <a:solidFill>
                  <a:prstClr val="black">
                    <a:tint val="75000"/>
                  </a:prstClr>
                </a:solidFill>
                <a:latin typeface="Calibri"/>
              </a:rPr>
              <a:pPr/>
              <a:t>2/9/17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A0DE02-0CA9-CB43-A65D-43295E1FD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7086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8D601E-EAC3-BC45-B516-1B77D8FE669A}" type="datetimeFigureOut">
              <a:rPr lang="en-US" smtClean="0">
                <a:solidFill>
                  <a:prstClr val="black">
                    <a:tint val="75000"/>
                  </a:prstClr>
                </a:solidFill>
                <a:latin typeface="Calibri"/>
              </a:rPr>
              <a:pPr/>
              <a:t>2/9/17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A0DE02-0CA9-CB43-A65D-43295E1FD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0937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8D601E-EAC3-BC45-B516-1B77D8FE669A}" type="datetimeFigureOut">
              <a:rPr lang="en-US" smtClean="0">
                <a:solidFill>
                  <a:prstClr val="black">
                    <a:tint val="75000"/>
                  </a:prstClr>
                </a:solidFill>
                <a:latin typeface="Calibri"/>
              </a:rPr>
              <a:pPr/>
              <a:t>2/9/17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A0DE02-0CA9-CB43-A65D-43295E1FD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64812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8D601E-EAC3-BC45-B516-1B77D8FE669A}" type="datetimeFigureOut">
              <a:rPr lang="en-US" smtClean="0">
                <a:solidFill>
                  <a:prstClr val="black">
                    <a:tint val="75000"/>
                  </a:prstClr>
                </a:solidFill>
                <a:latin typeface="Calibri"/>
              </a:rPr>
              <a:pPr/>
              <a:t>2/9/17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A0DE02-0CA9-CB43-A65D-43295E1FD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6774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3056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834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fld id="{7D5B468E-F337-41FA-83C6-0A65049AB098}" type="datetime1">
              <a:rPr lang="en-US"/>
              <a:pPr>
                <a:defRPr/>
              </a:pPr>
              <a:t>2/9/17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defRPr>
            </a:lvl1pPr>
          </a:lstStyle>
          <a:p>
            <a:pPr>
              <a:defRPr/>
            </a:pPr>
            <a:fld id="{C658438C-E098-43F3-821F-60DD7595DF45}" type="slidenum">
              <a:rPr lang="en-US"/>
              <a:pPr>
                <a:defRPr/>
              </a:pPr>
              <a:t>‹#›</a:t>
            </a:fld>
            <a:endParaRPr lang="en-US"/>
          </a:p>
        </p:txBody>
      </p:sp>
    </p:spTree>
    <p:extLst>
      <p:ext uri="{BB962C8B-B14F-4D97-AF65-F5344CB8AC3E}">
        <p14:creationId xmlns:p14="http://schemas.microsoft.com/office/powerpoint/2010/main" val="2118155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014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47140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4307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1126062"/>
            <a:ext cx="8229600" cy="1143000"/>
          </a:xfrm>
          <a:prstGeom prst="rect">
            <a:avLst/>
          </a:prstGeom>
        </p:spPr>
        <p:txBody>
          <a:bodyPr rtlCol="0">
            <a:normAutofit/>
          </a:bodyPr>
          <a:lstStyle/>
          <a:p>
            <a:r>
              <a:rPr lang="en-US" smtClean="0"/>
              <a:t>Click to edit Master title style</a:t>
            </a:r>
            <a:endParaRPr lang="en-US" dirty="0"/>
          </a:p>
        </p:txBody>
      </p:sp>
      <p:sp>
        <p:nvSpPr>
          <p:cNvPr id="10" name="Text Placeholder 9"/>
          <p:cNvSpPr>
            <a:spLocks noGrp="1"/>
          </p:cNvSpPr>
          <p:nvPr>
            <p:ph type="body" sz="quarter" idx="10"/>
          </p:nvPr>
        </p:nvSpPr>
        <p:spPr>
          <a:xfrm>
            <a:off x="457200" y="2590800"/>
            <a:ext cx="8229600" cy="36909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16014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869" r:id="rId1"/>
    <p:sldLayoutId id="2147483863" r:id="rId2"/>
    <p:sldLayoutId id="2147483864" r:id="rId3"/>
    <p:sldLayoutId id="2147483865" r:id="rId4"/>
    <p:sldLayoutId id="2147483870" r:id="rId5"/>
    <p:sldLayoutId id="2147483866" r:id="rId6"/>
    <p:sldLayoutId id="2147483867" r:id="rId7"/>
    <p:sldLayoutId id="2147483868" r:id="rId8"/>
    <p:sldLayoutId id="2147483871" r:id="rId9"/>
    <p:sldLayoutId id="2147483872" r:id="rId10"/>
    <p:sldLayoutId id="2147483873" r:id="rId11"/>
    <p:sldLayoutId id="2147483875" r:id="rId12"/>
    <p:sldLayoutId id="2147483890" r:id="rId13"/>
    <p:sldLayoutId id="2147483891" r:id="rId14"/>
    <p:sldLayoutId id="2147483923" r:id="rId15"/>
  </p:sldLayoutIdLst>
  <p:txStyles>
    <p:titleStyle>
      <a:lvl1pPr algn="ctr" defTabSz="457200" rtl="0" eaLnBrk="1" fontAlgn="base" hangingPunct="1">
        <a:spcBef>
          <a:spcPct val="0"/>
        </a:spcBef>
        <a:spcAft>
          <a:spcPct val="0"/>
        </a:spcAft>
        <a:defRPr sz="4400" kern="1200">
          <a:solidFill>
            <a:schemeClr val="tx1"/>
          </a:solidFill>
          <a:latin typeface="Arial"/>
          <a:ea typeface="Geneva" charset="-128"/>
          <a:cs typeface="Arial"/>
        </a:defRPr>
      </a:lvl1pPr>
      <a:lvl2pPr algn="ctr" defTabSz="457200" rtl="0" eaLnBrk="1" fontAlgn="base" hangingPunct="1">
        <a:spcBef>
          <a:spcPct val="0"/>
        </a:spcBef>
        <a:spcAft>
          <a:spcPct val="0"/>
        </a:spcAft>
        <a:defRPr sz="4400">
          <a:solidFill>
            <a:schemeClr val="tx1"/>
          </a:solidFill>
          <a:latin typeface="Arial" charset="0"/>
          <a:ea typeface="Geneva" charset="-128"/>
          <a:cs typeface="Arial" charset="0"/>
        </a:defRPr>
      </a:lvl2pPr>
      <a:lvl3pPr algn="ctr" defTabSz="457200" rtl="0" eaLnBrk="1" fontAlgn="base" hangingPunct="1">
        <a:spcBef>
          <a:spcPct val="0"/>
        </a:spcBef>
        <a:spcAft>
          <a:spcPct val="0"/>
        </a:spcAft>
        <a:defRPr sz="4400">
          <a:solidFill>
            <a:schemeClr val="tx1"/>
          </a:solidFill>
          <a:latin typeface="Arial" charset="0"/>
          <a:ea typeface="Geneva" charset="-128"/>
          <a:cs typeface="Arial" charset="0"/>
        </a:defRPr>
      </a:lvl3pPr>
      <a:lvl4pPr algn="ctr" defTabSz="457200" rtl="0" eaLnBrk="1" fontAlgn="base" hangingPunct="1">
        <a:spcBef>
          <a:spcPct val="0"/>
        </a:spcBef>
        <a:spcAft>
          <a:spcPct val="0"/>
        </a:spcAft>
        <a:defRPr sz="4400">
          <a:solidFill>
            <a:schemeClr val="tx1"/>
          </a:solidFill>
          <a:latin typeface="Arial" charset="0"/>
          <a:ea typeface="Geneva" charset="-128"/>
          <a:cs typeface="Arial" charset="0"/>
        </a:defRPr>
      </a:lvl4pPr>
      <a:lvl5pPr algn="ctr" defTabSz="457200" rtl="0" eaLnBrk="1" fontAlgn="base" hangingPunct="1">
        <a:spcBef>
          <a:spcPct val="0"/>
        </a:spcBef>
        <a:spcAft>
          <a:spcPct val="0"/>
        </a:spcAft>
        <a:defRPr sz="4400">
          <a:solidFill>
            <a:schemeClr val="tx1"/>
          </a:solidFill>
          <a:latin typeface="Arial" charset="0"/>
          <a:ea typeface="Geneva" charset="-128"/>
          <a:cs typeface="Arial" charset="0"/>
        </a:defRPr>
      </a:lvl5pPr>
      <a:lvl6pPr marL="457200" algn="ctr" defTabSz="457200" rtl="0" eaLnBrk="1" fontAlgn="base" hangingPunct="1">
        <a:spcBef>
          <a:spcPct val="0"/>
        </a:spcBef>
        <a:spcAft>
          <a:spcPct val="0"/>
        </a:spcAft>
        <a:defRPr sz="4400">
          <a:solidFill>
            <a:schemeClr val="tx1"/>
          </a:solidFill>
          <a:latin typeface="Arial" charset="0"/>
          <a:ea typeface="Geneva" charset="-128"/>
        </a:defRPr>
      </a:lvl6pPr>
      <a:lvl7pPr marL="914400" algn="ctr" defTabSz="457200" rtl="0" eaLnBrk="1" fontAlgn="base" hangingPunct="1">
        <a:spcBef>
          <a:spcPct val="0"/>
        </a:spcBef>
        <a:spcAft>
          <a:spcPct val="0"/>
        </a:spcAft>
        <a:defRPr sz="4400">
          <a:solidFill>
            <a:schemeClr val="tx1"/>
          </a:solidFill>
          <a:latin typeface="Arial" charset="0"/>
          <a:ea typeface="Geneva" charset="-128"/>
        </a:defRPr>
      </a:lvl7pPr>
      <a:lvl8pPr marL="1371600" algn="ctr" defTabSz="457200" rtl="0" eaLnBrk="1" fontAlgn="base" hangingPunct="1">
        <a:spcBef>
          <a:spcPct val="0"/>
        </a:spcBef>
        <a:spcAft>
          <a:spcPct val="0"/>
        </a:spcAft>
        <a:defRPr sz="4400">
          <a:solidFill>
            <a:schemeClr val="tx1"/>
          </a:solidFill>
          <a:latin typeface="Arial" charset="0"/>
          <a:ea typeface="Geneva" charset="-128"/>
        </a:defRPr>
      </a:lvl8pPr>
      <a:lvl9pPr marL="1828800" algn="ctr" defTabSz="457200" rtl="0" eaLnBrk="1" fontAlgn="base" hangingPunct="1">
        <a:spcBef>
          <a:spcPct val="0"/>
        </a:spcBef>
        <a:spcAft>
          <a:spcPct val="0"/>
        </a:spcAft>
        <a:defRPr sz="4400">
          <a:solidFill>
            <a:schemeClr val="tx1"/>
          </a:solidFill>
          <a:latin typeface="Arial" charset="0"/>
          <a:ea typeface="Geneva" charset="-128"/>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Arial"/>
          <a:ea typeface="Geneva" charset="-128"/>
          <a:cs typeface="Arial"/>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Arial"/>
          <a:ea typeface="Geneva" charset="-128"/>
          <a:cs typeface="Arial"/>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Arial"/>
          <a:ea typeface="Geneva" charset="-128"/>
          <a:cs typeface="Arial"/>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Arial"/>
          <a:ea typeface="Geneva" charset="-128"/>
          <a:cs typeface="Arial"/>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Arial"/>
          <a:ea typeface="Geneva"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C8D601E-EAC3-BC45-B516-1B77D8FE669A}" type="datetimeFigureOut">
              <a:rPr lang="en-US" smtClean="0">
                <a:solidFill>
                  <a:prstClr val="black">
                    <a:tint val="75000"/>
                  </a:prstClr>
                </a:solidFill>
                <a:latin typeface="Calibri"/>
                <a:ea typeface="+mn-ea"/>
              </a:rPr>
              <a:pPr fontAlgn="auto">
                <a:spcBef>
                  <a:spcPts val="0"/>
                </a:spcBef>
                <a:spcAft>
                  <a:spcPts val="0"/>
                </a:spcAft>
              </a:pPr>
              <a:t>2/9/17</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CA0DE02-0CA9-CB43-A65D-43295E1FD5EC}"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1469399920"/>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bin"/><Relationship Id="rId5" Type="http://schemas.openxmlformats.org/officeDocument/2006/relationships/image" Target="../media/image1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hyperlink" Target="http://en.unesco.org/world-education-forum-2015/research" TargetMode="External"/><Relationship Id="rId1" Type="http://schemas.openxmlformats.org/officeDocument/2006/relationships/slideLayout" Target="../slideLayouts/slideLayout5.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JPG"/><Relationship Id="rId3"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2.png"/><Relationship Id="rId5" Type="http://schemas.microsoft.com/office/2007/relationships/hdphoto" Target="../media/hdphoto2.wdp"/><Relationship Id="rId1" Type="http://schemas.openxmlformats.org/officeDocument/2006/relationships/slideLayout" Target="../slideLayouts/slideLayout14.xml"/><Relationship Id="rId2"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jpe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 Id="rId11"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 Id="rId3" Type="http://schemas.openxmlformats.org/officeDocument/2006/relationships/image" Target="../media/image5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 Id="rId3" Type="http://schemas.openxmlformats.org/officeDocument/2006/relationships/image" Target="../media/image5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6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3.jpeg"/></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6.xml"/><Relationship Id="rId2" Type="http://schemas.openxmlformats.org/officeDocument/2006/relationships/image" Target="../media/image6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7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77.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nacol.org" TargetMode="External"/><Relationship Id="rId3" Type="http://schemas.openxmlformats.org/officeDocument/2006/relationships/hyperlink" Target="http://www.competencyworks.org"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9.png"/><Relationship Id="rId7" Type="http://schemas.openxmlformats.org/officeDocument/2006/relationships/image" Target="../media/image83.png"/><Relationship Id="rId8" Type="http://schemas.openxmlformats.org/officeDocument/2006/relationships/image" Target="../media/image84.png"/><Relationship Id="rId9"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8.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hyperlink" Target="mailto:apowell@nacol.org" TargetMode="External"/><Relationship Id="rId4" Type="http://schemas.openxmlformats.org/officeDocument/2006/relationships/hyperlink" Target="http://www.inacol.org" TargetMode="External"/><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9.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9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1.png"/></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94.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9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98.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9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10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0.png"/></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ChangeArrowheads="1"/>
          </p:cNvSpPr>
          <p:nvPr/>
        </p:nvSpPr>
        <p:spPr bwMode="auto">
          <a:xfrm>
            <a:off x="304800" y="3567113"/>
            <a:ext cx="7135813" cy="1506537"/>
          </a:xfrm>
          <a:prstGeom prst="rect">
            <a:avLst/>
          </a:prstGeom>
          <a:noFill/>
          <a:ln w="9525">
            <a:noFill/>
            <a:miter lim="800000"/>
            <a:headEnd/>
            <a:tailEnd/>
          </a:ln>
        </p:spPr>
        <p:txBody>
          <a:bodyPr/>
          <a:lstStyle/>
          <a:p>
            <a:pPr>
              <a:spcBef>
                <a:spcPct val="40000"/>
              </a:spcBef>
              <a:defRPr/>
            </a:pPr>
            <a:r>
              <a:rPr lang="en-US" sz="2400" b="1" dirty="0">
                <a:solidFill>
                  <a:schemeClr val="bg1"/>
                </a:solidFill>
                <a:latin typeface="+mj-lt"/>
              </a:rPr>
              <a:t>Susan Patrick</a:t>
            </a:r>
          </a:p>
          <a:p>
            <a:pPr>
              <a:spcBef>
                <a:spcPct val="40000"/>
              </a:spcBef>
              <a:defRPr/>
            </a:pPr>
            <a:r>
              <a:rPr lang="en-US" sz="2400" b="1" dirty="0">
                <a:solidFill>
                  <a:schemeClr val="bg1"/>
                </a:solidFill>
                <a:latin typeface="+mj-lt"/>
              </a:rPr>
              <a:t>President &amp; CEO</a:t>
            </a:r>
          </a:p>
          <a:p>
            <a:pPr>
              <a:spcBef>
                <a:spcPct val="40000"/>
              </a:spcBef>
              <a:defRPr/>
            </a:pPr>
            <a:r>
              <a:rPr lang="en-US" sz="2400" b="1" dirty="0">
                <a:solidFill>
                  <a:schemeClr val="bg1"/>
                </a:solidFill>
                <a:latin typeface="+mj-lt"/>
              </a:rPr>
              <a:t>International Association for K-12 Online Learning</a:t>
            </a:r>
          </a:p>
        </p:txBody>
      </p:sp>
      <p:sp>
        <p:nvSpPr>
          <p:cNvPr id="25604" name="Text Box 4"/>
          <p:cNvSpPr txBox="1">
            <a:spLocks noChangeArrowheads="1"/>
          </p:cNvSpPr>
          <p:nvPr/>
        </p:nvSpPr>
        <p:spPr bwMode="auto">
          <a:xfrm>
            <a:off x="484682" y="1488817"/>
            <a:ext cx="8507413"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Geneva" charset="-128"/>
              </a:defRPr>
            </a:lvl1pPr>
            <a:lvl2pPr marL="742950" indent="-285750" eaLnBrk="0" hangingPunct="0">
              <a:defRPr>
                <a:solidFill>
                  <a:schemeClr val="tx1"/>
                </a:solidFill>
                <a:latin typeface="Arial" pitchFamily="34" charset="0"/>
                <a:ea typeface="Geneva" charset="-128"/>
              </a:defRPr>
            </a:lvl2pPr>
            <a:lvl3pPr marL="1143000" indent="-228600" eaLnBrk="0" hangingPunct="0">
              <a:defRPr>
                <a:solidFill>
                  <a:schemeClr val="tx1"/>
                </a:solidFill>
                <a:latin typeface="Arial" pitchFamily="34" charset="0"/>
                <a:ea typeface="Geneva" charset="-128"/>
              </a:defRPr>
            </a:lvl3pPr>
            <a:lvl4pPr marL="1600200" indent="-228600" eaLnBrk="0" hangingPunct="0">
              <a:defRPr>
                <a:solidFill>
                  <a:schemeClr val="tx1"/>
                </a:solidFill>
                <a:latin typeface="Arial" pitchFamily="34" charset="0"/>
                <a:ea typeface="Geneva" charset="-128"/>
              </a:defRPr>
            </a:lvl4pPr>
            <a:lvl5pPr marL="2057400" indent="-228600" eaLnBrk="0" hangingPunct="0">
              <a:defRPr>
                <a:solidFill>
                  <a:schemeClr val="tx1"/>
                </a:solidFill>
                <a:latin typeface="Arial" pitchFamily="34" charset="0"/>
                <a:ea typeface="Geneva" charset="-128"/>
              </a:defRPr>
            </a:lvl5pPr>
            <a:lvl6pPr marL="2514600" indent="-228600" defTabSz="457200" eaLnBrk="0" fontAlgn="base" hangingPunct="0">
              <a:spcBef>
                <a:spcPct val="0"/>
              </a:spcBef>
              <a:spcAft>
                <a:spcPct val="0"/>
              </a:spcAft>
              <a:defRPr>
                <a:solidFill>
                  <a:schemeClr val="tx1"/>
                </a:solidFill>
                <a:latin typeface="Arial" pitchFamily="34" charset="0"/>
                <a:ea typeface="Geneva" charset="-128"/>
              </a:defRPr>
            </a:lvl6pPr>
            <a:lvl7pPr marL="2971800" indent="-228600" defTabSz="457200" eaLnBrk="0" fontAlgn="base" hangingPunct="0">
              <a:spcBef>
                <a:spcPct val="0"/>
              </a:spcBef>
              <a:spcAft>
                <a:spcPct val="0"/>
              </a:spcAft>
              <a:defRPr>
                <a:solidFill>
                  <a:schemeClr val="tx1"/>
                </a:solidFill>
                <a:latin typeface="Arial" pitchFamily="34" charset="0"/>
                <a:ea typeface="Geneva" charset="-128"/>
              </a:defRPr>
            </a:lvl7pPr>
            <a:lvl8pPr marL="3429000" indent="-228600" defTabSz="457200" eaLnBrk="0" fontAlgn="base" hangingPunct="0">
              <a:spcBef>
                <a:spcPct val="0"/>
              </a:spcBef>
              <a:spcAft>
                <a:spcPct val="0"/>
              </a:spcAft>
              <a:defRPr>
                <a:solidFill>
                  <a:schemeClr val="tx1"/>
                </a:solidFill>
                <a:latin typeface="Arial" pitchFamily="34" charset="0"/>
                <a:ea typeface="Geneva" charset="-128"/>
              </a:defRPr>
            </a:lvl8pPr>
            <a:lvl9pPr marL="3886200" indent="-228600" defTabSz="457200" eaLnBrk="0" fontAlgn="base" hangingPunct="0">
              <a:spcBef>
                <a:spcPct val="0"/>
              </a:spcBef>
              <a:spcAft>
                <a:spcPct val="0"/>
              </a:spcAft>
              <a:defRPr>
                <a:solidFill>
                  <a:schemeClr val="tx1"/>
                </a:solidFill>
                <a:latin typeface="Arial" pitchFamily="34" charset="0"/>
                <a:ea typeface="Geneva" charset="-128"/>
              </a:defRPr>
            </a:lvl9pPr>
          </a:lstStyle>
          <a:p>
            <a:pPr algn="ctr" eaLnBrk="1" hangingPunct="1"/>
            <a:r>
              <a:rPr lang="en-US" sz="4000" dirty="0" smtClean="0">
                <a:solidFill>
                  <a:schemeClr val="bg1"/>
                </a:solidFill>
                <a:cs typeface="Arial" pitchFamily="34" charset="0"/>
              </a:rPr>
              <a:t>Technology and Reinventing K-12 Education</a:t>
            </a:r>
            <a:endParaRPr lang="en-US" sz="4000" dirty="0">
              <a:solidFill>
                <a:schemeClr val="bg1"/>
              </a:solidFill>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308100"/>
          </a:xfrm>
        </p:spPr>
        <p:txBody>
          <a:bodyPr>
            <a:noAutofit/>
          </a:bodyPr>
          <a:lstStyle/>
          <a:p>
            <a:pPr algn="ctr"/>
            <a:r>
              <a:rPr lang="en-US" sz="2800" dirty="0" smtClean="0"/>
              <a:t>Differences </a:t>
            </a:r>
            <a:r>
              <a:rPr lang="en-US" sz="2800" dirty="0"/>
              <a:t>and </a:t>
            </a:r>
            <a:r>
              <a:rPr lang="en-US" sz="2800" dirty="0" smtClean="0"/>
              <a:t>Commonalities: </a:t>
            </a:r>
            <a:br>
              <a:rPr lang="en-US" sz="2800" dirty="0" smtClean="0"/>
            </a:br>
            <a:r>
              <a:rPr lang="en-US" sz="2800" dirty="0" smtClean="0"/>
              <a:t>Personalized </a:t>
            </a:r>
            <a:r>
              <a:rPr lang="en-US" sz="2800" dirty="0"/>
              <a:t>Learning, Competency Education, and Blended Learning? </a:t>
            </a:r>
            <a:br>
              <a:rPr lang="en-US" sz="2800" dirty="0"/>
            </a:br>
            <a:endParaRPr lang="en-US" sz="2800" dirty="0"/>
          </a:p>
        </p:txBody>
      </p:sp>
      <p:pic>
        <p:nvPicPr>
          <p:cNvPr id="5" name="Picture 4" descr="Screenshot 2015-05-15 12.02.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1400" y="1841500"/>
            <a:ext cx="5308600" cy="4749800"/>
          </a:xfrm>
          <a:prstGeom prst="rect">
            <a:avLst/>
          </a:prstGeom>
        </p:spPr>
      </p:pic>
    </p:spTree>
    <p:extLst>
      <p:ext uri="{BB962C8B-B14F-4D97-AF65-F5344CB8AC3E}">
        <p14:creationId xmlns:p14="http://schemas.microsoft.com/office/powerpoint/2010/main" val="2431774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493713" y="292100"/>
            <a:ext cx="8229600" cy="1143000"/>
          </a:xfrm>
        </p:spPr>
        <p:txBody>
          <a:bodyPr/>
          <a:lstStyle/>
          <a:p>
            <a:r>
              <a:rPr lang="en-US" altLang="en-US" sz="3800">
                <a:latin typeface="Arial" charset="0"/>
                <a:ea typeface="Geneva" charset="0"/>
                <a:cs typeface="Arial" charset="0"/>
              </a:rPr>
              <a:t>Personalized Learning</a:t>
            </a:r>
          </a:p>
        </p:txBody>
      </p:sp>
      <p:pic>
        <p:nvPicPr>
          <p:cNvPr id="47106" name="Picture 14" descr="Screen Shot 2015-02-17 at 9.14.04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613" y="1181100"/>
            <a:ext cx="3095625"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5" descr="Screen Shot 2015-11-05 at 3.28.4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0613" y="1882775"/>
            <a:ext cx="55499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7" descr="Screen Shot 2015-11-05 at 3.31.49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89325" y="942975"/>
            <a:ext cx="5715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45469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782" y="330660"/>
            <a:ext cx="8740142" cy="1143000"/>
          </a:xfrm>
        </p:spPr>
        <p:txBody>
          <a:bodyPr/>
          <a:lstStyle/>
          <a:p>
            <a:r>
              <a:rPr lang="en-US" sz="3800" dirty="0" smtClean="0"/>
              <a:t>Personalized Learning 4 Attributes</a:t>
            </a:r>
            <a:br>
              <a:rPr lang="en-US" sz="3800" dirty="0" smtClean="0"/>
            </a:br>
            <a:endParaRPr lang="en-US" sz="2200" i="1" dirty="0"/>
          </a:p>
        </p:txBody>
      </p:sp>
      <p:sp>
        <p:nvSpPr>
          <p:cNvPr id="3" name="Content Placeholder 2"/>
          <p:cNvSpPr>
            <a:spLocks noGrp="1"/>
          </p:cNvSpPr>
          <p:nvPr>
            <p:ph idx="1"/>
          </p:nvPr>
        </p:nvSpPr>
        <p:spPr>
          <a:xfrm>
            <a:off x="457199" y="1264068"/>
            <a:ext cx="8394995" cy="4525963"/>
          </a:xfrm>
        </p:spPr>
        <p:txBody>
          <a:bodyPr>
            <a:normAutofit lnSpcReduction="10000"/>
          </a:bodyPr>
          <a:lstStyle/>
          <a:p>
            <a:r>
              <a:rPr lang="en-US" sz="2800" dirty="0" smtClean="0"/>
              <a:t>Four essential </a:t>
            </a:r>
            <a:r>
              <a:rPr lang="en-US" sz="2800" dirty="0"/>
              <a:t>attributes for a personalized learning </a:t>
            </a:r>
            <a:r>
              <a:rPr lang="en-US" sz="2800" dirty="0" smtClean="0"/>
              <a:t>model: </a:t>
            </a:r>
            <a:endParaRPr lang="en-US" sz="2800" dirty="0"/>
          </a:p>
          <a:p>
            <a:pPr lvl="1"/>
            <a:r>
              <a:rPr lang="en-US" sz="2000" dirty="0"/>
              <a:t>Learner Profiles: Captures individual skills, gaps, strengths, weaknesses, interests &amp; aspirations of each student. </a:t>
            </a:r>
          </a:p>
          <a:p>
            <a:pPr lvl="1"/>
            <a:r>
              <a:rPr lang="en-US" sz="2000" dirty="0"/>
              <a:t>Personal Learning Paths: Each student has learning goals &amp; objectives. Learning experiences are diverse and matched to the individual needs of students. </a:t>
            </a:r>
          </a:p>
          <a:p>
            <a:pPr lvl="1"/>
            <a:r>
              <a:rPr lang="en-US" sz="2000" dirty="0"/>
              <a:t>Flexible Learning Environment: Multiple instructional delivery approaches that continuously optimize available resources in support of student learning. </a:t>
            </a:r>
          </a:p>
          <a:p>
            <a:pPr lvl="1"/>
            <a:r>
              <a:rPr lang="en-US" sz="2000" dirty="0" smtClean="0"/>
              <a:t>Individual </a:t>
            </a:r>
            <a:r>
              <a:rPr lang="en-US" sz="2000" dirty="0"/>
              <a:t>Mastery: Continually assesses student progress against clearly defined standards &amp; goals. Students advance based on demonstrated mastery. </a:t>
            </a:r>
          </a:p>
          <a:p>
            <a:pPr marL="914400" lvl="2" indent="0">
              <a:buNone/>
            </a:pPr>
            <a:endParaRPr lang="en-US" dirty="0"/>
          </a:p>
        </p:txBody>
      </p:sp>
    </p:spTree>
    <p:extLst>
      <p:ext uri="{BB962C8B-B14F-4D97-AF65-F5344CB8AC3E}">
        <p14:creationId xmlns:p14="http://schemas.microsoft.com/office/powerpoint/2010/main" val="198876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CL_Carnegie-Connectivism_v1.2-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8266" y="190644"/>
            <a:ext cx="4507539" cy="5634422"/>
          </a:xfrm>
          <a:prstGeom prst="rect">
            <a:avLst/>
          </a:prstGeom>
        </p:spPr>
      </p:pic>
    </p:spTree>
    <p:extLst>
      <p:ext uri="{BB962C8B-B14F-4D97-AF65-F5344CB8AC3E}">
        <p14:creationId xmlns:p14="http://schemas.microsoft.com/office/powerpoint/2010/main" val="41009105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ver_Carnegi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115" y="-2306081"/>
            <a:ext cx="6337697" cy="8201726"/>
          </a:xfrm>
          <a:prstGeom prst="rect">
            <a:avLst/>
          </a:prstGeom>
        </p:spPr>
      </p:pic>
    </p:spTree>
    <p:extLst>
      <p:ext uri="{BB962C8B-B14F-4D97-AF65-F5344CB8AC3E}">
        <p14:creationId xmlns:p14="http://schemas.microsoft.com/office/powerpoint/2010/main" val="304596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idx="4294967295"/>
          </p:nvPr>
        </p:nvSpPr>
        <p:spPr>
          <a:xfrm>
            <a:off x="0" y="2651125"/>
            <a:ext cx="9013825" cy="1143000"/>
          </a:xfrm>
        </p:spPr>
        <p:txBody>
          <a:bodyPr/>
          <a:lstStyle/>
          <a:p>
            <a:r>
              <a:rPr lang="en-US" altLang="en-US" sz="3200">
                <a:latin typeface="Arial" charset="0"/>
                <a:ea typeface="Geneva" charset="0"/>
                <a:cs typeface="Arial" charset="0"/>
              </a:rPr>
              <a:t>Competency-Based Education &amp; Mastery</a:t>
            </a:r>
          </a:p>
        </p:txBody>
      </p:sp>
      <p:pic>
        <p:nvPicPr>
          <p:cNvPr id="46082" name="Picture 2" descr="Screen Shot 2015-11-05 at 3.58.28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4313" y="3349625"/>
            <a:ext cx="8799512" cy="3308350"/>
          </a:xfrm>
          <a:prstGeom prst="rect">
            <a:avLst/>
          </a:prstGeom>
        </p:spPr>
        <p:txBody>
          <a:bodyPr>
            <a:spAutoFit/>
          </a:bodyPr>
          <a:lstStyle/>
          <a:p>
            <a:pPr>
              <a:defRPr/>
            </a:pPr>
            <a:r>
              <a:rPr lang="en-US" sz="1900" dirty="0">
                <a:latin typeface="Arial"/>
                <a:cs typeface="Arial"/>
              </a:rPr>
              <a:t>Principles from 5-part working definition:</a:t>
            </a:r>
          </a:p>
          <a:p>
            <a:pPr marL="342900" indent="-342900">
              <a:buFont typeface="+mj-lt"/>
              <a:buAutoNum type="arabicPeriod"/>
              <a:defRPr/>
            </a:pPr>
            <a:r>
              <a:rPr lang="en-US" sz="1900" dirty="0">
                <a:latin typeface="Arial"/>
                <a:cs typeface="Arial"/>
              </a:rPr>
              <a:t>Students advance upon demonstrated mastery.</a:t>
            </a:r>
          </a:p>
          <a:p>
            <a:pPr marL="342900" indent="-342900">
              <a:buFont typeface="+mj-lt"/>
              <a:buAutoNum type="arabicPeriod"/>
              <a:defRPr/>
            </a:pPr>
            <a:r>
              <a:rPr lang="en-US" sz="1900" dirty="0">
                <a:latin typeface="Arial"/>
                <a:cs typeface="Arial"/>
              </a:rPr>
              <a:t>Competencies include explicit, measurable, transferable learning objectives that empower students.</a:t>
            </a:r>
          </a:p>
          <a:p>
            <a:pPr marL="342900" indent="-342900">
              <a:buFont typeface="+mj-lt"/>
              <a:buAutoNum type="arabicPeriod"/>
              <a:defRPr/>
            </a:pPr>
            <a:r>
              <a:rPr lang="en-US" sz="1900" dirty="0">
                <a:latin typeface="Arial"/>
                <a:cs typeface="Arial"/>
              </a:rPr>
              <a:t>Assessment is meaningful and a positive learning experience for students.</a:t>
            </a:r>
          </a:p>
          <a:p>
            <a:pPr marL="342900" indent="-342900">
              <a:buFont typeface="+mj-lt"/>
              <a:buAutoNum type="arabicPeriod"/>
              <a:defRPr/>
            </a:pPr>
            <a:r>
              <a:rPr lang="en-US" sz="1900" dirty="0">
                <a:latin typeface="Arial"/>
                <a:cs typeface="Arial"/>
              </a:rPr>
              <a:t>Students receive timely, differentiated support based on their individual learning needs.</a:t>
            </a:r>
          </a:p>
          <a:p>
            <a:pPr marL="342900" indent="-342900">
              <a:buFont typeface="+mj-lt"/>
              <a:buAutoNum type="arabicPeriod"/>
              <a:defRPr/>
            </a:pPr>
            <a:r>
              <a:rPr lang="en-US" sz="1900" dirty="0">
                <a:latin typeface="Arial"/>
                <a:cs typeface="Arial"/>
              </a:rPr>
              <a:t>Learning outcomes emphasize competencies that include application and creation of knowledge, along with the development of important skills and dispositions.</a:t>
            </a:r>
          </a:p>
          <a:p>
            <a:pPr>
              <a:defRPr/>
            </a:pPr>
            <a:r>
              <a:rPr lang="en-US" sz="1900" dirty="0">
                <a:latin typeface="Arial"/>
                <a:cs typeface="Arial"/>
              </a:rPr>
              <a:t>					- </a:t>
            </a:r>
            <a:r>
              <a:rPr lang="en-US" sz="1900" dirty="0" err="1">
                <a:latin typeface="Arial"/>
                <a:cs typeface="Arial"/>
              </a:rPr>
              <a:t>CompetencyWorks.org</a:t>
            </a:r>
            <a:r>
              <a:rPr lang="en-US" sz="1900" dirty="0">
                <a:latin typeface="Arial"/>
                <a:cs typeface="Arial"/>
              </a:rPr>
              <a:t> </a:t>
            </a:r>
          </a:p>
        </p:txBody>
      </p:sp>
    </p:spTree>
    <p:extLst>
      <p:ext uri="{BB962C8B-B14F-4D97-AF65-F5344CB8AC3E}">
        <p14:creationId xmlns:p14="http://schemas.microsoft.com/office/powerpoint/2010/main" val="3174304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p:cNvSpPr>
          <p:nvPr>
            <p:ph type="title"/>
          </p:nvPr>
        </p:nvSpPr>
        <p:spPr>
          <a:xfrm>
            <a:off x="0" y="255588"/>
            <a:ext cx="8229600" cy="1143000"/>
          </a:xfrm>
        </p:spPr>
        <p:txBody>
          <a:bodyPr/>
          <a:lstStyle/>
          <a:p>
            <a:pPr eaLnBrk="1" hangingPunct="1"/>
            <a:r>
              <a:rPr lang="en-US" smtClean="0">
                <a:latin typeface="Arial" panose="020B0604020202020204" pitchFamily="34" charset="0"/>
                <a:ea typeface="Geneva" charset="0"/>
              </a:rPr>
              <a:t>What It Looks Like</a:t>
            </a:r>
          </a:p>
        </p:txBody>
      </p:sp>
      <p:sp>
        <p:nvSpPr>
          <p:cNvPr id="19458" name="Rectangle 3"/>
          <p:cNvSpPr>
            <a:spLocks noGrp="1"/>
          </p:cNvSpPr>
          <p:nvPr>
            <p:ph idx="1"/>
          </p:nvPr>
        </p:nvSpPr>
        <p:spPr>
          <a:xfrm>
            <a:off x="457200" y="1402895"/>
            <a:ext cx="8229600" cy="4303712"/>
          </a:xfrm>
        </p:spPr>
        <p:txBody>
          <a:bodyPr/>
          <a:lstStyle/>
          <a:p>
            <a:pPr eaLnBrk="1" hangingPunct="1">
              <a:lnSpc>
                <a:spcPct val="80000"/>
              </a:lnSpc>
            </a:pPr>
            <a:r>
              <a:rPr lang="en-US" sz="2200" dirty="0" smtClean="0">
                <a:latin typeface="Arial" panose="020B0604020202020204" pitchFamily="34" charset="0"/>
                <a:ea typeface="Geneva" charset="0"/>
              </a:rPr>
              <a:t>Every student with a personalized learning </a:t>
            </a:r>
            <a:r>
              <a:rPr lang="ja-JP" altLang="en-US" sz="2200" dirty="0" smtClean="0">
                <a:latin typeface="Arial" panose="020B0604020202020204" pitchFamily="34" charset="0"/>
                <a:ea typeface="Geneva" charset="0"/>
              </a:rPr>
              <a:t>“</a:t>
            </a:r>
            <a:r>
              <a:rPr lang="en-US" altLang="ja-JP" sz="2200" dirty="0" smtClean="0">
                <a:latin typeface="Arial" panose="020B0604020202020204" pitchFamily="34" charset="0"/>
                <a:ea typeface="Geneva" charset="0"/>
              </a:rPr>
              <a:t>map</a:t>
            </a:r>
            <a:r>
              <a:rPr lang="ja-JP" altLang="en-US" sz="2200" dirty="0" smtClean="0">
                <a:latin typeface="Arial" panose="020B0604020202020204" pitchFamily="34" charset="0"/>
                <a:ea typeface="Geneva" charset="0"/>
              </a:rPr>
              <a:t>”</a:t>
            </a:r>
            <a:endParaRPr lang="en-US" altLang="ja-JP" sz="2200" dirty="0" smtClean="0">
              <a:latin typeface="Arial" panose="020B0604020202020204" pitchFamily="34" charset="0"/>
              <a:ea typeface="Geneva" charset="0"/>
            </a:endParaRPr>
          </a:p>
          <a:p>
            <a:pPr lvl="1" eaLnBrk="1" hangingPunct="1">
              <a:lnSpc>
                <a:spcPct val="80000"/>
              </a:lnSpc>
            </a:pPr>
            <a:r>
              <a:rPr lang="en-US" sz="2200" dirty="0" smtClean="0">
                <a:latin typeface="Arial" panose="020B0604020202020204" pitchFamily="34" charset="0"/>
                <a:ea typeface="Geneva" charset="0"/>
              </a:rPr>
              <a:t>Standards into Competencies and Rubrics for each level - academic+ (what a student knows and can show)</a:t>
            </a:r>
          </a:p>
          <a:p>
            <a:pPr>
              <a:lnSpc>
                <a:spcPct val="80000"/>
              </a:lnSpc>
            </a:pPr>
            <a:r>
              <a:rPr lang="en-US" sz="2200" dirty="0" smtClean="0">
                <a:latin typeface="Arial" panose="020B0604020202020204" pitchFamily="34" charset="0"/>
                <a:ea typeface="Geneva" charset="0"/>
              </a:rPr>
              <a:t>Data systems to support teachers and students clearly indicating level of progress on each academic standard and efficacy standards to monitor student progress</a:t>
            </a:r>
          </a:p>
          <a:p>
            <a:pPr eaLnBrk="1" hangingPunct="1">
              <a:lnSpc>
                <a:spcPct val="80000"/>
              </a:lnSpc>
            </a:pPr>
            <a:r>
              <a:rPr lang="en-US" sz="2200" dirty="0" smtClean="0">
                <a:latin typeface="Arial" panose="020B0604020202020204" pitchFamily="34" charset="0"/>
                <a:ea typeface="Geneva" charset="0"/>
              </a:rPr>
              <a:t>Rubrics to help teachers understand what mastery looks like</a:t>
            </a:r>
          </a:p>
          <a:p>
            <a:pPr>
              <a:lnSpc>
                <a:spcPct val="80000"/>
              </a:lnSpc>
            </a:pPr>
            <a:r>
              <a:rPr lang="en-US" sz="2200" dirty="0" smtClean="0">
                <a:latin typeface="Arial" panose="020B0604020202020204" pitchFamily="34" charset="0"/>
                <a:ea typeface="Geneva" charset="0"/>
              </a:rPr>
              <a:t>Students know their targets; collaborate w/each other</a:t>
            </a:r>
          </a:p>
          <a:p>
            <a:pPr eaLnBrk="1" hangingPunct="1">
              <a:lnSpc>
                <a:spcPct val="80000"/>
              </a:lnSpc>
            </a:pPr>
            <a:r>
              <a:rPr lang="en-US" sz="2200" dirty="0" smtClean="0">
                <a:latin typeface="Arial" panose="020B0604020202020204" pitchFamily="34" charset="0"/>
                <a:ea typeface="Geneva" charset="0"/>
              </a:rPr>
              <a:t>Adults shifting roles</a:t>
            </a:r>
          </a:p>
          <a:p>
            <a:pPr lvl="1" eaLnBrk="1" hangingPunct="1">
              <a:lnSpc>
                <a:spcPct val="80000"/>
              </a:lnSpc>
            </a:pPr>
            <a:r>
              <a:rPr lang="en-US" sz="2200" dirty="0" smtClean="0">
                <a:latin typeface="Arial" panose="020B0604020202020204" pitchFamily="34" charset="0"/>
                <a:ea typeface="Geneva" charset="0"/>
              </a:rPr>
              <a:t>Personalization, grouping, teacher specialization</a:t>
            </a:r>
          </a:p>
          <a:p>
            <a:pPr eaLnBrk="1" hangingPunct="1">
              <a:lnSpc>
                <a:spcPct val="80000"/>
              </a:lnSpc>
            </a:pPr>
            <a:r>
              <a:rPr lang="en-US" sz="2200" dirty="0" smtClean="0">
                <a:latin typeface="Arial" panose="020B0604020202020204" pitchFamily="34" charset="0"/>
                <a:ea typeface="Geneva" charset="0"/>
              </a:rPr>
              <a:t>Classroom, online, expanded learning opportunities</a:t>
            </a:r>
          </a:p>
          <a:p>
            <a:pPr lvl="1" eaLnBrk="1" hangingPunct="1">
              <a:lnSpc>
                <a:spcPct val="80000"/>
              </a:lnSpc>
            </a:pPr>
            <a:r>
              <a:rPr lang="en-US" sz="2200" dirty="0" smtClean="0">
                <a:latin typeface="Arial" panose="020B0604020202020204" pitchFamily="34" charset="0"/>
                <a:ea typeface="Geneva" charset="0"/>
              </a:rPr>
              <a:t>After school, museum, projects, formal &amp; informal learning</a:t>
            </a:r>
          </a:p>
        </p:txBody>
      </p:sp>
    </p:spTree>
    <p:extLst>
      <p:ext uri="{BB962C8B-B14F-4D97-AF65-F5344CB8AC3E}">
        <p14:creationId xmlns:p14="http://schemas.microsoft.com/office/powerpoint/2010/main" val="23126385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203200" y="57150"/>
            <a:ext cx="8723313" cy="1143000"/>
          </a:xfrm>
        </p:spPr>
        <p:txBody>
          <a:bodyPr/>
          <a:lstStyle/>
          <a:p>
            <a:r>
              <a:rPr lang="en-US" sz="3200">
                <a:latin typeface="Arial" charset="0"/>
                <a:ea typeface="Geneva" charset="0"/>
              </a:rPr>
              <a:t>Applications and Tools within Learning Trajectories</a:t>
            </a:r>
          </a:p>
        </p:txBody>
      </p:sp>
      <p:graphicFrame>
        <p:nvGraphicFramePr>
          <p:cNvPr id="17410" name="Object 2"/>
          <p:cNvGraphicFramePr>
            <a:graphicFrameLocks noChangeAspect="1"/>
          </p:cNvGraphicFramePr>
          <p:nvPr>
            <p:extLst>
              <p:ext uri="{D42A27DB-BD31-4B8C-83A1-F6EECF244321}">
                <p14:modId xmlns:p14="http://schemas.microsoft.com/office/powerpoint/2010/main" val="197624431"/>
              </p:ext>
            </p:extLst>
          </p:nvPr>
        </p:nvGraphicFramePr>
        <p:xfrm>
          <a:off x="749507" y="1165554"/>
          <a:ext cx="7783263" cy="5692446"/>
        </p:xfrm>
        <a:graphic>
          <a:graphicData uri="http://schemas.openxmlformats.org/presentationml/2006/ole">
            <mc:AlternateContent xmlns:mc="http://schemas.openxmlformats.org/markup-compatibility/2006">
              <mc:Choice xmlns:v="urn:schemas-microsoft-com:vml" Requires="v">
                <p:oleObj spid="_x0000_s1129" name="Acrobat Document" r:id="rId4" imgW="7201905" imgH="5266667" progId="AcroExch.Document.7">
                  <p:embed/>
                </p:oleObj>
              </mc:Choice>
              <mc:Fallback>
                <p:oleObj name="Acrobat Document" r:id="rId4" imgW="7201905" imgH="5266667"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507" y="1165554"/>
                        <a:ext cx="7783263" cy="5692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92401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p:cNvSpPr txBox="1">
            <a:spLocks/>
          </p:cNvSpPr>
          <p:nvPr/>
        </p:nvSpPr>
        <p:spPr>
          <a:xfrm>
            <a:off x="228600" y="152400"/>
            <a:ext cx="8229600" cy="1143000"/>
          </a:xfrm>
          <a:prstGeom prst="rect">
            <a:avLst/>
          </a:prstGeom>
        </p:spPr>
        <p:txBody>
          <a:bodyPr anchor="ctr">
            <a:normAutofit fontScale="97500"/>
          </a:bodyPr>
          <a:lstStyle/>
          <a:p>
            <a:pPr defTabSz="914400" fontAlgn="auto">
              <a:spcAft>
                <a:spcPts val="0"/>
              </a:spcAft>
              <a:defRPr/>
            </a:pPr>
            <a:r>
              <a:rPr lang="en-US" sz="4400" b="1" dirty="0">
                <a:solidFill>
                  <a:schemeClr val="tx1">
                    <a:lumMod val="75000"/>
                    <a:lumOff val="25000"/>
                  </a:schemeClr>
                </a:solidFill>
                <a:latin typeface="+mj-lt"/>
                <a:ea typeface="+mj-ea"/>
                <a:cs typeface="+mj-cs"/>
              </a:rPr>
              <a:t>Competency-based learning</a:t>
            </a:r>
            <a:endParaRPr lang="en-US" sz="3100" dirty="0">
              <a:solidFill>
                <a:schemeClr val="tx1">
                  <a:lumMod val="75000"/>
                  <a:lumOff val="25000"/>
                </a:schemeClr>
              </a:solidFill>
              <a:latin typeface="+mj-lt"/>
              <a:ea typeface="+mj-ea"/>
              <a:cs typeface="+mj-cs"/>
            </a:endParaRPr>
          </a:p>
        </p:txBody>
      </p:sp>
      <p:sp>
        <p:nvSpPr>
          <p:cNvPr id="77827" name="TextBox 16"/>
          <p:cNvSpPr txBox="1">
            <a:spLocks noChangeArrowheads="1"/>
          </p:cNvSpPr>
          <p:nvPr/>
        </p:nvSpPr>
        <p:spPr bwMode="auto">
          <a:xfrm>
            <a:off x="304800" y="1219200"/>
            <a:ext cx="8534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ea typeface="Geneva" charset="-128"/>
              </a:defRPr>
            </a:lvl1pPr>
            <a:lvl2pPr eaLnBrk="0" hangingPunct="0">
              <a:defRPr>
                <a:solidFill>
                  <a:schemeClr val="tx1"/>
                </a:solidFill>
                <a:latin typeface="Arial" pitchFamily="34" charset="0"/>
                <a:ea typeface="Geneva" charset="-128"/>
              </a:defRPr>
            </a:lvl2pPr>
            <a:lvl3pPr marL="1143000" indent="-228600" eaLnBrk="0" hangingPunct="0">
              <a:defRPr>
                <a:solidFill>
                  <a:schemeClr val="tx1"/>
                </a:solidFill>
                <a:latin typeface="Arial" pitchFamily="34" charset="0"/>
                <a:ea typeface="Geneva" charset="-128"/>
              </a:defRPr>
            </a:lvl3pPr>
            <a:lvl4pPr marL="1600200" indent="-228600" eaLnBrk="0" hangingPunct="0">
              <a:defRPr>
                <a:solidFill>
                  <a:schemeClr val="tx1"/>
                </a:solidFill>
                <a:latin typeface="Arial" pitchFamily="34" charset="0"/>
                <a:ea typeface="Geneva" charset="-128"/>
              </a:defRPr>
            </a:lvl4pPr>
            <a:lvl5pPr marL="2057400" indent="-228600" eaLnBrk="0" hangingPunct="0">
              <a:defRPr>
                <a:solidFill>
                  <a:schemeClr val="tx1"/>
                </a:solidFill>
                <a:latin typeface="Arial" pitchFamily="34" charset="0"/>
                <a:ea typeface="Geneva" charset="-128"/>
              </a:defRPr>
            </a:lvl5pPr>
            <a:lvl6pPr marL="2514600" indent="-228600" defTabSz="457200" eaLnBrk="0" fontAlgn="base" hangingPunct="0">
              <a:spcBef>
                <a:spcPct val="0"/>
              </a:spcBef>
              <a:spcAft>
                <a:spcPct val="0"/>
              </a:spcAft>
              <a:defRPr>
                <a:solidFill>
                  <a:schemeClr val="tx1"/>
                </a:solidFill>
                <a:latin typeface="Arial" pitchFamily="34" charset="0"/>
                <a:ea typeface="Geneva" charset="-128"/>
              </a:defRPr>
            </a:lvl6pPr>
            <a:lvl7pPr marL="2971800" indent="-228600" defTabSz="457200" eaLnBrk="0" fontAlgn="base" hangingPunct="0">
              <a:spcBef>
                <a:spcPct val="0"/>
              </a:spcBef>
              <a:spcAft>
                <a:spcPct val="0"/>
              </a:spcAft>
              <a:defRPr>
                <a:solidFill>
                  <a:schemeClr val="tx1"/>
                </a:solidFill>
                <a:latin typeface="Arial" pitchFamily="34" charset="0"/>
                <a:ea typeface="Geneva" charset="-128"/>
              </a:defRPr>
            </a:lvl7pPr>
            <a:lvl8pPr marL="3429000" indent="-228600" defTabSz="457200" eaLnBrk="0" fontAlgn="base" hangingPunct="0">
              <a:spcBef>
                <a:spcPct val="0"/>
              </a:spcBef>
              <a:spcAft>
                <a:spcPct val="0"/>
              </a:spcAft>
              <a:defRPr>
                <a:solidFill>
                  <a:schemeClr val="tx1"/>
                </a:solidFill>
                <a:latin typeface="Arial" pitchFamily="34" charset="0"/>
                <a:ea typeface="Geneva" charset="-128"/>
              </a:defRPr>
            </a:lvl8pPr>
            <a:lvl9pPr marL="3886200" indent="-228600" defTabSz="457200" eaLnBrk="0" fontAlgn="base" hangingPunct="0">
              <a:spcBef>
                <a:spcPct val="0"/>
              </a:spcBef>
              <a:spcAft>
                <a:spcPct val="0"/>
              </a:spcAft>
              <a:defRPr>
                <a:solidFill>
                  <a:schemeClr val="tx1"/>
                </a:solidFill>
                <a:latin typeface="Arial" pitchFamily="34" charset="0"/>
                <a:ea typeface="Geneva" charset="-128"/>
              </a:defRPr>
            </a:lvl9pPr>
          </a:lstStyle>
          <a:p>
            <a:pPr lvl="1" eaLnBrk="1" hangingPunct="1"/>
            <a:endParaRPr lang="en-US" sz="2800"/>
          </a:p>
        </p:txBody>
      </p:sp>
      <p:sp>
        <p:nvSpPr>
          <p:cNvPr id="77828" name="TextBox 7"/>
          <p:cNvSpPr txBox="1">
            <a:spLocks noChangeArrowheads="1"/>
          </p:cNvSpPr>
          <p:nvPr/>
        </p:nvSpPr>
        <p:spPr bwMode="auto">
          <a:xfrm>
            <a:off x="457200" y="1371600"/>
            <a:ext cx="8534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ea typeface="Geneva" charset="-128"/>
              </a:defRPr>
            </a:lvl1pPr>
            <a:lvl2pPr eaLnBrk="0" hangingPunct="0">
              <a:defRPr>
                <a:solidFill>
                  <a:schemeClr val="tx1"/>
                </a:solidFill>
                <a:latin typeface="Arial" pitchFamily="34" charset="0"/>
                <a:ea typeface="Geneva" charset="-128"/>
              </a:defRPr>
            </a:lvl2pPr>
            <a:lvl3pPr marL="1143000" indent="-228600" eaLnBrk="0" hangingPunct="0">
              <a:defRPr>
                <a:solidFill>
                  <a:schemeClr val="tx1"/>
                </a:solidFill>
                <a:latin typeface="Arial" pitchFamily="34" charset="0"/>
                <a:ea typeface="Geneva" charset="-128"/>
              </a:defRPr>
            </a:lvl3pPr>
            <a:lvl4pPr marL="1600200" indent="-228600" eaLnBrk="0" hangingPunct="0">
              <a:defRPr>
                <a:solidFill>
                  <a:schemeClr val="tx1"/>
                </a:solidFill>
                <a:latin typeface="Arial" pitchFamily="34" charset="0"/>
                <a:ea typeface="Geneva" charset="-128"/>
              </a:defRPr>
            </a:lvl4pPr>
            <a:lvl5pPr marL="2057400" indent="-228600" eaLnBrk="0" hangingPunct="0">
              <a:defRPr>
                <a:solidFill>
                  <a:schemeClr val="tx1"/>
                </a:solidFill>
                <a:latin typeface="Arial" pitchFamily="34" charset="0"/>
                <a:ea typeface="Geneva" charset="-128"/>
              </a:defRPr>
            </a:lvl5pPr>
            <a:lvl6pPr marL="2514600" indent="-228600" defTabSz="457200" eaLnBrk="0" fontAlgn="base" hangingPunct="0">
              <a:spcBef>
                <a:spcPct val="0"/>
              </a:spcBef>
              <a:spcAft>
                <a:spcPct val="0"/>
              </a:spcAft>
              <a:defRPr>
                <a:solidFill>
                  <a:schemeClr val="tx1"/>
                </a:solidFill>
                <a:latin typeface="Arial" pitchFamily="34" charset="0"/>
                <a:ea typeface="Geneva" charset="-128"/>
              </a:defRPr>
            </a:lvl6pPr>
            <a:lvl7pPr marL="2971800" indent="-228600" defTabSz="457200" eaLnBrk="0" fontAlgn="base" hangingPunct="0">
              <a:spcBef>
                <a:spcPct val="0"/>
              </a:spcBef>
              <a:spcAft>
                <a:spcPct val="0"/>
              </a:spcAft>
              <a:defRPr>
                <a:solidFill>
                  <a:schemeClr val="tx1"/>
                </a:solidFill>
                <a:latin typeface="Arial" pitchFamily="34" charset="0"/>
                <a:ea typeface="Geneva" charset="-128"/>
              </a:defRPr>
            </a:lvl7pPr>
            <a:lvl8pPr marL="3429000" indent="-228600" defTabSz="457200" eaLnBrk="0" fontAlgn="base" hangingPunct="0">
              <a:spcBef>
                <a:spcPct val="0"/>
              </a:spcBef>
              <a:spcAft>
                <a:spcPct val="0"/>
              </a:spcAft>
              <a:defRPr>
                <a:solidFill>
                  <a:schemeClr val="tx1"/>
                </a:solidFill>
                <a:latin typeface="Arial" pitchFamily="34" charset="0"/>
                <a:ea typeface="Geneva" charset="-128"/>
              </a:defRPr>
            </a:lvl8pPr>
            <a:lvl9pPr marL="3886200" indent="-228600" defTabSz="457200" eaLnBrk="0" fontAlgn="base" hangingPunct="0">
              <a:spcBef>
                <a:spcPct val="0"/>
              </a:spcBef>
              <a:spcAft>
                <a:spcPct val="0"/>
              </a:spcAft>
              <a:defRPr>
                <a:solidFill>
                  <a:schemeClr val="tx1"/>
                </a:solidFill>
                <a:latin typeface="Arial" pitchFamily="34" charset="0"/>
                <a:ea typeface="Geneva" charset="-128"/>
              </a:defRPr>
            </a:lvl9pPr>
          </a:lstStyle>
          <a:p>
            <a:pPr lvl="1" eaLnBrk="1" hangingPunct="1"/>
            <a:endParaRPr lang="en-US" sz="2800"/>
          </a:p>
        </p:txBody>
      </p:sp>
      <p:sp>
        <p:nvSpPr>
          <p:cNvPr id="11" name="Rectangle 10"/>
          <p:cNvSpPr/>
          <p:nvPr/>
        </p:nvSpPr>
        <p:spPr>
          <a:xfrm>
            <a:off x="1295400" y="1219200"/>
            <a:ext cx="5791200" cy="3540125"/>
          </a:xfrm>
          <a:prstGeom prst="rect">
            <a:avLst/>
          </a:prstGeom>
        </p:spPr>
        <p:txBody>
          <a:bodyPr>
            <a:spAutoFit/>
          </a:bodyPr>
          <a:lstStyle/>
          <a:p>
            <a:pPr algn="ctr">
              <a:defRPr/>
            </a:pPr>
            <a:r>
              <a:rPr lang="en-US" sz="3200" dirty="0">
                <a:solidFill>
                  <a:schemeClr val="tx1">
                    <a:lumMod val="75000"/>
                    <a:lumOff val="25000"/>
                  </a:schemeClr>
                </a:solidFill>
                <a:latin typeface="Arial" charset="0"/>
              </a:rPr>
              <a:t>Performance or competency based learning is fundamental to personalizing learning at scale</a:t>
            </a:r>
          </a:p>
          <a:p>
            <a:pPr algn="ctr">
              <a:defRPr/>
            </a:pPr>
            <a:r>
              <a:rPr lang="en-US" sz="3200" i="1" dirty="0">
                <a:solidFill>
                  <a:schemeClr val="tx1">
                    <a:lumMod val="75000"/>
                    <a:lumOff val="25000"/>
                  </a:schemeClr>
                </a:solidFill>
                <a:latin typeface="Arial" charset="0"/>
              </a:rPr>
              <a:t>and</a:t>
            </a:r>
          </a:p>
          <a:p>
            <a:pPr algn="ctr">
              <a:defRPr/>
            </a:pPr>
            <a:r>
              <a:rPr lang="en-US" sz="3200" dirty="0">
                <a:solidFill>
                  <a:schemeClr val="tx1">
                    <a:lumMod val="75000"/>
                    <a:lumOff val="25000"/>
                  </a:schemeClr>
                </a:solidFill>
                <a:latin typeface="Arial" charset="0"/>
              </a:rPr>
              <a:t>It challenges almost all of our assumptions about the present system </a:t>
            </a:r>
          </a:p>
        </p:txBody>
      </p:sp>
    </p:spTree>
    <p:extLst>
      <p:ext uri="{BB962C8B-B14F-4D97-AF65-F5344CB8AC3E}">
        <p14:creationId xmlns:p14="http://schemas.microsoft.com/office/powerpoint/2010/main" val="130284434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a:latin typeface="Arial" charset="0"/>
                <a:ea typeface="Geneva" charset="0"/>
              </a:rPr>
              <a:t>How Students Learn</a:t>
            </a:r>
          </a:p>
        </p:txBody>
      </p:sp>
      <p:pic>
        <p:nvPicPr>
          <p:cNvPr id="18434" name="Content Placeholder 3" descr="Students at work 2010 00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054100"/>
            <a:ext cx="8348663" cy="5503863"/>
          </a:xfrm>
        </p:spPr>
      </p:pic>
    </p:spTree>
    <p:extLst>
      <p:ext uri="{BB962C8B-B14F-4D97-AF65-F5344CB8AC3E}">
        <p14:creationId xmlns:p14="http://schemas.microsoft.com/office/powerpoint/2010/main" val="1767451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smtClean="0"/>
              <a:t>What is the Appropriate Role of Technology in Reinventing K-12 Education?</a:t>
            </a:r>
            <a:endParaRPr lang="en-US" sz="4200" dirty="0"/>
          </a:p>
        </p:txBody>
      </p:sp>
      <p:sp>
        <p:nvSpPr>
          <p:cNvPr id="3" name="Content Placeholder 2"/>
          <p:cNvSpPr>
            <a:spLocks noGrp="1"/>
          </p:cNvSpPr>
          <p:nvPr>
            <p:ph idx="1"/>
          </p:nvPr>
        </p:nvSpPr>
        <p:spPr>
          <a:xfrm>
            <a:off x="577122" y="2529590"/>
            <a:ext cx="8229600" cy="4525963"/>
          </a:xfrm>
        </p:spPr>
        <p:txBody>
          <a:bodyPr/>
          <a:lstStyle/>
          <a:p>
            <a:r>
              <a:rPr lang="en-US" sz="2800" dirty="0" smtClean="0"/>
              <a:t>“Technology </a:t>
            </a:r>
            <a:r>
              <a:rPr lang="en-US" sz="2800" dirty="0"/>
              <a:t>is intervention by design: the use of practical and intellectual resources to develop products and systems (technological outcomes) that expand human possibilities by addressing needs and </a:t>
            </a:r>
            <a:r>
              <a:rPr lang="en-US" sz="2800" dirty="0" smtClean="0"/>
              <a:t>realizing </a:t>
            </a:r>
            <a:r>
              <a:rPr lang="en-US" sz="2800" dirty="0"/>
              <a:t>opportunities. Adaptation and innovation are at the heart of technological practice</a:t>
            </a:r>
            <a:r>
              <a:rPr lang="en-US" sz="2800" dirty="0" smtClean="0"/>
              <a:t>.”</a:t>
            </a:r>
            <a:endParaRPr lang="en-US" sz="2800" dirty="0"/>
          </a:p>
        </p:txBody>
      </p:sp>
    </p:spTree>
    <p:extLst>
      <p:ext uri="{BB962C8B-B14F-4D97-AF65-F5344CB8AC3E}">
        <p14:creationId xmlns:p14="http://schemas.microsoft.com/office/powerpoint/2010/main" val="275417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51396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3894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386" y="1658277"/>
            <a:ext cx="6326682" cy="4127717"/>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6854"/>
          <a:stretch/>
        </p:blipFill>
        <p:spPr>
          <a:xfrm>
            <a:off x="0" y="159894"/>
            <a:ext cx="2712386" cy="56261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366" y="221319"/>
            <a:ext cx="3530811" cy="1436958"/>
          </a:xfrm>
          <a:prstGeom prst="rect">
            <a:avLst/>
          </a:prstGeom>
        </p:spPr>
      </p:pic>
    </p:spTree>
    <p:extLst>
      <p:ext uri="{BB962C8B-B14F-4D97-AF65-F5344CB8AC3E}">
        <p14:creationId xmlns:p14="http://schemas.microsoft.com/office/powerpoint/2010/main" val="427573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57200"/>
            <a:ext cx="2875646" cy="4114800"/>
          </a:xfrm>
          <a:prstGeom prst="rect">
            <a:avLst/>
          </a:prstGeom>
          <a:effectLst>
            <a:outerShdw blurRad="50800" dist="50800" dir="5400000" algn="ctr" rotWithShape="0">
              <a:srgbClr val="000000">
                <a:alpha val="52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372" y="1884603"/>
            <a:ext cx="2810028" cy="3754197"/>
          </a:xfrm>
          <a:prstGeom prst="rect">
            <a:avLst/>
          </a:prstGeom>
          <a:effectLst>
            <a:outerShdw blurRad="50800" dist="50800" dir="5400000" algn="ctr" rotWithShape="0">
              <a:srgbClr val="000000">
                <a:alpha val="34000"/>
              </a:srgbClr>
            </a:outerShdw>
          </a:effectLst>
        </p:spPr>
      </p:pic>
      <p:sp>
        <p:nvSpPr>
          <p:cNvPr id="4" name="TextBox 3"/>
          <p:cNvSpPr txBox="1"/>
          <p:nvPr/>
        </p:nvSpPr>
        <p:spPr>
          <a:xfrm>
            <a:off x="3352800" y="381000"/>
            <a:ext cx="5791200" cy="1477328"/>
          </a:xfrm>
          <a:prstGeom prst="rect">
            <a:avLst/>
          </a:prstGeom>
          <a:noFill/>
        </p:spPr>
        <p:txBody>
          <a:bodyPr wrap="square" rtlCol="0">
            <a:spAutoFit/>
          </a:bodyPr>
          <a:lstStyle/>
          <a:p>
            <a:r>
              <a:rPr lang="en-US" i="1" dirty="0" smtClean="0">
                <a:latin typeface="Arial" charset="0"/>
                <a:ea typeface="Arial" charset="0"/>
                <a:cs typeface="Arial" charset="0"/>
              </a:rPr>
              <a:t>Rethinking Education Towards a Global Common Good? </a:t>
            </a:r>
            <a:r>
              <a:rPr lang="en-US" dirty="0" smtClean="0">
                <a:latin typeface="Arial" charset="0"/>
                <a:ea typeface="Arial" charset="0"/>
                <a:cs typeface="Arial" charset="0"/>
              </a:rPr>
              <a:t>(2015). United Nations Educational, Scientific and Cultural Organization (UNESCO). </a:t>
            </a:r>
            <a:r>
              <a:rPr lang="en-US" dirty="0">
                <a:latin typeface="Arial" charset="0"/>
                <a:ea typeface="Arial" charset="0"/>
                <a:cs typeface="Arial" charset="0"/>
              </a:rPr>
              <a:t>Retrieved from </a:t>
            </a:r>
            <a:r>
              <a:rPr lang="en-US" dirty="0">
                <a:latin typeface="Arial" charset="0"/>
                <a:ea typeface="Arial" charset="0"/>
                <a:cs typeface="Arial" charset="0"/>
                <a:hlinkClick r:id="rId4"/>
              </a:rPr>
              <a:t>http://</a:t>
            </a:r>
            <a:r>
              <a:rPr lang="en-US" dirty="0" smtClean="0">
                <a:latin typeface="Arial" charset="0"/>
                <a:ea typeface="Arial" charset="0"/>
                <a:cs typeface="Arial" charset="0"/>
                <a:hlinkClick r:id="rId4"/>
              </a:rPr>
              <a:t>en.unesco.org/world-education-forum-2015/research</a:t>
            </a:r>
            <a:r>
              <a:rPr lang="en-US" dirty="0" smtClean="0">
                <a:latin typeface="Arial" charset="0"/>
                <a:ea typeface="Arial" charset="0"/>
                <a:cs typeface="Arial" charset="0"/>
              </a:rPr>
              <a:t>. </a:t>
            </a:r>
            <a:endParaRPr lang="en-US" dirty="0">
              <a:latin typeface="Arial" charset="0"/>
              <a:ea typeface="Arial" charset="0"/>
              <a:cs typeface="Arial" charset="0"/>
            </a:endParaRPr>
          </a:p>
        </p:txBody>
      </p:sp>
      <p:sp>
        <p:nvSpPr>
          <p:cNvPr id="9" name="TextBox 8"/>
          <p:cNvSpPr txBox="1"/>
          <p:nvPr/>
        </p:nvSpPr>
        <p:spPr>
          <a:xfrm>
            <a:off x="1447800" y="5345668"/>
            <a:ext cx="4710545" cy="369332"/>
          </a:xfrm>
          <a:prstGeom prst="rect">
            <a:avLst/>
          </a:prstGeom>
          <a:noFill/>
        </p:spPr>
        <p:txBody>
          <a:bodyPr wrap="square" rtlCol="0">
            <a:spAutoFit/>
          </a:bodyPr>
          <a:lstStyle/>
          <a:p>
            <a:r>
              <a:rPr lang="en-US" dirty="0" smtClean="0">
                <a:latin typeface="Arial" charset="0"/>
                <a:ea typeface="Arial" charset="0"/>
                <a:cs typeface="Arial" charset="0"/>
              </a:rPr>
              <a:t>Irina </a:t>
            </a:r>
            <a:r>
              <a:rPr lang="en-US" dirty="0" err="1" smtClean="0">
                <a:latin typeface="Arial" charset="0"/>
                <a:ea typeface="Arial" charset="0"/>
                <a:cs typeface="Arial" charset="0"/>
              </a:rPr>
              <a:t>Bokova</a:t>
            </a:r>
            <a:r>
              <a:rPr lang="en-US" dirty="0" smtClean="0">
                <a:latin typeface="Arial" charset="0"/>
                <a:ea typeface="Arial" charset="0"/>
                <a:cs typeface="Arial" charset="0"/>
              </a:rPr>
              <a:t>, Director-General of UNESCO</a:t>
            </a:r>
            <a:endParaRPr lang="en-US" dirty="0">
              <a:latin typeface="Arial" charset="0"/>
              <a:ea typeface="Arial" charset="0"/>
              <a:cs typeface="Arial" charset="0"/>
            </a:endParaRPr>
          </a:p>
        </p:txBody>
      </p:sp>
    </p:spTree>
    <p:extLst>
      <p:ext uri="{BB962C8B-B14F-4D97-AF65-F5344CB8AC3E}">
        <p14:creationId xmlns:p14="http://schemas.microsoft.com/office/powerpoint/2010/main" val="19918304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4294967295"/>
          </p:nvPr>
        </p:nvSpPr>
        <p:spPr>
          <a:xfrm>
            <a:off x="1371600" y="3886200"/>
            <a:ext cx="6400800" cy="1752600"/>
          </a:xfrm>
          <a:prstGeom prst="rect">
            <a:avLst/>
          </a:prstGeom>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61600" cy="7696200"/>
          </a:xfrm>
          <a:prstGeom prst="rect">
            <a:avLst/>
          </a:prstGeom>
        </p:spPr>
      </p:pic>
    </p:spTree>
    <p:extLst>
      <p:ext uri="{BB962C8B-B14F-4D97-AF65-F5344CB8AC3E}">
        <p14:creationId xmlns:p14="http://schemas.microsoft.com/office/powerpoint/2010/main" val="1718544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2500" b="12500"/>
          <a:stretch>
            <a:fillRect/>
          </a:stretch>
        </p:blipFill>
        <p:spPr>
          <a:xfrm rot="5400000">
            <a:off x="-1200150" y="1977541"/>
            <a:ext cx="5486400" cy="3086100"/>
          </a:xfrm>
          <a:prstGeom prst="rect">
            <a:avLst/>
          </a:prstGeom>
          <a:noFill/>
          <a:ln>
            <a:no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101" y="777390"/>
            <a:ext cx="6057899" cy="5143500"/>
          </a:xfrm>
          <a:prstGeom prst="rect">
            <a:avLst/>
          </a:prstGeom>
        </p:spPr>
      </p:pic>
    </p:spTree>
    <p:extLst>
      <p:ext uri="{BB962C8B-B14F-4D97-AF65-F5344CB8AC3E}">
        <p14:creationId xmlns:p14="http://schemas.microsoft.com/office/powerpoint/2010/main" val="4782007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2000"/>
            <a:ext cx="9144000" cy="12090400"/>
          </a:xfrm>
          <a:prstGeom prst="rect">
            <a:avLst/>
          </a:prstGeom>
        </p:spPr>
      </p:pic>
    </p:spTree>
    <p:extLst>
      <p:ext uri="{BB962C8B-B14F-4D97-AF65-F5344CB8AC3E}">
        <p14:creationId xmlns:p14="http://schemas.microsoft.com/office/powerpoint/2010/main" val="1236752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4294967295"/>
          </p:nvPr>
        </p:nvSpPr>
        <p:spPr>
          <a:xfrm>
            <a:off x="1371600" y="3886200"/>
            <a:ext cx="6400800" cy="1752600"/>
          </a:xfrm>
          <a:prstGeom prst="rect">
            <a:avLst/>
          </a:prstGeom>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9533"/>
            <a:ext cx="9318248" cy="12056533"/>
          </a:xfrm>
          <a:prstGeom prst="rect">
            <a:avLst/>
          </a:prstGeom>
        </p:spPr>
      </p:pic>
    </p:spTree>
    <p:extLst>
      <p:ext uri="{BB962C8B-B14F-4D97-AF65-F5344CB8AC3E}">
        <p14:creationId xmlns:p14="http://schemas.microsoft.com/office/powerpoint/2010/main" val="610207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4294967295"/>
          </p:nvPr>
        </p:nvSpPr>
        <p:spPr>
          <a:xfrm>
            <a:off x="1371600" y="3886200"/>
            <a:ext cx="6400800" cy="1752600"/>
          </a:xfrm>
          <a:prstGeom prst="rect">
            <a:avLst/>
          </a:prstGeom>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685800"/>
            <a:ext cx="8001000" cy="8001000"/>
          </a:xfrm>
          <a:prstGeom prst="rect">
            <a:avLst/>
          </a:prstGeom>
        </p:spPr>
      </p:pic>
    </p:spTree>
    <p:extLst>
      <p:ext uri="{BB962C8B-B14F-4D97-AF65-F5344CB8AC3E}">
        <p14:creationId xmlns:p14="http://schemas.microsoft.com/office/powerpoint/2010/main" val="1530365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277" y="0"/>
            <a:ext cx="9500554" cy="7125416"/>
          </a:xfrm>
        </p:spPr>
      </p:pic>
    </p:spTree>
    <p:extLst>
      <p:ext uri="{BB962C8B-B14F-4D97-AF65-F5344CB8AC3E}">
        <p14:creationId xmlns:p14="http://schemas.microsoft.com/office/powerpoint/2010/main" val="280384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2590800"/>
            <a:ext cx="4876800" cy="325500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 y="368300"/>
            <a:ext cx="4635500" cy="2222500"/>
          </a:xfrm>
          <a:prstGeom prst="rect">
            <a:avLst/>
          </a:prstGeom>
        </p:spPr>
      </p:pic>
    </p:spTree>
    <p:extLst>
      <p:ext uri="{BB962C8B-B14F-4D97-AF65-F5344CB8AC3E}">
        <p14:creationId xmlns:p14="http://schemas.microsoft.com/office/powerpoint/2010/main" val="19165906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437638" y="-1686562"/>
            <a:ext cx="12171677" cy="9296400"/>
          </a:xfrm>
        </p:spPr>
      </p:pic>
    </p:spTree>
    <p:extLst>
      <p:ext uri="{BB962C8B-B14F-4D97-AF65-F5344CB8AC3E}">
        <p14:creationId xmlns:p14="http://schemas.microsoft.com/office/powerpoint/2010/main" val="1883861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81000"/>
            <a:ext cx="11785600" cy="8839200"/>
          </a:xfrm>
          <a:prstGeom prst="rect">
            <a:avLst/>
          </a:prstGeom>
        </p:spPr>
      </p:pic>
    </p:spTree>
    <p:extLst>
      <p:ext uri="{BB962C8B-B14F-4D97-AF65-F5344CB8AC3E}">
        <p14:creationId xmlns:p14="http://schemas.microsoft.com/office/powerpoint/2010/main" val="1510628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76600"/>
            <a:ext cx="9448800" cy="12598400"/>
          </a:xfrm>
          <a:prstGeom prst="rect">
            <a:avLst/>
          </a:prstGeom>
        </p:spPr>
      </p:pic>
    </p:spTree>
    <p:extLst>
      <p:ext uri="{BB962C8B-B14F-4D97-AF65-F5344CB8AC3E}">
        <p14:creationId xmlns:p14="http://schemas.microsoft.com/office/powerpoint/2010/main" val="1584365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3639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723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rdoba Spain 3 Students blended build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880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087614" cy="6815711"/>
          </a:xfrm>
        </p:spPr>
      </p:pic>
    </p:spTree>
    <p:extLst>
      <p:ext uri="{BB962C8B-B14F-4D97-AF65-F5344CB8AC3E}">
        <p14:creationId xmlns:p14="http://schemas.microsoft.com/office/powerpoint/2010/main" val="4410390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4294967295"/>
          </p:nvPr>
        </p:nvSpPr>
        <p:spPr>
          <a:xfrm>
            <a:off x="1371600" y="3886200"/>
            <a:ext cx="6400800" cy="1752600"/>
          </a:xfrm>
          <a:prstGeom prst="rect">
            <a:avLst/>
          </a:prstGeom>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69474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idx="4294967295"/>
          </p:nvPr>
        </p:nvSpPr>
        <p:spPr>
          <a:xfrm>
            <a:off x="0" y="228600"/>
            <a:ext cx="9144000" cy="1143300"/>
          </a:xfrm>
          <a:prstGeom prst="rect">
            <a:avLst/>
          </a:prstGeom>
          <a:solidFill>
            <a:srgbClr val="FFFFFF"/>
          </a:solidFill>
          <a:ln>
            <a:noFill/>
          </a:ln>
        </p:spPr>
        <p:txBody>
          <a:bodyPr lIns="91425" tIns="45700" rIns="91425" bIns="45700" anchor="t" anchorCtr="0">
            <a:noAutofit/>
          </a:bodyPr>
          <a:lstStyle/>
          <a:p>
            <a:pPr marL="0" marR="0" lvl="0" indent="0" rtl="0">
              <a:lnSpc>
                <a:spcPct val="90000"/>
              </a:lnSpc>
              <a:spcBef>
                <a:spcPts val="0"/>
              </a:spcBef>
              <a:buClr>
                <a:schemeClr val="dk1"/>
              </a:buClr>
              <a:buSzPct val="25000"/>
              <a:buFont typeface="Arial"/>
              <a:buNone/>
            </a:pPr>
            <a:r>
              <a:rPr lang="en-US" sz="3600" dirty="0" smtClean="0"/>
              <a:t>National Qualifications Frameworks</a:t>
            </a:r>
            <a:endParaRPr lang="en" sz="3600" dirty="0"/>
          </a:p>
        </p:txBody>
      </p:sp>
      <p:sp>
        <p:nvSpPr>
          <p:cNvPr id="5" name="TextBox 4"/>
          <p:cNvSpPr txBox="1"/>
          <p:nvPr/>
        </p:nvSpPr>
        <p:spPr>
          <a:xfrm>
            <a:off x="1219200" y="685800"/>
            <a:ext cx="6553200" cy="461665"/>
          </a:xfrm>
          <a:prstGeom prst="rect">
            <a:avLst/>
          </a:prstGeom>
          <a:noFill/>
        </p:spPr>
        <p:txBody>
          <a:bodyPr wrap="square" rtlCol="0">
            <a:spAutoFit/>
          </a:bodyPr>
          <a:lstStyle/>
          <a:p>
            <a:pPr algn="ctr"/>
            <a:r>
              <a:rPr lang="en-US" sz="2400" i="1" dirty="0" smtClean="0">
                <a:solidFill>
                  <a:prstClr val="black"/>
                </a:solidFill>
                <a:latin typeface="Arial" charset="0"/>
                <a:ea typeface="Arial" charset="0"/>
                <a:cs typeface="Arial" charset="0"/>
              </a:rPr>
              <a:t>An Example from New Zealand</a:t>
            </a:r>
            <a:endParaRPr lang="en-US" sz="2400" i="1" dirty="0">
              <a:solidFill>
                <a:prstClr val="black"/>
              </a:solidFill>
              <a:latin typeface="Arial" charset="0"/>
              <a:ea typeface="Arial" charset="0"/>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379" y="1299864"/>
            <a:ext cx="6221821" cy="4515083"/>
          </a:xfrm>
          <a:prstGeom prst="rect">
            <a:avLst/>
          </a:prstGeom>
        </p:spPr>
      </p:pic>
    </p:spTree>
    <p:extLst>
      <p:ext uri="{BB962C8B-B14F-4D97-AF65-F5344CB8AC3E}">
        <p14:creationId xmlns:p14="http://schemas.microsoft.com/office/powerpoint/2010/main" val="17047218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ontent Placeholder 2"/>
          <p:cNvSpPr>
            <a:spLocks noGrp="1"/>
          </p:cNvSpPr>
          <p:nvPr>
            <p:ph idx="1"/>
          </p:nvPr>
        </p:nvSpPr>
        <p:spPr>
          <a:xfrm>
            <a:off x="161468" y="319120"/>
            <a:ext cx="8229600" cy="4525963"/>
          </a:xfrm>
        </p:spPr>
        <p:txBody>
          <a:bodyPr/>
          <a:lstStyle/>
          <a:p>
            <a:pPr marL="0" indent="0" algn="ctr">
              <a:buFont typeface="Arial" charset="0"/>
              <a:buNone/>
            </a:pPr>
            <a:endParaRPr lang="en-US" i="1" dirty="0">
              <a:latin typeface="Arial" charset="0"/>
            </a:endParaRPr>
          </a:p>
          <a:p>
            <a:pPr marL="0" indent="0" algn="ctr">
              <a:buFont typeface="Arial" charset="0"/>
              <a:buNone/>
            </a:pPr>
            <a:endParaRPr lang="en-US" i="1" dirty="0">
              <a:latin typeface="Arial" charset="0"/>
            </a:endParaRPr>
          </a:p>
          <a:p>
            <a:pPr marL="0" indent="0" algn="ctr">
              <a:buFont typeface="Arial" charset="0"/>
              <a:buNone/>
            </a:pPr>
            <a:endParaRPr lang="en-US" i="1" dirty="0">
              <a:latin typeface="Arial" charset="0"/>
            </a:endParaRPr>
          </a:p>
          <a:p>
            <a:pPr marL="0" indent="0" algn="ctr">
              <a:buFont typeface="Arial" charset="0"/>
              <a:buNone/>
            </a:pPr>
            <a:r>
              <a:rPr lang="en-US" sz="4000" b="1" i="1" dirty="0">
                <a:latin typeface="Arial" charset="0"/>
              </a:rPr>
              <a:t>Defining blended </a:t>
            </a:r>
            <a:r>
              <a:rPr lang="en-US" sz="4000" b="1" i="1" dirty="0" smtClean="0">
                <a:latin typeface="Arial" charset="0"/>
              </a:rPr>
              <a:t>learning</a:t>
            </a:r>
            <a:endParaRPr lang="en-US" sz="4000" b="1" i="1" dirty="0">
              <a:latin typeface="Arial" charset="0"/>
            </a:endParaRPr>
          </a:p>
        </p:txBody>
      </p:sp>
      <p:pic>
        <p:nvPicPr>
          <p:cNvPr id="3" name="Picture 2"/>
          <p:cNvPicPr>
            <a:picLocks noChangeAspect="1"/>
          </p:cNvPicPr>
          <p:nvPr/>
        </p:nvPicPr>
        <p:blipFill>
          <a:blip r:embed="rId3"/>
          <a:stretch>
            <a:fillRect/>
          </a:stretch>
        </p:blipFill>
        <p:spPr>
          <a:xfrm>
            <a:off x="3183548" y="3088772"/>
            <a:ext cx="2610614" cy="2506189"/>
          </a:xfrm>
          <a:prstGeom prst="rect">
            <a:avLst/>
          </a:prstGeom>
        </p:spPr>
      </p:pic>
    </p:spTree>
    <p:extLst>
      <p:ext uri="{BB962C8B-B14F-4D97-AF65-F5344CB8AC3E}">
        <p14:creationId xmlns:p14="http://schemas.microsoft.com/office/powerpoint/2010/main" val="5938821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0675"/>
            <a:ext cx="9144000" cy="5168348"/>
          </a:xfrm>
          <a:prstGeom prst="rect">
            <a:avLst/>
          </a:prstGeom>
        </p:spPr>
      </p:pic>
      <p:sp>
        <p:nvSpPr>
          <p:cNvPr id="6" name="Title 1"/>
          <p:cNvSpPr>
            <a:spLocks noGrp="1"/>
          </p:cNvSpPr>
          <p:nvPr>
            <p:ph type="title"/>
          </p:nvPr>
        </p:nvSpPr>
        <p:spPr>
          <a:xfrm>
            <a:off x="457200" y="457200"/>
            <a:ext cx="8229600" cy="1143000"/>
          </a:xfrm>
        </p:spPr>
        <p:txBody>
          <a:bodyPr/>
          <a:lstStyle/>
          <a:p>
            <a:r>
              <a:rPr lang="en-US" dirty="0" err="1" smtClean="0"/>
              <a:t>iNACOL’s</a:t>
            </a:r>
            <a:r>
              <a:rPr lang="en-US" dirty="0" smtClean="0"/>
              <a:t> Evolution</a:t>
            </a:r>
            <a:endParaRPr lang="en-US" dirty="0"/>
          </a:p>
        </p:txBody>
      </p:sp>
    </p:spTree>
    <p:extLst>
      <p:ext uri="{BB962C8B-B14F-4D97-AF65-F5344CB8AC3E}">
        <p14:creationId xmlns:p14="http://schemas.microsoft.com/office/powerpoint/2010/main" val="191578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solidFill>
                  <a:srgbClr val="263D98"/>
                </a:solidFill>
              </a:rPr>
              <a:t>The rise of K-12 blended </a:t>
            </a:r>
            <a:r>
              <a:rPr lang="en-US" dirty="0">
                <a:solidFill>
                  <a:srgbClr val="263D98"/>
                </a:solidFill>
              </a:rPr>
              <a:t>l</a:t>
            </a:r>
            <a:r>
              <a:rPr lang="en-US" dirty="0" smtClean="0">
                <a:solidFill>
                  <a:srgbClr val="263D98"/>
                </a:solidFill>
              </a:rPr>
              <a:t>earning</a:t>
            </a:r>
            <a:endParaRPr lang="en-US" dirty="0">
              <a:solidFill>
                <a:srgbClr val="263D98"/>
              </a:solidFill>
            </a:endParaRPr>
          </a:p>
        </p:txBody>
      </p:sp>
      <p:sp>
        <p:nvSpPr>
          <p:cNvPr id="10" name="Text Placeholder 8"/>
          <p:cNvSpPr txBox="1">
            <a:spLocks/>
          </p:cNvSpPr>
          <p:nvPr/>
        </p:nvSpPr>
        <p:spPr>
          <a:xfrm>
            <a:off x="457200" y="897256"/>
            <a:ext cx="8229600" cy="702944"/>
          </a:xfrm>
          <a:prstGeom prst="rect">
            <a:avLst/>
          </a:prstGeom>
        </p:spPr>
        <p:txBody>
          <a:bodyPr vert="horz"/>
          <a:lstStyle>
            <a:lvl1pPr marL="0" indent="0" algn="l" defTabSz="457200" rtl="0" eaLnBrk="1" latinLnBrk="0" hangingPunct="1">
              <a:spcBef>
                <a:spcPct val="20000"/>
              </a:spcBef>
              <a:buFont typeface="Arial"/>
              <a:buNone/>
              <a:defRPr sz="3200" kern="1200">
                <a:solidFill>
                  <a:schemeClr val="accent3">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solidFill>
                  <a:srgbClr val="9BBB59">
                    <a:lumMod val="50000"/>
                  </a:srgbClr>
                </a:solidFill>
                <a:latin typeface="Calibri"/>
              </a:rPr>
              <a:t>Michael Horn &amp; Heather </a:t>
            </a:r>
            <a:r>
              <a:rPr lang="en-US" sz="2000" dirty="0" err="1" smtClean="0">
                <a:solidFill>
                  <a:srgbClr val="9BBB59">
                    <a:lumMod val="50000"/>
                  </a:srgbClr>
                </a:solidFill>
                <a:latin typeface="Calibri"/>
              </a:rPr>
              <a:t>Staker</a:t>
            </a:r>
            <a:r>
              <a:rPr lang="en-US" sz="2000" dirty="0" smtClean="0">
                <a:solidFill>
                  <a:srgbClr val="9BBB59">
                    <a:lumMod val="50000"/>
                  </a:srgbClr>
                </a:solidFill>
                <a:latin typeface="Calibri"/>
              </a:rPr>
              <a:t> definition of blended learning</a:t>
            </a:r>
            <a:endParaRPr lang="en-US" sz="2000" dirty="0">
              <a:solidFill>
                <a:srgbClr val="9BBB59">
                  <a:lumMod val="50000"/>
                </a:srgbClr>
              </a:solidFill>
              <a:latin typeface="Calibri"/>
            </a:endParaRPr>
          </a:p>
        </p:txBody>
      </p:sp>
      <p:grpSp>
        <p:nvGrpSpPr>
          <p:cNvPr id="17" name="Group 16"/>
          <p:cNvGrpSpPr/>
          <p:nvPr/>
        </p:nvGrpSpPr>
        <p:grpSpPr>
          <a:xfrm>
            <a:off x="658429" y="1651745"/>
            <a:ext cx="8028370" cy="1029703"/>
            <a:chOff x="658429" y="1463608"/>
            <a:chExt cx="8028370" cy="858086"/>
          </a:xfrm>
        </p:grpSpPr>
        <p:pic>
          <p:nvPicPr>
            <p:cNvPr id="8" name="Picture 3" descr="H:\My Documents\SF - FoL\Icons\computer_cmyk.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658429" y="1463608"/>
              <a:ext cx="1027471" cy="85808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2046941" y="1463608"/>
              <a:ext cx="6639858" cy="769442"/>
            </a:xfrm>
            <a:prstGeom prst="rect">
              <a:avLst/>
            </a:prstGeom>
          </p:spPr>
          <p:txBody>
            <a:bodyPr wrap="square">
              <a:spAutoFit/>
            </a:bodyPr>
            <a:lstStyle/>
            <a:p>
              <a:pPr>
                <a:defRPr/>
              </a:pPr>
              <a:r>
                <a:rPr lang="en-US" dirty="0">
                  <a:solidFill>
                    <a:prstClr val="black"/>
                  </a:solidFill>
                  <a:latin typeface="Calibri" pitchFamily="34" charset="0"/>
                  <a:cs typeface="Calibri" pitchFamily="34" charset="0"/>
                  <a:sym typeface="Arial Unicode MS" charset="0"/>
                </a:rPr>
                <a:t>A formal education program in which a student learns at least in part through </a:t>
              </a:r>
              <a:r>
                <a:rPr lang="en-US" b="1" dirty="0">
                  <a:solidFill>
                    <a:prstClr val="black"/>
                  </a:solidFill>
                  <a:latin typeface="Calibri" pitchFamily="34" charset="0"/>
                  <a:cs typeface="Calibri" pitchFamily="34" charset="0"/>
                  <a:sym typeface="Arial Unicode MS" charset="0"/>
                </a:rPr>
                <a:t>online learning</a:t>
              </a:r>
              <a:r>
                <a:rPr lang="en-US" dirty="0">
                  <a:solidFill>
                    <a:prstClr val="black"/>
                  </a:solidFill>
                  <a:latin typeface="Calibri" pitchFamily="34" charset="0"/>
                  <a:cs typeface="Calibri" pitchFamily="34" charset="0"/>
                  <a:sym typeface="Arial Unicode MS" charset="0"/>
                </a:rPr>
                <a:t>, </a:t>
              </a:r>
              <a:r>
                <a:rPr lang="en-US" b="1" dirty="0">
                  <a:solidFill>
                    <a:srgbClr val="1F497D"/>
                  </a:solidFill>
                  <a:latin typeface="Calibri" pitchFamily="34" charset="0"/>
                  <a:cs typeface="Calibri" pitchFamily="34" charset="0"/>
                  <a:sym typeface="Arial Unicode MS" charset="0"/>
                </a:rPr>
                <a:t>with some element of student control over time, place, path and/or pace</a:t>
              </a:r>
            </a:p>
          </p:txBody>
        </p:sp>
      </p:grpSp>
      <p:grpSp>
        <p:nvGrpSpPr>
          <p:cNvPr id="19" name="Group 18"/>
          <p:cNvGrpSpPr/>
          <p:nvPr/>
        </p:nvGrpSpPr>
        <p:grpSpPr>
          <a:xfrm>
            <a:off x="647796" y="3266908"/>
            <a:ext cx="8039013" cy="1040370"/>
            <a:chOff x="647785" y="2809579"/>
            <a:chExt cx="8039013" cy="866975"/>
          </a:xfrm>
        </p:grpSpPr>
        <p:pic>
          <p:nvPicPr>
            <p:cNvPr id="7" name="Picture 2" descr="H:\My Documents\SF - FoL\Icons\school_house.jp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647785" y="2809579"/>
              <a:ext cx="1038115" cy="86697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2046939" y="2809579"/>
              <a:ext cx="6639859" cy="538609"/>
            </a:xfrm>
            <a:prstGeom prst="rect">
              <a:avLst/>
            </a:prstGeom>
          </p:spPr>
          <p:txBody>
            <a:bodyPr wrap="square">
              <a:spAutoFit/>
            </a:bodyPr>
            <a:lstStyle/>
            <a:p>
              <a:pPr>
                <a:defRPr/>
              </a:pPr>
              <a:r>
                <a:rPr lang="en-US" dirty="0">
                  <a:solidFill>
                    <a:prstClr val="black"/>
                  </a:solidFill>
                  <a:latin typeface="Calibri" pitchFamily="34" charset="0"/>
                  <a:cs typeface="Calibri" pitchFamily="34" charset="0"/>
                  <a:sym typeface="Arial Unicode MS" charset="0"/>
                </a:rPr>
                <a:t>at least in part in a </a:t>
              </a:r>
              <a:r>
                <a:rPr lang="en-US" b="1" dirty="0">
                  <a:solidFill>
                    <a:prstClr val="black"/>
                  </a:solidFill>
                  <a:latin typeface="Calibri" pitchFamily="34" charset="0"/>
                  <a:cs typeface="Calibri" pitchFamily="34" charset="0"/>
                  <a:sym typeface="Arial Unicode MS" charset="0"/>
                </a:rPr>
                <a:t>supervised brick-and-mortar location away from home </a:t>
              </a:r>
              <a:r>
                <a:rPr lang="en-US" dirty="0">
                  <a:solidFill>
                    <a:prstClr val="black"/>
                  </a:solidFill>
                  <a:latin typeface="Calibri" pitchFamily="34" charset="0"/>
                  <a:cs typeface="Calibri" pitchFamily="34" charset="0"/>
                  <a:sym typeface="Arial Unicode MS" charset="0"/>
                </a:rPr>
                <a:t>(such as school).</a:t>
              </a:r>
            </a:p>
          </p:txBody>
        </p:sp>
      </p:grpSp>
      <p:grpSp>
        <p:nvGrpSpPr>
          <p:cNvPr id="20" name="Group 19"/>
          <p:cNvGrpSpPr/>
          <p:nvPr/>
        </p:nvGrpSpPr>
        <p:grpSpPr>
          <a:xfrm>
            <a:off x="663359" y="4700182"/>
            <a:ext cx="8023449" cy="1029703"/>
            <a:chOff x="663349" y="4119941"/>
            <a:chExt cx="8023449" cy="858086"/>
          </a:xfrm>
        </p:grpSpPr>
        <p:grpSp>
          <p:nvGrpSpPr>
            <p:cNvPr id="2" name="Group 1"/>
            <p:cNvGrpSpPr/>
            <p:nvPr/>
          </p:nvGrpSpPr>
          <p:grpSpPr>
            <a:xfrm>
              <a:off x="663349" y="4119941"/>
              <a:ext cx="1027471" cy="858086"/>
              <a:chOff x="663349" y="4119941"/>
              <a:chExt cx="1027471" cy="858086"/>
            </a:xfrm>
          </p:grpSpPr>
          <p:sp>
            <p:nvSpPr>
              <p:cNvPr id="9" name="TextBox 8"/>
              <p:cNvSpPr txBox="1"/>
              <p:nvPr/>
            </p:nvSpPr>
            <p:spPr>
              <a:xfrm>
                <a:off x="870149" y="4233453"/>
                <a:ext cx="634180" cy="461665"/>
              </a:xfrm>
              <a:prstGeom prst="rect">
                <a:avLst/>
              </a:prstGeom>
              <a:noFill/>
            </p:spPr>
            <p:txBody>
              <a:bodyPr wrap="square" rtlCol="0">
                <a:spAutoFit/>
              </a:bodyPr>
              <a:lstStyle/>
              <a:p>
                <a:r>
                  <a:rPr lang="en-US" sz="1000" dirty="0" smtClean="0">
                    <a:solidFill>
                      <a:prstClr val="white"/>
                    </a:solidFill>
                  </a:rPr>
                  <a:t>100010001111010101000</a:t>
                </a:r>
                <a:endParaRPr lang="en-US" sz="1000" dirty="0">
                  <a:solidFill>
                    <a:prstClr val="white"/>
                  </a:solidFill>
                </a:endParaRPr>
              </a:p>
            </p:txBody>
          </p:sp>
          <p:pic>
            <p:nvPicPr>
              <p:cNvPr id="11" name="Picture 3" descr="H:\My Documents\SF - FoL\Icons\computer_cmyk.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663349" y="4119941"/>
                <a:ext cx="1027471" cy="858086"/>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900031" y="4263335"/>
                <a:ext cx="634180" cy="423193"/>
              </a:xfrm>
              <a:prstGeom prst="rect">
                <a:avLst/>
              </a:prstGeom>
              <a:noFill/>
            </p:spPr>
            <p:txBody>
              <a:bodyPr wrap="square" rtlCol="0">
                <a:spAutoFit/>
              </a:bodyPr>
              <a:lstStyle/>
              <a:p>
                <a:r>
                  <a:rPr lang="en-US" sz="900" dirty="0" smtClean="0">
                    <a:solidFill>
                      <a:prstClr val="white"/>
                    </a:solidFill>
                  </a:rPr>
                  <a:t>100010001111010101000</a:t>
                </a:r>
                <a:endParaRPr lang="en-US" sz="900" dirty="0">
                  <a:solidFill>
                    <a:prstClr val="white"/>
                  </a:solidFill>
                </a:endParaRPr>
              </a:p>
            </p:txBody>
          </p:sp>
        </p:grpSp>
        <p:sp>
          <p:nvSpPr>
            <p:cNvPr id="5" name="Rectangle 4"/>
            <p:cNvSpPr/>
            <p:nvPr/>
          </p:nvSpPr>
          <p:spPr>
            <a:xfrm>
              <a:off x="2046940" y="4119941"/>
              <a:ext cx="6639858" cy="538609"/>
            </a:xfrm>
            <a:prstGeom prst="rect">
              <a:avLst/>
            </a:prstGeom>
          </p:spPr>
          <p:txBody>
            <a:bodyPr wrap="square">
              <a:spAutoFit/>
            </a:bodyPr>
            <a:lstStyle/>
            <a:p>
              <a:r>
                <a:rPr lang="en-US" dirty="0">
                  <a:solidFill>
                    <a:prstClr val="black"/>
                  </a:solidFill>
                </a:rPr>
                <a:t>The modalities along each student’s learning path within a course or subject </a:t>
              </a:r>
              <a:r>
                <a:rPr lang="en-US" b="1" dirty="0">
                  <a:solidFill>
                    <a:prstClr val="black"/>
                  </a:solidFill>
                </a:rPr>
                <a:t>are connected to provide an integrated learning experience</a:t>
              </a:r>
              <a:r>
                <a:rPr lang="en-US" dirty="0">
                  <a:solidFill>
                    <a:prstClr val="black"/>
                  </a:solidFill>
                </a:rPr>
                <a:t>. </a:t>
              </a:r>
            </a:p>
          </p:txBody>
        </p:sp>
      </p:grpSp>
    </p:spTree>
    <p:extLst>
      <p:ext uri="{BB962C8B-B14F-4D97-AF65-F5344CB8AC3E}">
        <p14:creationId xmlns:p14="http://schemas.microsoft.com/office/powerpoint/2010/main" val="116609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096"/>
          <a:stretch/>
        </p:blipFill>
        <p:spPr bwMode="auto">
          <a:xfrm>
            <a:off x="1" y="1066801"/>
            <a:ext cx="9144000" cy="5791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5602" name="Title 1"/>
          <p:cNvSpPr>
            <a:spLocks noGrp="1"/>
          </p:cNvSpPr>
          <p:nvPr>
            <p:ph type="title"/>
          </p:nvPr>
        </p:nvSpPr>
        <p:spPr>
          <a:xfrm>
            <a:off x="457200" y="68403"/>
            <a:ext cx="8229600" cy="1143000"/>
          </a:xfrm>
        </p:spPr>
        <p:txBody>
          <a:bodyPr/>
          <a:lstStyle/>
          <a:p>
            <a:pPr eaLnBrk="1" hangingPunct="1"/>
            <a:r>
              <a:rPr lang="en-US" dirty="0" smtClean="0"/>
              <a:t>Blended learning is not…</a:t>
            </a:r>
          </a:p>
        </p:txBody>
      </p:sp>
      <p:cxnSp>
        <p:nvCxnSpPr>
          <p:cNvPr id="10" name="Straight Connector 9"/>
          <p:cNvCxnSpPr/>
          <p:nvPr/>
        </p:nvCxnSpPr>
        <p:spPr>
          <a:xfrm>
            <a:off x="0" y="1066800"/>
            <a:ext cx="9144000"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4219" y="5116830"/>
            <a:ext cx="1243781" cy="10572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59655" y="4343399"/>
            <a:ext cx="1070126" cy="9096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30326" y="3962401"/>
            <a:ext cx="896468" cy="761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54228" y="3962401"/>
            <a:ext cx="809640" cy="6881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43865" y="3848869"/>
            <a:ext cx="581801" cy="4945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5208" y="3462955"/>
            <a:ext cx="581801" cy="4945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6400" y="3715135"/>
            <a:ext cx="581801" cy="4945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58257" y="3848870"/>
            <a:ext cx="709044" cy="6026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 y="4095705"/>
            <a:ext cx="850779" cy="723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588" y="4539619"/>
            <a:ext cx="1024212" cy="8705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48525" y="3715135"/>
            <a:ext cx="581801" cy="4945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4337" y="4269596"/>
            <a:ext cx="1070126" cy="9096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9400" y="4724400"/>
            <a:ext cx="1243781" cy="10572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rotWithShape="1">
          <a:blip r:embed="rId11">
            <a:clrChange>
              <a:clrFrom>
                <a:srgbClr val="E4DA93"/>
              </a:clrFrom>
              <a:clrTo>
                <a:srgbClr val="E4DA93">
                  <a:alpha val="0"/>
                </a:srgbClr>
              </a:clrTo>
            </a:clrChange>
            <a:extLst>
              <a:ext uri="{28A0092B-C50C-407E-A947-70E740481C1C}">
                <a14:useLocalDpi xmlns:a14="http://schemas.microsoft.com/office/drawing/2010/main" val="0"/>
              </a:ext>
            </a:extLst>
          </a:blip>
          <a:srcRect t="20915"/>
          <a:stretch/>
        </p:blipFill>
        <p:spPr bwMode="auto">
          <a:xfrm>
            <a:off x="2482365" y="1404477"/>
            <a:ext cx="3471863" cy="2745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461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1000"/>
                                        <p:tgtEl>
                                          <p:spTgt spid="22"/>
                                        </p:tgtEl>
                                      </p:cBhvr>
                                    </p:animEffect>
                                    <p:anim calcmode="lin" valueType="num">
                                      <p:cBhvr>
                                        <p:cTn id="65" dur="1000" fill="hold"/>
                                        <p:tgtEl>
                                          <p:spTgt spid="22"/>
                                        </p:tgtEl>
                                        <p:attrNameLst>
                                          <p:attrName>ppt_x</p:attrName>
                                        </p:attrNameLst>
                                      </p:cBhvr>
                                      <p:tavLst>
                                        <p:tav tm="0">
                                          <p:val>
                                            <p:strVal val="#ppt_x"/>
                                          </p:val>
                                        </p:tav>
                                        <p:tav tm="100000">
                                          <p:val>
                                            <p:strVal val="#ppt_x"/>
                                          </p:val>
                                        </p:tav>
                                      </p:tavLst>
                                    </p:anim>
                                    <p:anim calcmode="lin" valueType="num">
                                      <p:cBhvr>
                                        <p:cTn id="66" dur="1000" fill="hold"/>
                                        <p:tgtEl>
                                          <p:spTgt spid="22"/>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1000"/>
                                        <p:tgtEl>
                                          <p:spTgt spid="21"/>
                                        </p:tgtEl>
                                      </p:cBhvr>
                                    </p:animEffect>
                                    <p:anim calcmode="lin" valueType="num">
                                      <p:cBhvr>
                                        <p:cTn id="70" dur="1000" fill="hold"/>
                                        <p:tgtEl>
                                          <p:spTgt spid="21"/>
                                        </p:tgtEl>
                                        <p:attrNameLst>
                                          <p:attrName>ppt_x</p:attrName>
                                        </p:attrNameLst>
                                      </p:cBhvr>
                                      <p:tavLst>
                                        <p:tav tm="0">
                                          <p:val>
                                            <p:strVal val="#ppt_x"/>
                                          </p:val>
                                        </p:tav>
                                        <p:tav tm="100000">
                                          <p:val>
                                            <p:strVal val="#ppt_x"/>
                                          </p:val>
                                        </p:tav>
                                      </p:tavLst>
                                    </p:anim>
                                    <p:anim calcmode="lin" valueType="num">
                                      <p:cBhvr>
                                        <p:cTn id="71" dur="1000" fill="hold"/>
                                        <p:tgtEl>
                                          <p:spTgt spid="21"/>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1000"/>
                                        <p:tgtEl>
                                          <p:spTgt spid="13"/>
                                        </p:tgtEl>
                                      </p:cBhvr>
                                    </p:animEffect>
                                    <p:anim calcmode="lin" valueType="num">
                                      <p:cBhvr>
                                        <p:cTn id="75" dur="1000" fill="hold"/>
                                        <p:tgtEl>
                                          <p:spTgt spid="13"/>
                                        </p:tgtEl>
                                        <p:attrNameLst>
                                          <p:attrName>ppt_x</p:attrName>
                                        </p:attrNameLst>
                                      </p:cBhvr>
                                      <p:tavLst>
                                        <p:tav tm="0">
                                          <p:val>
                                            <p:strVal val="#ppt_x"/>
                                          </p:val>
                                        </p:tav>
                                        <p:tav tm="100000">
                                          <p:val>
                                            <p:strVal val="#ppt_x"/>
                                          </p:val>
                                        </p:tav>
                                      </p:tavLst>
                                    </p:anim>
                                    <p:anim calcmode="lin" valueType="num">
                                      <p:cBhvr>
                                        <p:cTn id="7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a:xfrm>
            <a:off x="457200" y="108079"/>
            <a:ext cx="8229600" cy="1720721"/>
          </a:xfrm>
        </p:spPr>
        <p:txBody>
          <a:bodyPr/>
          <a:lstStyle/>
          <a:p>
            <a:pPr eaLnBrk="1" hangingPunct="1"/>
            <a:r>
              <a:rPr lang="en-US" dirty="0" smtClean="0">
                <a:latin typeface="Arial" charset="0"/>
                <a:cs typeface="Arial" charset="0"/>
              </a:rPr>
              <a:t>Research on Blended Learning</a:t>
            </a:r>
            <a:endParaRPr lang="en-US" dirty="0">
              <a:latin typeface="Arial" charset="0"/>
              <a:cs typeface="Arial" charset="0"/>
            </a:endParaRPr>
          </a:p>
        </p:txBody>
      </p:sp>
      <p:sp>
        <p:nvSpPr>
          <p:cNvPr id="67586" name="Text Placeholder 2"/>
          <p:cNvSpPr>
            <a:spLocks noGrp="1"/>
          </p:cNvSpPr>
          <p:nvPr>
            <p:ph type="body" sz="half" idx="1"/>
          </p:nvPr>
        </p:nvSpPr>
        <p:spPr>
          <a:xfrm>
            <a:off x="606358" y="1342971"/>
            <a:ext cx="8229600" cy="3944912"/>
          </a:xfrm>
        </p:spPr>
        <p:txBody>
          <a:bodyPr>
            <a:normAutofit fontScale="92500" lnSpcReduction="10000"/>
          </a:bodyPr>
          <a:lstStyle/>
          <a:p>
            <a:r>
              <a:rPr lang="en-US" dirty="0" smtClean="0">
                <a:latin typeface="Arial" charset="0"/>
                <a:cs typeface="Geneva" charset="0"/>
              </a:rPr>
              <a:t>Changing roles </a:t>
            </a:r>
            <a:r>
              <a:rPr lang="en-US" dirty="0">
                <a:latin typeface="Arial" charset="0"/>
                <a:cs typeface="Geneva" charset="0"/>
              </a:rPr>
              <a:t>of </a:t>
            </a:r>
            <a:r>
              <a:rPr lang="en-US" dirty="0" smtClean="0">
                <a:latin typeface="Arial" charset="0"/>
                <a:cs typeface="Geneva" charset="0"/>
              </a:rPr>
              <a:t>educators</a:t>
            </a:r>
          </a:p>
          <a:p>
            <a:r>
              <a:rPr lang="en-US" i="1" dirty="0" smtClean="0">
                <a:latin typeface="Arial" charset="0"/>
                <a:cs typeface="Geneva" charset="0"/>
              </a:rPr>
              <a:t>Teacher as conductor, designer, coach, concierge . . . </a:t>
            </a:r>
            <a:endParaRPr lang="en-US" i="1" dirty="0">
              <a:latin typeface="Arial" charset="0"/>
              <a:cs typeface="Geneva" charset="0"/>
            </a:endParaRPr>
          </a:p>
          <a:p>
            <a:pPr lvl="1"/>
            <a:r>
              <a:rPr lang="en-US" dirty="0" smtClean="0">
                <a:latin typeface="Arial" charset="0"/>
                <a:cs typeface="Geneva" charset="0"/>
              </a:rPr>
              <a:t>Facilitators of learning</a:t>
            </a:r>
            <a:endParaRPr lang="en-US" dirty="0">
              <a:latin typeface="Arial" charset="0"/>
              <a:cs typeface="Geneva" charset="0"/>
            </a:endParaRPr>
          </a:p>
          <a:p>
            <a:pPr lvl="1"/>
            <a:r>
              <a:rPr lang="en-US" dirty="0" smtClean="0">
                <a:latin typeface="Arial" charset="0"/>
                <a:cs typeface="Geneva" charset="0"/>
              </a:rPr>
              <a:t>Monitors of progress</a:t>
            </a:r>
            <a:endParaRPr lang="en-US" dirty="0">
              <a:latin typeface="Arial" charset="0"/>
              <a:cs typeface="Geneva" charset="0"/>
            </a:endParaRPr>
          </a:p>
          <a:p>
            <a:pPr lvl="1"/>
            <a:r>
              <a:rPr lang="en-US" dirty="0" smtClean="0">
                <a:latin typeface="Arial" charset="0"/>
                <a:cs typeface="Geneva" charset="0"/>
              </a:rPr>
              <a:t>Graduation coaches</a:t>
            </a:r>
            <a:endParaRPr lang="en-US" dirty="0">
              <a:latin typeface="Arial" charset="0"/>
              <a:cs typeface="Geneva" charset="0"/>
            </a:endParaRPr>
          </a:p>
          <a:p>
            <a:pPr lvl="2"/>
            <a:r>
              <a:rPr lang="en-US" sz="2200" dirty="0">
                <a:latin typeface="Arial" charset="0"/>
                <a:cs typeface="Geneva" charset="0"/>
              </a:rPr>
              <a:t>See </a:t>
            </a:r>
            <a:r>
              <a:rPr lang="en-US" sz="2200" dirty="0"/>
              <a:t>Keane , Irvin, de la </a:t>
            </a:r>
            <a:r>
              <a:rPr lang="en-US" sz="2200" dirty="0" err="1"/>
              <a:t>Varre</a:t>
            </a:r>
            <a:r>
              <a:rPr lang="en-US" sz="2200" dirty="0"/>
              <a:t>, &amp; </a:t>
            </a:r>
            <a:r>
              <a:rPr lang="en-US" sz="2200" dirty="0" err="1"/>
              <a:t>Hannum</a:t>
            </a:r>
            <a:r>
              <a:rPr lang="en-US" sz="2200" dirty="0"/>
              <a:t>, 2010; </a:t>
            </a:r>
            <a:r>
              <a:rPr lang="en-US" sz="2200" dirty="0" err="1"/>
              <a:t>Pettyjohn</a:t>
            </a:r>
            <a:r>
              <a:rPr lang="en-US" sz="2200" dirty="0"/>
              <a:t>, Kennedy, &amp; LaFrance, 2012; Cavanaugh, Barbour, &amp; Clark, 2009; de la </a:t>
            </a:r>
            <a:r>
              <a:rPr lang="en-US" sz="2200" dirty="0" err="1"/>
              <a:t>Varre</a:t>
            </a:r>
            <a:r>
              <a:rPr lang="en-US" sz="2200" dirty="0"/>
              <a:t>, Keane, and Irvin, 2011; Irvin, </a:t>
            </a:r>
            <a:r>
              <a:rPr lang="en-US" sz="2200" dirty="0" err="1"/>
              <a:t>Hannum</a:t>
            </a:r>
            <a:r>
              <a:rPr lang="en-US" sz="2200" dirty="0"/>
              <a:t>, Farmer, de la </a:t>
            </a:r>
            <a:r>
              <a:rPr lang="en-US" sz="2200" dirty="0" err="1"/>
              <a:t>Varre</a:t>
            </a:r>
            <a:r>
              <a:rPr lang="en-US" sz="2200" dirty="0"/>
              <a:t>, &amp; Keane, 2009</a:t>
            </a:r>
            <a:endParaRPr lang="en-US" sz="2200" dirty="0">
              <a:latin typeface="Arial" charset="0"/>
              <a:cs typeface="Geneva" charset="0"/>
            </a:endParaRPr>
          </a:p>
          <a:p>
            <a:pPr marL="0" indent="0" eaLnBrk="1" hangingPunct="1">
              <a:buFont typeface="Arial" charset="0"/>
              <a:buNone/>
            </a:pPr>
            <a:endParaRPr lang="en-US" sz="2700" dirty="0">
              <a:latin typeface="Arial" charset="0"/>
              <a:cs typeface="Arial" charset="0"/>
            </a:endParaRPr>
          </a:p>
        </p:txBody>
      </p:sp>
    </p:spTree>
    <p:extLst>
      <p:ext uri="{BB962C8B-B14F-4D97-AF65-F5344CB8AC3E}">
        <p14:creationId xmlns:p14="http://schemas.microsoft.com/office/powerpoint/2010/main" val="33082618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9144000" cy="677333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0334" y="2793168"/>
            <a:ext cx="4241800" cy="762000"/>
          </a:xfrm>
          <a:prstGeom prst="rect">
            <a:avLst/>
          </a:prstGeom>
        </p:spPr>
      </p:pic>
    </p:spTree>
    <p:extLst>
      <p:ext uri="{BB962C8B-B14F-4D97-AF65-F5344CB8AC3E}">
        <p14:creationId xmlns:p14="http://schemas.microsoft.com/office/powerpoint/2010/main" val="1080077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CL_TPACforOL11-color_v1.jpg"/>
          <p:cNvPicPr>
            <a:picLocks noChangeAspect="1"/>
          </p:cNvPicPr>
          <p:nvPr/>
        </p:nvPicPr>
        <p:blipFill>
          <a:blip r:embed="rId2"/>
          <a:stretch>
            <a:fillRect/>
          </a:stretch>
        </p:blipFill>
        <p:spPr>
          <a:xfrm>
            <a:off x="0" y="0"/>
            <a:ext cx="9144000" cy="6737684"/>
          </a:xfrm>
          <a:prstGeom prst="rect">
            <a:avLst/>
          </a:prstGeom>
        </p:spPr>
      </p:pic>
    </p:spTree>
    <p:extLst>
      <p:ext uri="{BB962C8B-B14F-4D97-AF65-F5344CB8AC3E}">
        <p14:creationId xmlns:p14="http://schemas.microsoft.com/office/powerpoint/2010/main" val="7885745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63"/>
            <a:ext cx="8229600" cy="1143000"/>
          </a:xfrm>
        </p:spPr>
        <p:txBody>
          <a:bodyPr/>
          <a:lstStyle/>
          <a:p>
            <a:r>
              <a:rPr lang="en-US" sz="4000" dirty="0" smtClean="0"/>
              <a:t>Online learning inherently modular</a:t>
            </a:r>
            <a:endParaRPr lang="en-US" sz="4000" dirty="0"/>
          </a:p>
        </p:txBody>
      </p:sp>
      <p:pic>
        <p:nvPicPr>
          <p:cNvPr id="7" name="Content Placeholder 6" descr="Screen Shot 2011-10-17 at 10.30.19 PM.png"/>
          <p:cNvPicPr>
            <a:picLocks noGrp="1" noChangeAspect="1"/>
          </p:cNvPicPr>
          <p:nvPr>
            <p:ph idx="1"/>
          </p:nvPr>
        </p:nvPicPr>
        <p:blipFill>
          <a:blip r:embed="rId2"/>
          <a:srcRect l="-6822" r="-6822"/>
          <a:stretch>
            <a:fillRect/>
          </a:stretch>
        </p:blipFill>
        <p:spPr>
          <a:xfrm>
            <a:off x="200632" y="1140989"/>
            <a:ext cx="8767341" cy="4821700"/>
          </a:xfrm>
        </p:spPr>
      </p:pic>
      <p:sp>
        <p:nvSpPr>
          <p:cNvPr id="9" name="TextBox 8"/>
          <p:cNvSpPr txBox="1"/>
          <p:nvPr/>
        </p:nvSpPr>
        <p:spPr>
          <a:xfrm>
            <a:off x="1270433" y="710899"/>
            <a:ext cx="3282198" cy="338554"/>
          </a:xfrm>
          <a:prstGeom prst="rect">
            <a:avLst/>
          </a:prstGeom>
          <a:noFill/>
        </p:spPr>
        <p:txBody>
          <a:bodyPr wrap="square" rtlCol="0">
            <a:spAutoFit/>
          </a:bodyPr>
          <a:lstStyle/>
          <a:p>
            <a:r>
              <a:rPr lang="en-US" sz="1600" dirty="0" smtClean="0">
                <a:solidFill>
                  <a:prstClr val="black"/>
                </a:solidFill>
              </a:rPr>
              <a:t>Image courtesy of Khan Academy</a:t>
            </a:r>
            <a:endParaRPr lang="en-US" sz="1600" dirty="0">
              <a:solidFill>
                <a:prstClr val="black"/>
              </a:solidFill>
            </a:endParaRPr>
          </a:p>
        </p:txBody>
      </p:sp>
    </p:spTree>
    <p:extLst>
      <p:ext uri="{BB962C8B-B14F-4D97-AF65-F5344CB8AC3E}">
        <p14:creationId xmlns:p14="http://schemas.microsoft.com/office/powerpoint/2010/main" val="34774594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7" descr="khan academy badges.jpg"/>
          <p:cNvPicPr>
            <a:picLocks noChangeAspect="1"/>
          </p:cNvPicPr>
          <p:nvPr/>
        </p:nvPicPr>
        <p:blipFill>
          <a:blip r:embed="rId2"/>
          <a:srcRect/>
          <a:stretch>
            <a:fillRect/>
          </a:stretch>
        </p:blipFill>
        <p:spPr bwMode="auto">
          <a:xfrm>
            <a:off x="697043" y="2620962"/>
            <a:ext cx="3620124" cy="2715093"/>
          </a:xfrm>
          <a:prstGeom prst="rect">
            <a:avLst/>
          </a:prstGeom>
          <a:noFill/>
          <a:ln w="9525">
            <a:noFill/>
            <a:miter lim="800000"/>
            <a:headEnd/>
            <a:tailEnd/>
          </a:ln>
        </p:spPr>
      </p:pic>
      <p:sp>
        <p:nvSpPr>
          <p:cNvPr id="39939" name="Title 3"/>
          <p:cNvSpPr>
            <a:spLocks noGrp="1"/>
          </p:cNvSpPr>
          <p:nvPr>
            <p:ph type="title"/>
          </p:nvPr>
        </p:nvSpPr>
        <p:spPr>
          <a:xfrm>
            <a:off x="457200" y="125413"/>
            <a:ext cx="8229600" cy="1143000"/>
          </a:xfrm>
        </p:spPr>
        <p:txBody>
          <a:bodyPr/>
          <a:lstStyle/>
          <a:p>
            <a:r>
              <a:rPr lang="en-US" dirty="0" smtClean="0">
                <a:latin typeface="Arial" pitchFamily="34" charset="0"/>
                <a:ea typeface="Geneva" charset="0"/>
                <a:cs typeface="Arial" pitchFamily="34" charset="0"/>
              </a:rPr>
              <a:t>Khan Academy</a:t>
            </a:r>
          </a:p>
        </p:txBody>
      </p:sp>
      <p:sp>
        <p:nvSpPr>
          <p:cNvPr id="39940" name="Content Placeholder 4"/>
          <p:cNvSpPr>
            <a:spLocks noGrp="1"/>
          </p:cNvSpPr>
          <p:nvPr>
            <p:ph idx="1"/>
          </p:nvPr>
        </p:nvSpPr>
        <p:spPr>
          <a:xfrm>
            <a:off x="457200" y="868363"/>
            <a:ext cx="8229600" cy="1752600"/>
          </a:xfrm>
        </p:spPr>
        <p:txBody>
          <a:bodyPr/>
          <a:lstStyle/>
          <a:p>
            <a:r>
              <a:rPr lang="en-US" sz="1800" b="1" smtClean="0">
                <a:latin typeface="Arial" pitchFamily="34" charset="0"/>
                <a:ea typeface="Geneva" charset="0"/>
                <a:cs typeface="Arial" pitchFamily="34" charset="0"/>
              </a:rPr>
              <a:t>NPR August 22, 2011: Khan Academy Pilot in Los Altos Schools</a:t>
            </a:r>
          </a:p>
          <a:p>
            <a:pPr lvl="1"/>
            <a:r>
              <a:rPr lang="en-US" sz="1800" smtClean="0">
                <a:latin typeface="Arial" pitchFamily="34" charset="0"/>
                <a:ea typeface="Geneva" charset="0"/>
                <a:cs typeface="Arial" pitchFamily="34" charset="0"/>
              </a:rPr>
              <a:t>Teacher Courtney Cadwell says she saw students become 'active learners' and the tool 'stretches us as educators.'</a:t>
            </a:r>
          </a:p>
          <a:p>
            <a:endParaRPr lang="en-US" sz="1800" smtClean="0">
              <a:latin typeface="Arial" pitchFamily="34" charset="0"/>
              <a:ea typeface="Geneva" charset="0"/>
              <a:cs typeface="Arial" pitchFamily="34" charset="0"/>
            </a:endParaRPr>
          </a:p>
        </p:txBody>
      </p:sp>
      <p:pic>
        <p:nvPicPr>
          <p:cNvPr id="39943" name="Picture 9" descr="khan academy 3.jpg"/>
          <p:cNvPicPr>
            <a:picLocks noChangeAspect="1"/>
          </p:cNvPicPr>
          <p:nvPr/>
        </p:nvPicPr>
        <p:blipFill>
          <a:blip r:embed="rId3"/>
          <a:srcRect/>
          <a:stretch>
            <a:fillRect/>
          </a:stretch>
        </p:blipFill>
        <p:spPr bwMode="auto">
          <a:xfrm>
            <a:off x="4825583" y="2620961"/>
            <a:ext cx="3620124" cy="2715093"/>
          </a:xfrm>
          <a:prstGeom prst="rect">
            <a:avLst/>
          </a:prstGeom>
          <a:noFill/>
          <a:ln w="9525">
            <a:noFill/>
            <a:miter lim="800000"/>
            <a:headEnd/>
            <a:tailEnd/>
          </a:ln>
        </p:spPr>
      </p:pic>
    </p:spTree>
    <p:extLst>
      <p:ext uri="{BB962C8B-B14F-4D97-AF65-F5344CB8AC3E}">
        <p14:creationId xmlns:p14="http://schemas.microsoft.com/office/powerpoint/2010/main" val="8407756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902" y="-112427"/>
            <a:ext cx="9293902" cy="6970427"/>
          </a:xfrm>
        </p:spPr>
      </p:pic>
    </p:spTree>
    <p:extLst>
      <p:ext uri="{BB962C8B-B14F-4D97-AF65-F5344CB8AC3E}">
        <p14:creationId xmlns:p14="http://schemas.microsoft.com/office/powerpoint/2010/main" val="8469011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t="12500" b="12500"/>
          <a:stretch>
            <a:fillRect/>
          </a:stretch>
        </p:blipFill>
        <p:spPr>
          <a:xfrm>
            <a:off x="-2524732" y="0"/>
            <a:ext cx="12192001" cy="6858000"/>
          </a:xfrm>
        </p:spPr>
      </p:pic>
    </p:spTree>
    <p:extLst>
      <p:ext uri="{BB962C8B-B14F-4D97-AF65-F5344CB8AC3E}">
        <p14:creationId xmlns:p14="http://schemas.microsoft.com/office/powerpoint/2010/main" val="3439274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12500" b="12500"/>
          <a:stretch>
            <a:fillRect/>
          </a:stretch>
        </p:blipFill>
        <p:spPr>
          <a:xfrm>
            <a:off x="-1183022" y="0"/>
            <a:ext cx="12191999" cy="6858000"/>
          </a:xfrm>
        </p:spPr>
      </p:pic>
    </p:spTree>
    <p:extLst>
      <p:ext uri="{BB962C8B-B14F-4D97-AF65-F5344CB8AC3E}">
        <p14:creationId xmlns:p14="http://schemas.microsoft.com/office/powerpoint/2010/main" val="338236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99563"/>
            <a:ext cx="7772400" cy="1470025"/>
          </a:xfrm>
        </p:spPr>
        <p:txBody>
          <a:bodyPr/>
          <a:lstStyle/>
          <a:p>
            <a:r>
              <a:rPr lang="en-US" dirty="0" smtClean="0"/>
              <a:t>Our Community</a:t>
            </a:r>
            <a:endParaRPr lang="en-US" dirty="0"/>
          </a:p>
        </p:txBody>
      </p:sp>
      <p:sp>
        <p:nvSpPr>
          <p:cNvPr id="3" name="Subtitle 2"/>
          <p:cNvSpPr>
            <a:spLocks noGrp="1"/>
          </p:cNvSpPr>
          <p:nvPr>
            <p:ph type="subTitle" idx="1"/>
          </p:nvPr>
        </p:nvSpPr>
        <p:spPr>
          <a:xfrm>
            <a:off x="109911" y="918928"/>
            <a:ext cx="8915019" cy="1752600"/>
          </a:xfrm>
        </p:spPr>
        <p:txBody>
          <a:bodyPr>
            <a:normAutofit/>
          </a:bodyPr>
          <a:lstStyle/>
          <a:p>
            <a:r>
              <a:rPr lang="en-US" sz="2800" dirty="0" smtClean="0"/>
              <a:t>We are supporting the largest, active community of innovative practitioners transforming the future of learning.</a:t>
            </a:r>
            <a:endParaRPr lang="en-US" sz="2800" dirty="0"/>
          </a:p>
        </p:txBody>
      </p:sp>
      <p:pic>
        <p:nvPicPr>
          <p:cNvPr id="4" name="Picture 3" descr="inacol-galaxycommunity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40028"/>
            <a:ext cx="9156213" cy="4578106"/>
          </a:xfrm>
          <a:prstGeom prst="rect">
            <a:avLst/>
          </a:prstGeom>
        </p:spPr>
      </p:pic>
    </p:spTree>
    <p:extLst>
      <p:ext uri="{BB962C8B-B14F-4D97-AF65-F5344CB8AC3E}">
        <p14:creationId xmlns:p14="http://schemas.microsoft.com/office/powerpoint/2010/main" val="13744309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4294967295"/>
          </p:nvPr>
        </p:nvSpPr>
        <p:spPr>
          <a:xfrm>
            <a:off x="1371600" y="3886200"/>
            <a:ext cx="6400800" cy="1752600"/>
          </a:xfrm>
          <a:prstGeom prst="rect">
            <a:avLst/>
          </a:prstGeom>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7865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30591" y="-2149509"/>
            <a:ext cx="8502151" cy="11002783"/>
          </a:xfrm>
          <a:prstGeom prst="rect">
            <a:avLst/>
          </a:prstGeom>
        </p:spPr>
      </p:pic>
    </p:spTree>
    <p:extLst>
      <p:ext uri="{BB962C8B-B14F-4D97-AF65-F5344CB8AC3E}">
        <p14:creationId xmlns:p14="http://schemas.microsoft.com/office/powerpoint/2010/main" val="696202616"/>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a:srcRect/>
          <a:stretch>
            <a:fillRect/>
          </a:stretch>
        </p:blipFill>
        <p:spPr bwMode="auto">
          <a:xfrm>
            <a:off x="0" y="76584"/>
            <a:ext cx="3569241" cy="2687257"/>
          </a:xfrm>
          <a:prstGeom prst="rect">
            <a:avLst/>
          </a:prstGeom>
          <a:noFill/>
          <a:ln w="9525">
            <a:noFill/>
            <a:miter lim="800000"/>
            <a:headEnd/>
            <a:tailEnd/>
          </a:ln>
        </p:spPr>
      </p:pic>
      <p:pic>
        <p:nvPicPr>
          <p:cNvPr id="40964" name="Picture 1" descr="Description: Singapore students are seen here using their iPads during a language arts class in Nanyang Girls' High School. Apple's iPad and other tablet computers are replacing traditional note pads in some Asian schools and making the lives of thousands of students a whole lot easier."/>
          <p:cNvPicPr>
            <a:picLocks noChangeAspect="1" noChangeArrowheads="1"/>
          </p:cNvPicPr>
          <p:nvPr/>
        </p:nvPicPr>
        <p:blipFill>
          <a:blip r:embed="rId3"/>
          <a:srcRect/>
          <a:stretch>
            <a:fillRect/>
          </a:stretch>
        </p:blipFill>
        <p:spPr bwMode="auto">
          <a:xfrm>
            <a:off x="3221900" y="4708824"/>
            <a:ext cx="3136205" cy="2087217"/>
          </a:xfrm>
          <a:prstGeom prst="rect">
            <a:avLst/>
          </a:prstGeom>
          <a:noFill/>
          <a:ln w="9525">
            <a:noFill/>
            <a:miter lim="800000"/>
            <a:headEnd/>
            <a:tailEnd/>
          </a:ln>
        </p:spPr>
      </p:pic>
      <p:pic>
        <p:nvPicPr>
          <p:cNvPr id="40965" name="Picture 2"/>
          <p:cNvPicPr>
            <a:picLocks noChangeAspect="1" noChangeArrowheads="1"/>
          </p:cNvPicPr>
          <p:nvPr/>
        </p:nvPicPr>
        <p:blipFill>
          <a:blip r:embed="rId4"/>
          <a:srcRect/>
          <a:stretch>
            <a:fillRect/>
          </a:stretch>
        </p:blipFill>
        <p:spPr bwMode="auto">
          <a:xfrm>
            <a:off x="2427982" y="76584"/>
            <a:ext cx="6716017" cy="4477345"/>
          </a:xfrm>
          <a:prstGeom prst="rect">
            <a:avLst/>
          </a:prstGeom>
          <a:noFill/>
          <a:ln w="9525">
            <a:noFill/>
            <a:miter lim="800000"/>
            <a:headEnd/>
            <a:tailEnd/>
          </a:ln>
        </p:spPr>
      </p:pic>
      <p:pic>
        <p:nvPicPr>
          <p:cNvPr id="40966" name="Picture 3"/>
          <p:cNvPicPr>
            <a:picLocks noChangeAspect="1" noChangeArrowheads="1"/>
          </p:cNvPicPr>
          <p:nvPr/>
        </p:nvPicPr>
        <p:blipFill>
          <a:blip r:embed="rId5"/>
          <a:srcRect/>
          <a:stretch>
            <a:fillRect/>
          </a:stretch>
        </p:blipFill>
        <p:spPr bwMode="auto">
          <a:xfrm>
            <a:off x="0" y="3042652"/>
            <a:ext cx="3150700" cy="2333670"/>
          </a:xfrm>
          <a:prstGeom prst="rect">
            <a:avLst/>
          </a:prstGeom>
          <a:noFill/>
          <a:ln w="9525">
            <a:noFill/>
            <a:miter lim="800000"/>
            <a:headEnd/>
            <a:tailEnd/>
          </a:ln>
        </p:spPr>
      </p:pic>
    </p:spTree>
    <p:extLst>
      <p:ext uri="{BB962C8B-B14F-4D97-AF65-F5344CB8AC3E}">
        <p14:creationId xmlns:p14="http://schemas.microsoft.com/office/powerpoint/2010/main" val="15835306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5000" y="1227669"/>
            <a:ext cx="8001000" cy="4800600"/>
          </a:xfrm>
          <a:prstGeom prst="rect">
            <a:avLst/>
          </a:prstGeom>
        </p:spPr>
      </p:pic>
      <p:sp>
        <p:nvSpPr>
          <p:cNvPr id="5" name="Rectangle 4"/>
          <p:cNvSpPr/>
          <p:nvPr/>
        </p:nvSpPr>
        <p:spPr>
          <a:xfrm>
            <a:off x="359829" y="286946"/>
            <a:ext cx="8695860" cy="707886"/>
          </a:xfrm>
          <a:prstGeom prst="rect">
            <a:avLst/>
          </a:prstGeom>
        </p:spPr>
        <p:txBody>
          <a:bodyPr wrap="none">
            <a:spAutoFit/>
          </a:bodyPr>
          <a:lstStyle/>
          <a:p>
            <a:pPr fontAlgn="auto">
              <a:spcBef>
                <a:spcPts val="0"/>
              </a:spcBef>
              <a:spcAft>
                <a:spcPts val="0"/>
              </a:spcAft>
            </a:pPr>
            <a:r>
              <a:rPr lang="en-US" sz="4000" dirty="0" smtClean="0">
                <a:solidFill>
                  <a:prstClr val="black"/>
                </a:solidFill>
                <a:latin typeface="Calibri"/>
                <a:ea typeface=""/>
              </a:rPr>
              <a:t>MIT students make 3D-printed ice cream</a:t>
            </a:r>
            <a:endParaRPr lang="en-US" sz="4000" dirty="0">
              <a:solidFill>
                <a:prstClr val="black"/>
              </a:solidFill>
              <a:latin typeface="Calibri"/>
              <a:ea typeface=""/>
            </a:endParaRPr>
          </a:p>
        </p:txBody>
      </p:sp>
    </p:spTree>
    <p:extLst>
      <p:ext uri="{BB962C8B-B14F-4D97-AF65-F5344CB8AC3E}">
        <p14:creationId xmlns:p14="http://schemas.microsoft.com/office/powerpoint/2010/main" val="12588390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047" y="1868759"/>
            <a:ext cx="3238500" cy="31623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0863" y="2797562"/>
            <a:ext cx="2856416" cy="28482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68" y="998034"/>
            <a:ext cx="2651579" cy="269023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3185" y="923925"/>
            <a:ext cx="5800725" cy="885825"/>
          </a:xfrm>
          <a:prstGeom prst="rect">
            <a:avLst/>
          </a:prstGeom>
        </p:spPr>
      </p:pic>
    </p:spTree>
    <p:extLst>
      <p:ext uri="{BB962C8B-B14F-4D97-AF65-F5344CB8AC3E}">
        <p14:creationId xmlns:p14="http://schemas.microsoft.com/office/powerpoint/2010/main" val="2987037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Boy Genius of Ulan Bator</a:t>
            </a:r>
            <a:br>
              <a:rPr lang="en-US" dirty="0"/>
            </a:br>
            <a:endParaRPr lang="en-US" dirty="0"/>
          </a:p>
        </p:txBody>
      </p:sp>
      <p:pic>
        <p:nvPicPr>
          <p:cNvPr id="4" name="Content Placeholder 3"/>
          <p:cNvPicPr>
            <a:picLocks noGrp="1" noChangeAspect="1"/>
          </p:cNvPicPr>
          <p:nvPr>
            <p:ph idx="1"/>
          </p:nvPr>
        </p:nvPicPr>
        <p:blipFill rotWithShape="1">
          <a:blip r:embed="rId3"/>
          <a:srcRect l="3566" t="22502" r="5072" b="22502"/>
          <a:stretch/>
        </p:blipFill>
        <p:spPr>
          <a:xfrm>
            <a:off x="1424637" y="1537654"/>
            <a:ext cx="6348924" cy="3821732"/>
          </a:xfrm>
        </p:spPr>
      </p:pic>
    </p:spTree>
    <p:extLst>
      <p:ext uri="{BB962C8B-B14F-4D97-AF65-F5344CB8AC3E}">
        <p14:creationId xmlns:p14="http://schemas.microsoft.com/office/powerpoint/2010/main" val="17563247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2539"/>
            <a:ext cx="8229600" cy="1143000"/>
          </a:xfrm>
        </p:spPr>
        <p:txBody>
          <a:bodyPr>
            <a:normAutofit fontScale="90000"/>
          </a:bodyPr>
          <a:lstStyle/>
          <a:p>
            <a:r>
              <a:rPr lang="en-US" dirty="0" smtClean="0"/>
              <a:t>International Baccalaureate Diploma Program Online</a:t>
            </a:r>
            <a:endParaRPr lang="en-US" dirty="0"/>
          </a:p>
        </p:txBody>
      </p:sp>
      <p:pic>
        <p:nvPicPr>
          <p:cNvPr id="4" name="Picture 3"/>
          <p:cNvPicPr>
            <a:picLocks noChangeAspect="1"/>
          </p:cNvPicPr>
          <p:nvPr/>
        </p:nvPicPr>
        <p:blipFill>
          <a:blip r:embed="rId2"/>
          <a:stretch>
            <a:fillRect/>
          </a:stretch>
        </p:blipFill>
        <p:spPr>
          <a:xfrm>
            <a:off x="3084712" y="2411380"/>
            <a:ext cx="2857500" cy="2857500"/>
          </a:xfrm>
          <a:prstGeom prst="rect">
            <a:avLst/>
          </a:prstGeom>
        </p:spPr>
      </p:pic>
    </p:spTree>
    <p:extLst>
      <p:ext uri="{BB962C8B-B14F-4D97-AF65-F5344CB8AC3E}">
        <p14:creationId xmlns:p14="http://schemas.microsoft.com/office/powerpoint/2010/main" val="2200021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867" y="274638"/>
            <a:ext cx="8398933" cy="1143000"/>
          </a:xfrm>
        </p:spPr>
        <p:txBody>
          <a:bodyPr rtlCol="0">
            <a:normAutofit fontScale="90000"/>
          </a:bodyPr>
          <a:lstStyle/>
          <a:p>
            <a:pPr fontAlgn="auto">
              <a:spcAft>
                <a:spcPts val="0"/>
              </a:spcAft>
              <a:defRPr/>
            </a:pPr>
            <a:r>
              <a:rPr lang="en-US" dirty="0" smtClean="0"/>
              <a:t>Next Generation M-Learning Models</a:t>
            </a:r>
            <a:endParaRPr lang="en-US" dirty="0"/>
          </a:p>
        </p:txBody>
      </p:sp>
      <p:sp>
        <p:nvSpPr>
          <p:cNvPr id="3" name="Content Placeholder 2"/>
          <p:cNvSpPr>
            <a:spLocks noGrp="1"/>
          </p:cNvSpPr>
          <p:nvPr>
            <p:ph idx="1"/>
          </p:nvPr>
        </p:nvSpPr>
        <p:spPr>
          <a:xfrm>
            <a:off x="457200" y="1430870"/>
            <a:ext cx="8229600" cy="4525963"/>
          </a:xfrm>
        </p:spPr>
        <p:txBody>
          <a:bodyPr rtlCol="0">
            <a:normAutofit fontScale="77500" lnSpcReduction="20000"/>
          </a:bodyPr>
          <a:lstStyle/>
          <a:p>
            <a:pPr fontAlgn="auto">
              <a:spcAft>
                <a:spcPts val="0"/>
              </a:spcAft>
              <a:buFont typeface="Arial"/>
              <a:buChar char="•"/>
              <a:defRPr/>
            </a:pPr>
            <a:r>
              <a:rPr lang="en-US" dirty="0"/>
              <a:t>S</a:t>
            </a:r>
            <a:r>
              <a:rPr lang="en-US" dirty="0" smtClean="0"/>
              <a:t>tudents and teachers – from secondary to postsecondary –access high-quality, relevant and </a:t>
            </a:r>
            <a:r>
              <a:rPr lang="en-US" u="sng" dirty="0" smtClean="0"/>
              <a:t>engaging content </a:t>
            </a:r>
            <a:r>
              <a:rPr lang="en-US" dirty="0" smtClean="0"/>
              <a:t>in multiple modalities. </a:t>
            </a:r>
          </a:p>
          <a:p>
            <a:pPr fontAlgn="auto">
              <a:spcAft>
                <a:spcPts val="0"/>
              </a:spcAft>
              <a:buFont typeface="Arial"/>
              <a:buChar char="•"/>
              <a:defRPr/>
            </a:pPr>
            <a:r>
              <a:rPr lang="en-US" dirty="0" smtClean="0"/>
              <a:t>Class time and structure will become more </a:t>
            </a:r>
            <a:r>
              <a:rPr lang="en-US" u="sng" dirty="0" smtClean="0"/>
              <a:t>flexible</a:t>
            </a:r>
            <a:r>
              <a:rPr lang="en-US" dirty="0" smtClean="0"/>
              <a:t>, based on the learning needs of the students. </a:t>
            </a:r>
          </a:p>
          <a:p>
            <a:pPr fontAlgn="auto">
              <a:spcAft>
                <a:spcPts val="0"/>
              </a:spcAft>
              <a:buFont typeface="Arial"/>
              <a:buChar char="•"/>
              <a:defRPr/>
            </a:pPr>
            <a:r>
              <a:rPr lang="en-US" dirty="0" smtClean="0"/>
              <a:t>Students will access </a:t>
            </a:r>
            <a:r>
              <a:rPr lang="en-US" u="sng" dirty="0" smtClean="0"/>
              <a:t>multiple sources of instruction </a:t>
            </a:r>
            <a:r>
              <a:rPr lang="en-US" dirty="0" smtClean="0"/>
              <a:t>as needed and use assessments and diagnostics to gain more </a:t>
            </a:r>
            <a:r>
              <a:rPr lang="en-US" u="sng" dirty="0" smtClean="0"/>
              <a:t>control over the pace and format </a:t>
            </a:r>
            <a:r>
              <a:rPr lang="en-US" dirty="0" smtClean="0"/>
              <a:t>of their own learning. </a:t>
            </a:r>
          </a:p>
          <a:p>
            <a:pPr fontAlgn="auto">
              <a:spcAft>
                <a:spcPts val="0"/>
              </a:spcAft>
              <a:buFont typeface="Arial"/>
              <a:buChar char="•"/>
              <a:defRPr/>
            </a:pPr>
            <a:r>
              <a:rPr lang="en-US" dirty="0" smtClean="0"/>
              <a:t>Teachers, more important than ever, will spend their time in different ways, </a:t>
            </a:r>
            <a:r>
              <a:rPr lang="en-US" u="sng" dirty="0" smtClean="0"/>
              <a:t>tailoring</a:t>
            </a:r>
            <a:r>
              <a:rPr lang="en-US" dirty="0" smtClean="0"/>
              <a:t> their help to ensure acceleration and </a:t>
            </a:r>
            <a:r>
              <a:rPr lang="en-US" u="sng" dirty="0" smtClean="0"/>
              <a:t>mastery</a:t>
            </a:r>
            <a:r>
              <a:rPr lang="en-US" dirty="0" smtClean="0"/>
              <a:t> for all students.</a:t>
            </a:r>
            <a:endParaRPr lang="en-US" dirty="0"/>
          </a:p>
        </p:txBody>
      </p:sp>
    </p:spTree>
    <p:extLst>
      <p:ext uri="{BB962C8B-B14F-4D97-AF65-F5344CB8AC3E}">
        <p14:creationId xmlns:p14="http://schemas.microsoft.com/office/powerpoint/2010/main" val="6479546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p:cNvSpPr txBox="1">
            <a:spLocks/>
          </p:cNvSpPr>
          <p:nvPr/>
        </p:nvSpPr>
        <p:spPr>
          <a:xfrm>
            <a:off x="228600" y="152400"/>
            <a:ext cx="8229600" cy="1143000"/>
          </a:xfrm>
          <a:prstGeom prst="rect">
            <a:avLst/>
          </a:prstGeom>
        </p:spPr>
        <p:txBody>
          <a:bodyPr vert="horz" lIns="91440" tIns="45720" rIns="91440" bIns="45720" rtlCol="0" anchor="ctr">
            <a:normAutofit fontScale="97500"/>
          </a:bodyPr>
          <a:lstStyle/>
          <a:p>
            <a:pPr algn="ctr" defTabSz="914400">
              <a:spcBef>
                <a:spcPct val="0"/>
              </a:spcBef>
              <a:defRPr/>
            </a:pPr>
            <a:r>
              <a:rPr lang="en-US" sz="4400" b="1" dirty="0" smtClean="0">
                <a:solidFill>
                  <a:prstClr val="black">
                    <a:lumMod val="75000"/>
                    <a:lumOff val="25000"/>
                  </a:prstClr>
                </a:solidFill>
                <a:latin typeface="Arial Narrow"/>
                <a:cs typeface="Arial Narrow"/>
              </a:rPr>
              <a:t>M-Learning</a:t>
            </a:r>
            <a:endParaRPr lang="en-US" sz="3100" dirty="0">
              <a:solidFill>
                <a:prstClr val="black">
                  <a:lumMod val="75000"/>
                  <a:lumOff val="25000"/>
                </a:prstClr>
              </a:solidFill>
              <a:latin typeface="Arial Narrow"/>
              <a:cs typeface="Arial Narrow"/>
            </a:endParaRPr>
          </a:p>
        </p:txBody>
      </p:sp>
      <p:sp>
        <p:nvSpPr>
          <p:cNvPr id="17" name="TextBox 16"/>
          <p:cNvSpPr txBox="1"/>
          <p:nvPr/>
        </p:nvSpPr>
        <p:spPr>
          <a:xfrm>
            <a:off x="304800" y="1219200"/>
            <a:ext cx="8534400" cy="523220"/>
          </a:xfrm>
          <a:prstGeom prst="rect">
            <a:avLst/>
          </a:prstGeom>
          <a:noFill/>
        </p:spPr>
        <p:txBody>
          <a:bodyPr wrap="square" rtlCol="0">
            <a:spAutoFit/>
          </a:bodyPr>
          <a:lstStyle/>
          <a:p>
            <a:pPr lvl="1"/>
            <a:endParaRPr lang="en-US" sz="2800" dirty="0" smtClean="0">
              <a:solidFill>
                <a:prstClr val="black"/>
              </a:solidFill>
              <a:latin typeface="Calibri"/>
            </a:endParaRPr>
          </a:p>
        </p:txBody>
      </p:sp>
      <p:sp>
        <p:nvSpPr>
          <p:cNvPr id="8" name="TextBox 7"/>
          <p:cNvSpPr txBox="1"/>
          <p:nvPr/>
        </p:nvSpPr>
        <p:spPr>
          <a:xfrm>
            <a:off x="457200" y="1371600"/>
            <a:ext cx="8534400" cy="523220"/>
          </a:xfrm>
          <a:prstGeom prst="rect">
            <a:avLst/>
          </a:prstGeom>
          <a:noFill/>
        </p:spPr>
        <p:txBody>
          <a:bodyPr wrap="square" rtlCol="0">
            <a:spAutoFit/>
          </a:bodyPr>
          <a:lstStyle/>
          <a:p>
            <a:pPr lvl="1"/>
            <a:endParaRPr lang="en-US" sz="2800" dirty="0" smtClean="0">
              <a:solidFill>
                <a:prstClr val="black"/>
              </a:solidFill>
              <a:latin typeface="Calibri"/>
            </a:endParaRPr>
          </a:p>
        </p:txBody>
      </p:sp>
      <p:sp>
        <p:nvSpPr>
          <p:cNvPr id="11" name="Rectangle 10"/>
          <p:cNvSpPr/>
          <p:nvPr/>
        </p:nvSpPr>
        <p:spPr>
          <a:xfrm>
            <a:off x="1091585" y="1752320"/>
            <a:ext cx="7107835" cy="2677656"/>
          </a:xfrm>
          <a:prstGeom prst="rect">
            <a:avLst/>
          </a:prstGeom>
        </p:spPr>
        <p:txBody>
          <a:bodyPr wrap="square">
            <a:spAutoFit/>
          </a:bodyPr>
          <a:lstStyle/>
          <a:p>
            <a:pPr marL="342900" lvl="0" indent="-342900" defTabSz="914400">
              <a:spcBef>
                <a:spcPct val="20000"/>
              </a:spcBef>
              <a:buClr>
                <a:srgbClr val="8064A2"/>
              </a:buClr>
              <a:buSzPct val="85000"/>
              <a:buFont typeface="Arial"/>
              <a:buChar char="•"/>
            </a:pPr>
            <a:r>
              <a:rPr lang="en-AU" sz="2400" dirty="0">
                <a:solidFill>
                  <a:prstClr val="black"/>
                </a:solidFill>
                <a:latin typeface="Arial"/>
              </a:rPr>
              <a:t>Studies on 1:1 are now indicating that a device in the hands of each learner increases student engagement with learning and ‘promotes a shift in teaching practice to more collaborative, small-group work that is student centred and problem based, demanding more higher-order thinking’ (</a:t>
            </a:r>
            <a:r>
              <a:rPr lang="en-AU" sz="2400" dirty="0" err="1">
                <a:solidFill>
                  <a:prstClr val="black"/>
                </a:solidFill>
                <a:latin typeface="Arial"/>
              </a:rPr>
              <a:t>Metiri</a:t>
            </a:r>
            <a:r>
              <a:rPr lang="en-AU" sz="2400" dirty="0">
                <a:solidFill>
                  <a:prstClr val="black"/>
                </a:solidFill>
                <a:latin typeface="Arial"/>
              </a:rPr>
              <a:t> Group, 2007). </a:t>
            </a:r>
          </a:p>
        </p:txBody>
      </p:sp>
    </p:spTree>
    <p:extLst>
      <p:ext uri="{BB962C8B-B14F-4D97-AF65-F5344CB8AC3E}">
        <p14:creationId xmlns:p14="http://schemas.microsoft.com/office/powerpoint/2010/main" val="284682402"/>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GPS</a:t>
            </a:r>
            <a:endParaRPr lang="en-US" dirty="0"/>
          </a:p>
        </p:txBody>
      </p:sp>
      <p:pic>
        <p:nvPicPr>
          <p:cNvPr id="4" name="Picture 3"/>
          <p:cNvPicPr>
            <a:picLocks noChangeAspect="1"/>
          </p:cNvPicPr>
          <p:nvPr/>
        </p:nvPicPr>
        <p:blipFill>
          <a:blip r:embed="rId3"/>
          <a:stretch>
            <a:fillRect/>
          </a:stretch>
        </p:blipFill>
        <p:spPr>
          <a:xfrm>
            <a:off x="1270000" y="1270001"/>
            <a:ext cx="6604000" cy="4318000"/>
          </a:xfrm>
          <a:prstGeom prst="rect">
            <a:avLst/>
          </a:prstGeom>
        </p:spPr>
      </p:pic>
      <p:sp>
        <p:nvSpPr>
          <p:cNvPr id="5" name="Rectangle 4"/>
          <p:cNvSpPr/>
          <p:nvPr/>
        </p:nvSpPr>
        <p:spPr>
          <a:xfrm>
            <a:off x="2091666" y="1792697"/>
            <a:ext cx="4967687" cy="41082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Calibri"/>
              </a:rPr>
              <a:t>Time to Destination</a:t>
            </a:r>
            <a:endParaRPr lang="en-US" dirty="0">
              <a:solidFill>
                <a:prstClr val="white"/>
              </a:solidFill>
              <a:latin typeface="Calibri"/>
            </a:endParaRPr>
          </a:p>
        </p:txBody>
      </p:sp>
    </p:spTree>
    <p:extLst>
      <p:ext uri="{BB962C8B-B14F-4D97-AF65-F5344CB8AC3E}">
        <p14:creationId xmlns:p14="http://schemas.microsoft.com/office/powerpoint/2010/main" val="10358681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4"/>
          <p:cNvSpPr>
            <a:spLocks noGrp="1"/>
          </p:cNvSpPr>
          <p:nvPr>
            <p:ph type="title"/>
          </p:nvPr>
        </p:nvSpPr>
        <p:spPr>
          <a:xfrm>
            <a:off x="685800" y="2061614"/>
            <a:ext cx="7043738" cy="963612"/>
          </a:xfrm>
        </p:spPr>
        <p:txBody>
          <a:bodyPr>
            <a:normAutofit fontScale="90000"/>
          </a:bodyPr>
          <a:lstStyle/>
          <a:p>
            <a:pPr algn="ctr"/>
            <a:r>
              <a:rPr lang="en-US" sz="5400" dirty="0" smtClean="0">
                <a:latin typeface="Arial" charset="0"/>
                <a:cs typeface="Arial" charset="0"/>
              </a:rPr>
              <a:t>Transforming to </a:t>
            </a:r>
            <a:br>
              <a:rPr lang="en-US" sz="5400" dirty="0" smtClean="0">
                <a:latin typeface="Arial" charset="0"/>
                <a:cs typeface="Arial" charset="0"/>
              </a:rPr>
            </a:br>
            <a:r>
              <a:rPr lang="en-US" sz="5400" dirty="0" smtClean="0">
                <a:latin typeface="Arial" charset="0"/>
                <a:cs typeface="Arial" charset="0"/>
              </a:rPr>
              <a:t>Student-Centered Learning</a:t>
            </a:r>
            <a:endParaRPr lang="en-US" sz="5400" dirty="0">
              <a:latin typeface="Arial" charset="0"/>
              <a:cs typeface="Arial" charset="0"/>
            </a:endParaRPr>
          </a:p>
        </p:txBody>
      </p:sp>
    </p:spTree>
    <p:extLst>
      <p:ext uri="{BB962C8B-B14F-4D97-AF65-F5344CB8AC3E}">
        <p14:creationId xmlns:p14="http://schemas.microsoft.com/office/powerpoint/2010/main" val="10255937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946" y="1046578"/>
            <a:ext cx="7934582" cy="925663"/>
          </a:xfrm>
        </p:spPr>
        <p:txBody>
          <a:bodyPr>
            <a:normAutofit/>
          </a:bodyPr>
          <a:lstStyle/>
          <a:p>
            <a:r>
              <a:rPr lang="en-US" sz="2400" dirty="0" smtClean="0"/>
              <a:t>“Adaptive”: to What </a:t>
            </a:r>
            <a:r>
              <a:rPr lang="en-US" sz="2400" dirty="0"/>
              <a:t>E</a:t>
            </a:r>
            <a:r>
              <a:rPr lang="en-US" sz="2400" dirty="0" smtClean="0"/>
              <a:t>nd?</a:t>
            </a:r>
            <a:endParaRPr lang="en-US" sz="2400" dirty="0"/>
          </a:p>
        </p:txBody>
      </p:sp>
      <p:sp>
        <p:nvSpPr>
          <p:cNvPr id="3" name="Text Placeholder 2"/>
          <p:cNvSpPr>
            <a:spLocks noGrp="1"/>
          </p:cNvSpPr>
          <p:nvPr>
            <p:ph type="body" sz="quarter" idx="10"/>
          </p:nvPr>
        </p:nvSpPr>
        <p:spPr>
          <a:xfrm>
            <a:off x="566946" y="1539631"/>
            <a:ext cx="8055772" cy="3690938"/>
          </a:xfrm>
        </p:spPr>
        <p:txBody>
          <a:bodyPr/>
          <a:lstStyle/>
          <a:p>
            <a:pPr lvl="0"/>
            <a:r>
              <a:rPr lang="en-US" b="1" u="sng" dirty="0" smtClean="0"/>
              <a:t>Adaptive</a:t>
            </a:r>
          </a:p>
          <a:p>
            <a:pPr marL="400050" lvl="1" indent="0">
              <a:buNone/>
            </a:pPr>
            <a:r>
              <a:rPr lang="en-US" sz="2200" dirty="0" smtClean="0"/>
              <a:t>1) Leveling</a:t>
            </a:r>
          </a:p>
          <a:p>
            <a:pPr marL="400050" lvl="1" indent="0">
              <a:buNone/>
            </a:pPr>
            <a:r>
              <a:rPr lang="en-US" sz="2200" dirty="0" smtClean="0"/>
              <a:t>2</a:t>
            </a:r>
            <a:r>
              <a:rPr lang="en-US" sz="2200" dirty="0"/>
              <a:t>) Real-time scaffold (</a:t>
            </a:r>
            <a:r>
              <a:rPr lang="en-US" sz="2200" dirty="0" err="1"/>
              <a:t>RtS</a:t>
            </a:r>
            <a:r>
              <a:rPr lang="en-US" sz="2200" dirty="0" smtClean="0"/>
              <a:t>)/in</a:t>
            </a:r>
            <a:r>
              <a:rPr lang="en-US" sz="2200" dirty="0"/>
              <a:t>-course correction: Provide </a:t>
            </a:r>
            <a:r>
              <a:rPr lang="en-US" sz="2200" dirty="0" smtClean="0"/>
              <a:t>adaptations </a:t>
            </a:r>
            <a:r>
              <a:rPr lang="en-US" sz="2200" dirty="0"/>
              <a:t>in the moment </a:t>
            </a:r>
            <a:endParaRPr lang="en-US" sz="2200" dirty="0" smtClean="0"/>
          </a:p>
          <a:p>
            <a:pPr marL="400050" lvl="1" indent="0">
              <a:buNone/>
            </a:pPr>
            <a:r>
              <a:rPr lang="en-US" sz="2200" dirty="0" smtClean="0"/>
              <a:t>3</a:t>
            </a:r>
            <a:r>
              <a:rPr lang="en-US" sz="2200" dirty="0"/>
              <a:t>) Minimizing effort or number of problems </a:t>
            </a:r>
            <a:r>
              <a:rPr lang="en-US" sz="2200" dirty="0" smtClean="0"/>
              <a:t>worked; honing</a:t>
            </a:r>
            <a:endParaRPr lang="en-US" sz="2200" dirty="0"/>
          </a:p>
          <a:p>
            <a:pPr marL="400050" lvl="1" indent="0">
              <a:buNone/>
            </a:pPr>
            <a:r>
              <a:rPr lang="en-US" sz="2200" dirty="0" smtClean="0"/>
              <a:t>4) Limitless pathway - next sequential piece on the pathway/progression </a:t>
            </a:r>
          </a:p>
          <a:p>
            <a:pPr marL="400050" lvl="1" indent="0">
              <a:buNone/>
            </a:pPr>
            <a:r>
              <a:rPr lang="en-US" sz="2200" dirty="0" smtClean="0"/>
              <a:t>5</a:t>
            </a:r>
            <a:r>
              <a:rPr lang="en-US" sz="2200" dirty="0"/>
              <a:t>) </a:t>
            </a:r>
            <a:r>
              <a:rPr lang="en-US" sz="2200" dirty="0" smtClean="0"/>
              <a:t>Recommendation engines </a:t>
            </a:r>
            <a:r>
              <a:rPr lang="en-US" sz="2200" dirty="0"/>
              <a:t>- system recommends content objects based on student performance</a:t>
            </a:r>
          </a:p>
          <a:p>
            <a:endParaRPr lang="en-US" dirty="0"/>
          </a:p>
        </p:txBody>
      </p:sp>
    </p:spTree>
    <p:extLst>
      <p:ext uri="{BB962C8B-B14F-4D97-AF65-F5344CB8AC3E}">
        <p14:creationId xmlns:p14="http://schemas.microsoft.com/office/powerpoint/2010/main" val="21591892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2"/>
          <p:cNvSpPr txBox="1">
            <a:spLocks noChangeArrowheads="1"/>
          </p:cNvSpPr>
          <p:nvPr/>
        </p:nvSpPr>
        <p:spPr bwMode="auto">
          <a:xfrm>
            <a:off x="2514600" y="2065710"/>
            <a:ext cx="5715000" cy="1815882"/>
          </a:xfrm>
          <a:prstGeom prst="rect">
            <a:avLst/>
          </a:prstGeom>
          <a:noFill/>
          <a:ln w="9525">
            <a:noFill/>
            <a:miter lim="800000"/>
            <a:headEnd/>
            <a:tailEnd/>
          </a:ln>
        </p:spPr>
        <p:txBody>
          <a:bodyPr>
            <a:spAutoFit/>
          </a:bodyPr>
          <a:lstStyle/>
          <a:p>
            <a:pPr fontAlgn="auto">
              <a:spcBef>
                <a:spcPts val="0"/>
              </a:spcBef>
              <a:spcAft>
                <a:spcPts val="0"/>
              </a:spcAft>
            </a:pPr>
            <a:r>
              <a:rPr lang="en-US" sz="2800" dirty="0" smtClean="0">
                <a:solidFill>
                  <a:prstClr val="black"/>
                </a:solidFill>
                <a:latin typeface="Calibri"/>
                <a:ea typeface="+mn-ea"/>
              </a:rPr>
              <a:t>What looks different in personalized, blended learning environment?</a:t>
            </a:r>
          </a:p>
          <a:p>
            <a:pPr fontAlgn="auto">
              <a:spcBef>
                <a:spcPts val="0"/>
              </a:spcBef>
              <a:spcAft>
                <a:spcPts val="0"/>
              </a:spcAft>
            </a:pPr>
            <a:endParaRPr lang="en-US" sz="2800" dirty="0">
              <a:solidFill>
                <a:prstClr val="black"/>
              </a:solidFill>
              <a:latin typeface="Calibri"/>
              <a:ea typeface="+mn-ea"/>
            </a:endParaRPr>
          </a:p>
          <a:p>
            <a:pPr fontAlgn="auto">
              <a:spcBef>
                <a:spcPts val="0"/>
              </a:spcBef>
              <a:spcAft>
                <a:spcPts val="0"/>
              </a:spcAft>
            </a:pPr>
            <a:r>
              <a:rPr lang="en-US" sz="2800" dirty="0" smtClean="0">
                <a:solidFill>
                  <a:prstClr val="black"/>
                </a:solidFill>
                <a:latin typeface="Calibri"/>
                <a:ea typeface="+mn-ea"/>
              </a:rPr>
              <a:t>Describe some changes you see.</a:t>
            </a:r>
            <a:endParaRPr lang="en-US" sz="2800" dirty="0">
              <a:solidFill>
                <a:prstClr val="black"/>
              </a:solidFill>
              <a:latin typeface="Calibri"/>
              <a:ea typeface="+mn-ea"/>
            </a:endParaRPr>
          </a:p>
        </p:txBody>
      </p:sp>
      <p:sp>
        <p:nvSpPr>
          <p:cNvPr id="21507" name="AutoShape 2" descr="data:image/jpeg;base64,/9j/4AAQSkZJRgABAQAAAQABAAD/2wCEAAkGBhIQEBUSEhMVFBUWFxcYFBQVGBgVFxUSFBQVFRQUGBUXHCYfFxojGhQVHy8gJCcpLCwsFR4xNTAqNSYrLCkBCQoKDgwOGg8PFykcHhwpKSkpKSkpKSkpKSksKSkpKSkpKSkpKSksKSkpKSkpLCkpKSksLC4sLCwpKSwpLCkpLP/AABEIAOAA4QMBIgACEQEDEQH/xAAcAAEAAgMBAQEAAAAAAAAAAAAABQYDBAcCCAH/xAA8EAABAwIEAwUGBQMEAgMAAAABAAIDBBEFEiExBkFREyJhcYEHMkJSkaFiscHR8BQjcjOCouEWkghTc//EABkBAQADAQEAAAAAAAAAAAAAAAABAwQCBf/EACIRAQACAgMAAgIDAAAAAAAAAAABAgMREiExBEETUSIyYf/aAAwDAQACEQMRAD8A7eiIgIiICIiAiIgIhVV459oFPhcV3nPM4f24Ru7xcfgb4lBZ5JWtBLiABuSQAB4nkqvjXtMw+kk7OSYE2v3B2g97KRdp0I3suA49xrW4i4unmcGagRtu1gaeWUb+t1COoXWzXFunP7LnbuKPpuL2nYW69qyPRubmNPUanw3UxhvEVNU/6E8cnMhjgTa1723svkSRhHe03+i3cHxyWknbNA7I9p3GxHQjmCOSRJNX1+l1xul/+QIMLb015bd8l+Vl/wAOhKvfBXHUOJR6WZK33or30+Zp+Jv5KdudStKL8BX6pQIiICIiAiIgIiICIiAiIgIiICIiAiIgIiIIbiviJtDSyTuFyBZjfnkN8rR9DfwBXzZVxT1szppnF73m7idfJoHIDSw8F1P22Yic8EPwhrpCfEkNAt5XVM4Ro3PkDy0ho1F/zVOS2mjDj3L3Q8GHIM30AXit4UsLMHnfmrwJw06hYavKSsH5bbep+CrkmJ4U6IlpB/MW81CObYldcxeja9liL/mqJi2CgagrVjy8vWPN8ea9wgXXcLc/2W/gOOS08ofG9zXtOjgbELTdHY9FrXs+6vntlidS+nPZrxu6vY6ObL2zADcaZ2HTPbkQd7dQruvmTgviB9JPHMzXL7w+Zhtmb6gfYL6Sw6vZPE2Vhu14BafA/qprLnJGu4bKIi7ViIiAiIgIiICIiAiIgIiICIiAiIgL8K/VqYnUiOGR5NrNcb9LBRM6TEbnThvHNe6uxR0ZHda7s225RMOp8zcn1Ck5cWZBYFjwAcoAGzRoD43XrDcMYal84OYHKGnr3QXOHmpPF6WokF4RGRbvNcO8bXsAL2O/Nefe/OXq46fjhlw6aKoZdrrnysfUKMxSEs16qo0z6iOp7rjE4OsLi1x/gSbAq61r5H05dIyziBGB+In3/VV2ppfS0z6hKwnKDrqoOqe06EKz4pA0OLWkEN0I5aDl6qrTWJJHVd44Tkt0hcTw8NYXBVqpFiPNWnHZrMDeu6rcrLlbKePKyx30sWANuy/RdP8AZ3xmKUmnnNonG7HnaN53B6NPXkfNcv4aeBoVeaXDQ8eaqtbjO2muOL0dzjeCAQbg6g+HJelybCMeqqHK0O7SEW/tO1s38Dtx5LpWEY3DVRh8TrjmNnNPRzeRV9LxZiyYrUntvol0VioREQEREBERAREQEREBERAREQFGcQ0xkgc21wbZh1ZcZh9FJry82Bv0UTG4TWdTuHPoqJrAAwaNAA9AAPyWhVGVriWj9QpcTZ3F3zOJ+pv+oXnEJwCACB1K8uYezWf2rstMXd54FxtzUJxRj7mQiKM7WPqBpZXGsY+W7WgEW0t73mVy7ER33B24O3gppG7Orz/BG4dI+YPe9z9Lm4Nhv0sV4jzWzMkceZa4a2WfDrsddh0JW9PELhwAB5203WrceMmp1tCVuaeaKJou91mgfie4Nb9yu+VHsgw+WCNjoy17I2tMsZyOcWtsXOGziTrqFzn2QYH/AFWKvqHjuwAuHTtCSxg9O+70C7+FfXxjyW7cdrPYpLAc1NMJR8kgyO8g4XB+yxYTmjOR7SHDRzToQRyXZ7KIxvh2OpF/dkGzwNfI9QuMmPfizFmmvUqXLTNe3RQ7mS00nawuMbxzGzh0cPiH8FlNTwPp35JBboeTh1BXqojDwsepidw2xMWjU+Jrhjj2OoIimtFNtY+48/hPI/hP3VsBXFMSwvcqV4c9oE1LaKqzSRDQP3kYPH52jx1WmmbfUsuX48x3R1dFrYfiMc8Ykie17TsQf5qtlaWMREQEREBERAREQEWliGLMhsHXJOwCh5+Kn2OSL/2P7KYiZFluvMkgaLkgDqTZUpuP1D93ZfAAD7oAZJHNc65bY66mzhvquuAsc/EcDTYOLj+AFw+uyqWO+09rHmCOFxcSGuLj7ubTUN528VKsosrdvL6qo0+FBzRIRdzrudf5iSSqM9vxxGvto+PijJPf0nYWcvBRdY6OR5jY49o3dp6dfJScEtjZaWOYMX2lY8xyN9x4voenksL0a6320Yq0wgt+MNJsftY81z6vnM+bMLOLiSRtY8gFYsbxaZoPaRtLtrsOUHqS0/XSygKUCSTVpYLE3Njsu6wnJGm3SUDGx6arTrBb9L9VsBxYVWMXxIvkIadB3R4m+p81ZSm57Z8uWIq7N7MMZw2ipI4jUx9tMc0hNwc/JpcRYW8+ZXRXYzAN5oh5vb+6+WYICGhvNStLhRcA46g9dbAaLXFXnz3O303HK1wu0hw6g3H1C9XXz1R0krB3XuHTK4j8irPh/GlZS5GueZRbVsneJ52z7jTxXU1Rp1HFMKZUMLHjyI3aeoKo1dQyUz8kmoPuvGzv2PgrRg3GdNU2AfkeRrG/um/QE6FStbRMmYWPGYHl+o8VTkxxaP8AVuPJNJ78c9mhDwoGtoeoVnxHDnU0mU6tPuO6joejgtCshuLhYbRqXo0tvuFcw3E56CTPA6wJ78Z1Y8eI6+O66lwvxnDXNsO5KPeidv5t+Yfdc0qorbqHqInMcHxuLXA3DmmxB9FZjyzHUqsuCtu4fQgK/VR+BePhVAQVBDZwNDsJfLo7qPoruCtsTuNvPtWazqX6iIpciIiAiLzKbNPkggK+DtJC4+FvJY2xAC1lvXBPmsLm6q6EIuenHReMv98SDm0NI9dFITx3C16WO7lOxvSO74b+HTxVbqI+zlfGdj32f4P3A8nXHqFNYsS10cg5HXyKwcQ4e6WNskVu0jN2X+JptnjJ5XAuOha3xVGanOi7Bk4WREgsR+a08WdIxtmy36BeosRZJpq1w95ju69p2sWn112WKpjDiDdeb3E6l6cfuFQq8TNy149VoMluTYeq38bhGffnyUWadztBt/xHn1KvpTfinJeftp4rXnRrN3c/AbrQwnDs0rbjdpf9Tp9lLjBnG1h3pP7cQO+T45Cp2mwoRzzEbRRNYPPQfoVurj0wWtykwnAA4B1tf0UthdCGl8R3BJb4tOp+lwpzCaHLC3TkFsT0DX2dsdNfH+aK3TjaMfSsia57gLNBJ8hqtTDaTPTskdbO7M+x5CTQXH+NlI4oxsjmwHVpBfJ/+bbaepLQtyClGhtYfCy2gHK/jt5KdCKGFhwF9vLcrxNQlrg9sz2uG1iTa21lYHRLUqWgcrk7Dqo4pbc3GUMkHZVTX3tYyMAIzjTOAToeahaLEGvGhvrz0v0P019UkpswIcQRzHIW2WCaiyAOuG6gC+l7mwCy5sG43HrRhycZ7ZKqAOUFXU+VWBpdzaQfJatVTl3L6rBGO8z43TkrH2qE8dtRuOY0I6LoHAPtAkA7KscSC60crtxoO67qL313VbdhAvd2vgF+OphsBp05ALdixWiO2HPetvHdWuuLjXxX6qN7P+Ii5ppZD3m6xk8282+m48L9FeV2zCIiAvE/unyXtfjhcFBXaifK9h5beqz/ABkdQq1xRVPhdHILljCWyN/C74vMa/RTtFUiRrXg30tccxbQ+q0a6Qzf9rBCzK4rYeLFeHjW6hD9qmZ2WKxUr7Cx2XsuWMtQaGLYbHIbvYHEbOt3h6ix+6hf/HmOPdMg/wB7rK0SMBFio6vxFkQs0XPJo3uo41n6WRe0eSreJ4HDE0yPGw3cSdeVhfU+i0sKwMyDtZRkjGoZtoOZVipsHdK4ST6n4W8mDy5nxWDGZ+1cIGaNGryOnILqIiPETaZ9R+D0QllfUuFmNFoxyDG/udVp0cN4HSHeeb/iCbKcxUdjRiNo70pDWjwOiw1UAjkghGzAL+alCYbZjLdAvxrgGFx2WsZO0fbko3jDEyyIQx/6khyNA8dz6BEMXDsv9S+ac+6XhrP8I7/Yu19ArFBrd30/VRuH4cKanbEOgHqdypVoIAa1rnHYBoJ18TyHmmxikfbYLTdvrqTy5n9gtmpjki0eDmPMizQOgK8wty67k7k/l4BNpYjT21cB4Abf9qGxcF8hA2YLNHWdwJH/AKjVWEkb/RRjYrzm+jWtcR/m7Qu87aKR5pahrm5bm7btJPPKBc/cfVY59FgxCG4EsRsGuzEDmCQH/b8knlLRc6t+boDsT4eKDE8HosEjfBeiQeoWF5A5lBjZK6J7ZGGzmHMPMfouy4PiTaiFkzdngHyPxD0NwuMtYXkMaC5x0AGpJ6Bdb4Swh1LSsif72rneDnnMR6Ki4mERFVsEKIV0Kdj4Gd1xdpJB8lGYBIaaTsSbwyaxHk13y+AO3opniOn963VQVHJlGV1iL318NiFpr3VC2PWN5XmnqQ9l+Y0PmvyQrlAHLw+oAWJ71hLC5SMNVVudo36r8ocOF8x16k9VuNpQN1pYli4aMkerim0vOM4lkGRmrzoPDxK18Kw2xA3O7z1K/KShy995u89eSkJ5hDA5/MjT9EEZLaorh/8AXAL+Gfkoyuqs1SXeikaX+xTuc733kl3rsFC0LC9+Y8ykpTdK4RsLioDBWGrq31TtY4+7Ffmebgvziavc7LTRHvyaafCzmVJuY2lgbCzkNfNSaSOGsNRVNYCbC5dbk1o1/MK/09O1jcrRYfz6qtcB4ZliMzt36N/wH7n8lalRadjHPTteLOAI6FQtXws03Mby3wOo+u6nkURMwKZUcM1DdRZ3iD+hWmMAnlvGGuZfRz3C1gdzfn5BX9LKecins4HdGwNZKHAC3eaQT6jZVCSmmgmNO+Nx37MgF3d3y2GpHouv2SymLzA5R/4jUuBdHE4D5XaX8r6heKThWrkfkML2dXPFmgefPyXWrInORB8PcKRUguO/Id3ka26NHIKcRFwCIiaBCiIILG6QOzB1wHW20VYrYjCxwha3P8ztbDwVzxyTJEX5S7JqQN8vP7Kl4tj0QbcZielrfmu65a19l1GO1vIYOFo52VPZnvdq1znkm5uwd0gcuitEoVW9m1e6orpnnQMisPNzxv8ARXLGIrOuOY+43XXPcuZrr1GvTtg1a8sy15X3ViHiur3O0bovFDSAHMfqV6a0LMX30GyDPFHnd4LSxqpD3tb8LdfOyy1eICNthuVASyEi91EpecQqzK7LyC8CqbDE6R2wBXkNvoPMlRszP6qcRD/SjN3Hk5w5fzqg2eG6ZxL6uX3ne6DybyC2oSaiYAfE4NHqbXWDFK/aFmnlyCsPAGH56gv+GIf83aAfS5XFpS6HTQBjGsbs0ADyCyIiqQIiICIiAiIgIiICIiAiIgIiIMc0YcC08wR6Fcd4gpzGXMO7SR9Da67NZc09o2H5Zi8D32X9RoftYrNnr1EtnxLatNf2/PY1CD/Uv8Y2/QOJ/MK+4yzuX6H81zv2N4xE0zUxNpXuztHJzGtsbHqL7LoGOE9mLbXuT+S0U8hnyf2lXKhq0JHWUhPodfqtCoatMK2B09l4NS47L8IXlpQeXsJ1KwPbfRupWSV91hfU5GnKNVEpaeIy5R2bNXu3PQdV5fI2khsPeP1LisQlEeZ7jrzP6KPzdoTLJo0beXLTqo3oe4SWjO7V7tv50XXeDMJ/p6VgI7z++/zdt9lQuDMBdWTiR7SImHW+1hs0eJO662Aq5lD9REXIIiICIiAiIgIiICIiAiIgIiICrHHdHngD/lNj5O0/ZWdR2P05kp5GjXukgeI1C4vG6zCzFbjeJcKyzYbVNqo2hxaTYO2IeMpaTy33XW+E+Mo8REkL4nwTxtHbQPGoDtnNPxN8fzXNsSq2vbJG7cC4adD5j10W1wHxA5tZDC2snka8hropYGvNrGze2Di5jA4jXoBoqsNp121/JxR7C7SuuLDkSPG7TYg+K0JzdVDi/iaXDsXqQBmikyPdGdPejbdzTyNwfPRb9Dx7RzDV/Zu+WQZfvt91uiYlh03p32WESX2K/ZqyJ+rXsPk4FajWa6WPkbps0zvetd0//aVByi7yGjx0VZxfiSnF29oXD5Wbu8C7YBRKdNx7+3cXE2ibrc6ZiNz5Kb4JwZmKyyHM4U8BaLt07SQ3JAcegA1HzBctxbH5Kju/6cQ+Bug/3Hn5Lv8A7HsAkpMNaJRldK4y5di1jgAwO6HKAbeK4mULhQ0TIY2xxtDWtFgB/N1sIi5QIiICIiAiIgIiICIiAiIgIiICIiAlkRBAYzwXTVTw9zS1/NzNCfPTVafD3s8p6KoNRGXmQtLdTZoB/CN1a0XPGN7d87TGtude1rgU1kP9TTtvPEDdo3liBuW/5DUjzIXz694228CvsYhfNvtpwWKnxNwiaWCVjZXfKZHlwdl6Du3PiV0iJUYzAK/+zX2bvxSMzmoMMTH5CGg53OADjbWwHetfVc4fT2X037GMPEODQW3k7SR3m57gPs0KOxwjjqhNJXz0rZJJGQuAaZHZjqxrrnlz6KA7Yro3t1wMw4kJx7tQwG/R8YDHj6BhVAw2Br54mOIDXSMDj0a54DvtdEr57KfZ7JW1EdRPG4UrDmu7QSvFsrQD7zb7nbRfRbV4hYGgNAsALC2wA0CyKXAiIgIiICIiAiIgIiICIiAiIgIiICIiAiIgIiIC+efbzihlxJsNtIYm2sNbyd9xv5WHovoYr5l9rkrhjNS4Ei3Zi/h2LOXPdRKYQHDPDsuIVTKWOwc+93O2a1ou5xHOwGy+puGsEbRUkNM0lwiYG5j8RFyT4XJOi5J7BOG3Ollr3ju2MUfi42MjgegFm/7j0XbrIhyb2+cPTSwR1THgxwXD4jyMjgBI3TU8jrsuDgdV9g4/hLKumlp3+7IwtPhcaH0Nj6L5LxvCpKWofDK3LJGS1415bOBtsRqETEvqbgOtdNhtJI83c6FmYnmQACfsp5QXA1A6DDaWJws5sLMwO4JFyD5Xsp1SgREQEREBERAREQEREBERAREQEREBERAREQEREBVXiX2bUGISiaojcZAAC5jizMBsHW3VqRBq4bh0dPE2KJgYxgs1o2AH83W0iIBC0p8Dp5JRM+CJ0jfdkcxpeLbWcRcLdRADbIiICIiAiIgIiICIiAiIgIiICIiAiIg//9k="/>
          <p:cNvSpPr>
            <a:spLocks noChangeAspect="1" noChangeArrowheads="1"/>
          </p:cNvSpPr>
          <p:nvPr/>
        </p:nvSpPr>
        <p:spPr bwMode="auto">
          <a:xfrm>
            <a:off x="161925" y="-152400"/>
            <a:ext cx="304800" cy="304800"/>
          </a:xfrm>
          <a:prstGeom prst="rect">
            <a:avLst/>
          </a:prstGeom>
          <a:noFill/>
          <a:ln w="9525">
            <a:noFill/>
            <a:miter lim="800000"/>
            <a:headEnd/>
            <a:tailEnd/>
          </a:ln>
        </p:spPr>
        <p:txBody>
          <a:bodyPr/>
          <a:lstStyle/>
          <a:p>
            <a:pPr fontAlgn="auto">
              <a:spcBef>
                <a:spcPts val="0"/>
              </a:spcBef>
              <a:spcAft>
                <a:spcPts val="0"/>
              </a:spcAft>
            </a:pPr>
            <a:endParaRPr lang="en-US">
              <a:solidFill>
                <a:prstClr val="black"/>
              </a:solidFill>
              <a:latin typeface="Calibri"/>
              <a:ea typeface="+mn-ea"/>
            </a:endParaRPr>
          </a:p>
        </p:txBody>
      </p:sp>
      <p:sp>
        <p:nvSpPr>
          <p:cNvPr id="21508" name="AutoShape 4" descr="data:image/jpeg;base64,/9j/4AAQSkZJRgABAQAAAQABAAD/2wCEAAkGBhIQEBUSEhMVFBUWFxcYFBQVGBgVFxUSFBQVFRQUGBUXHCYfFxojGhQVHy8gJCcpLCwsFR4xNTAqNSYrLCkBCQoKDgwOGg8PFykcHhwpKSkpKSkpKSkpKSksKSkpKSkpKSkpKSksKSkpKSkpLCkpKSksLC4sLCwpKSwpLCkpLP/AABEIAOAA4QMBIgACEQEDEQH/xAAcAAEAAgMBAQEAAAAAAAAAAAAABQYDBAcCCAH/xAA8EAABAwIEAwUGBQMEAgMAAAABAAIDBBEFEiExBkFREyJhcYEHMkJSkaFiscHR8BQjcjOCouEWkghTc//EABkBAQADAQEAAAAAAAAAAAAAAAABAwQCBf/EACIRAQACAgMAAgIDAAAAAAAAAAABAgMREiExBEETUSIyYf/aAAwDAQACEQMRAD8A7eiIgIiICIiAiIgIhVV459oFPhcV3nPM4f24Ru7xcfgb4lBZ5JWtBLiABuSQAB4nkqvjXtMw+kk7OSYE2v3B2g97KRdp0I3suA49xrW4i4unmcGagRtu1gaeWUb+t1COoXWzXFunP7LnbuKPpuL2nYW69qyPRubmNPUanw3UxhvEVNU/6E8cnMhjgTa1723svkSRhHe03+i3cHxyWknbNA7I9p3GxHQjmCOSRJNX1+l1xul/+QIMLb015bd8l+Vl/wAOhKvfBXHUOJR6WZK33or30+Zp+Jv5KdudStKL8BX6pQIiICIiAiIgIiICIiAiIgIiICIiAiIgIiIIbiviJtDSyTuFyBZjfnkN8rR9DfwBXzZVxT1szppnF73m7idfJoHIDSw8F1P22Yic8EPwhrpCfEkNAt5XVM4Ro3PkDy0ho1F/zVOS2mjDj3L3Q8GHIM30AXit4UsLMHnfmrwJw06hYavKSsH5bbep+CrkmJ4U6IlpB/MW81CObYldcxeja9liL/mqJi2CgagrVjy8vWPN8ea9wgXXcLc/2W/gOOS08ofG9zXtOjgbELTdHY9FrXs+6vntlidS+nPZrxu6vY6ObL2zADcaZ2HTPbkQd7dQruvmTgviB9JPHMzXL7w+Zhtmb6gfYL6Sw6vZPE2Vhu14BafA/qprLnJGu4bKIi7ViIiAiIgIiICIiAiIgIiICIiAiIgL8K/VqYnUiOGR5NrNcb9LBRM6TEbnThvHNe6uxR0ZHda7s225RMOp8zcn1Ck5cWZBYFjwAcoAGzRoD43XrDcMYal84OYHKGnr3QXOHmpPF6WokF4RGRbvNcO8bXsAL2O/Nefe/OXq46fjhlw6aKoZdrrnysfUKMxSEs16qo0z6iOp7rjE4OsLi1x/gSbAq61r5H05dIyziBGB+In3/VV2ppfS0z6hKwnKDrqoOqe06EKz4pA0OLWkEN0I5aDl6qrTWJJHVd44Tkt0hcTw8NYXBVqpFiPNWnHZrMDeu6rcrLlbKePKyx30sWANuy/RdP8AZ3xmKUmnnNonG7HnaN53B6NPXkfNcv4aeBoVeaXDQ8eaqtbjO2muOL0dzjeCAQbg6g+HJelybCMeqqHK0O7SEW/tO1s38Dtx5LpWEY3DVRh8TrjmNnNPRzeRV9LxZiyYrUntvol0VioREQEREBERAREQEREBERAREQFGcQ0xkgc21wbZh1ZcZh9FJry82Bv0UTG4TWdTuHPoqJrAAwaNAA9AAPyWhVGVriWj9QpcTZ3F3zOJ+pv+oXnEJwCACB1K8uYezWf2rstMXd54FxtzUJxRj7mQiKM7WPqBpZXGsY+W7WgEW0t73mVy7ER33B24O3gppG7Orz/BG4dI+YPe9z9Lm4Nhv0sV4jzWzMkceZa4a2WfDrsddh0JW9PELhwAB5203WrceMmp1tCVuaeaKJou91mgfie4Nb9yu+VHsgw+WCNjoy17I2tMsZyOcWtsXOGziTrqFzn2QYH/AFWKvqHjuwAuHTtCSxg9O+70C7+FfXxjyW7cdrPYpLAc1NMJR8kgyO8g4XB+yxYTmjOR7SHDRzToQRyXZ7KIxvh2OpF/dkGzwNfI9QuMmPfizFmmvUqXLTNe3RQ7mS00nawuMbxzGzh0cPiH8FlNTwPp35JBboeTh1BXqojDwsepidw2xMWjU+Jrhjj2OoIimtFNtY+48/hPI/hP3VsBXFMSwvcqV4c9oE1LaKqzSRDQP3kYPH52jx1WmmbfUsuX48x3R1dFrYfiMc8Ykie17TsQf5qtlaWMREQEREBERAREQEWliGLMhsHXJOwCh5+Kn2OSL/2P7KYiZFluvMkgaLkgDqTZUpuP1D93ZfAAD7oAZJHNc65bY66mzhvquuAsc/EcDTYOLj+AFw+uyqWO+09rHmCOFxcSGuLj7ubTUN528VKsosrdvL6qo0+FBzRIRdzrudf5iSSqM9vxxGvto+PijJPf0nYWcvBRdY6OR5jY49o3dp6dfJScEtjZaWOYMX2lY8xyN9x4voenksL0a6320Yq0wgt+MNJsftY81z6vnM+bMLOLiSRtY8gFYsbxaZoPaRtLtrsOUHqS0/XSygKUCSTVpYLE3Njsu6wnJGm3SUDGx6arTrBb9L9VsBxYVWMXxIvkIadB3R4m+p81ZSm57Z8uWIq7N7MMZw2ipI4jUx9tMc0hNwc/JpcRYW8+ZXRXYzAN5oh5vb+6+WYICGhvNStLhRcA46g9dbAaLXFXnz3O303HK1wu0hw6g3H1C9XXz1R0krB3XuHTK4j8irPh/GlZS5GueZRbVsneJ52z7jTxXU1Rp1HFMKZUMLHjyI3aeoKo1dQyUz8kmoPuvGzv2PgrRg3GdNU2AfkeRrG/um/QE6FStbRMmYWPGYHl+o8VTkxxaP8AVuPJNJ78c9mhDwoGtoeoVnxHDnU0mU6tPuO6joejgtCshuLhYbRqXo0tvuFcw3E56CTPA6wJ78Z1Y8eI6+O66lwvxnDXNsO5KPeidv5t+Yfdc0qorbqHqInMcHxuLXA3DmmxB9FZjyzHUqsuCtu4fQgK/VR+BePhVAQVBDZwNDsJfLo7qPoruCtsTuNvPtWazqX6iIpciIiAiLzKbNPkggK+DtJC4+FvJY2xAC1lvXBPmsLm6q6EIuenHReMv98SDm0NI9dFITx3C16WO7lOxvSO74b+HTxVbqI+zlfGdj32f4P3A8nXHqFNYsS10cg5HXyKwcQ4e6WNskVu0jN2X+JptnjJ5XAuOha3xVGanOi7Bk4WREgsR+a08WdIxtmy36BeosRZJpq1w95ju69p2sWn112WKpjDiDdeb3E6l6cfuFQq8TNy149VoMluTYeq38bhGffnyUWadztBt/xHn1KvpTfinJeftp4rXnRrN3c/AbrQwnDs0rbjdpf9Tp9lLjBnG1h3pP7cQO+T45Cp2mwoRzzEbRRNYPPQfoVurj0wWtykwnAA4B1tf0UthdCGl8R3BJb4tOp+lwpzCaHLC3TkFsT0DX2dsdNfH+aK3TjaMfSsia57gLNBJ8hqtTDaTPTskdbO7M+x5CTQXH+NlI4oxsjmwHVpBfJ/+bbaepLQtyClGhtYfCy2gHK/jt5KdCKGFhwF9vLcrxNQlrg9sz2uG1iTa21lYHRLUqWgcrk7Dqo4pbc3GUMkHZVTX3tYyMAIzjTOAToeahaLEGvGhvrz0v0P019UkpswIcQRzHIW2WCaiyAOuG6gC+l7mwCy5sG43HrRhycZ7ZKqAOUFXU+VWBpdzaQfJatVTl3L6rBGO8z43TkrH2qE8dtRuOY0I6LoHAPtAkA7KscSC60crtxoO67qL313VbdhAvd2vgF+OphsBp05ALdixWiO2HPetvHdWuuLjXxX6qN7P+Ii5ppZD3m6xk8282+m48L9FeV2zCIiAvE/unyXtfjhcFBXaifK9h5beqz/ABkdQq1xRVPhdHILljCWyN/C74vMa/RTtFUiRrXg30tccxbQ+q0a6Qzf9rBCzK4rYeLFeHjW6hD9qmZ2WKxUr7Cx2XsuWMtQaGLYbHIbvYHEbOt3h6ix+6hf/HmOPdMg/wB7rK0SMBFio6vxFkQs0XPJo3uo41n6WRe0eSreJ4HDE0yPGw3cSdeVhfU+i0sKwMyDtZRkjGoZtoOZVipsHdK4ST6n4W8mDy5nxWDGZ+1cIGaNGryOnILqIiPETaZ9R+D0QllfUuFmNFoxyDG/udVp0cN4HSHeeb/iCbKcxUdjRiNo70pDWjwOiw1UAjkghGzAL+alCYbZjLdAvxrgGFx2WsZO0fbko3jDEyyIQx/6khyNA8dz6BEMXDsv9S+ac+6XhrP8I7/Yu19ArFBrd30/VRuH4cKanbEOgHqdypVoIAa1rnHYBoJ18TyHmmxikfbYLTdvrqTy5n9gtmpjki0eDmPMizQOgK8wty67k7k/l4BNpYjT21cB4Abf9qGxcF8hA2YLNHWdwJH/AKjVWEkb/RRjYrzm+jWtcR/m7Qu87aKR5pahrm5bm7btJPPKBc/cfVY59FgxCG4EsRsGuzEDmCQH/b8knlLRc6t+boDsT4eKDE8HosEjfBeiQeoWF5A5lBjZK6J7ZGGzmHMPMfouy4PiTaiFkzdngHyPxD0NwuMtYXkMaC5x0AGpJ6Bdb4Swh1LSsif72rneDnnMR6Ki4mERFVsEKIV0Kdj4Gd1xdpJB8lGYBIaaTsSbwyaxHk13y+AO3opniOn963VQVHJlGV1iL318NiFpr3VC2PWN5XmnqQ9l+Y0PmvyQrlAHLw+oAWJ71hLC5SMNVVudo36r8ocOF8x16k9VuNpQN1pYli4aMkerim0vOM4lkGRmrzoPDxK18Kw2xA3O7z1K/KShy995u89eSkJ5hDA5/MjT9EEZLaorh/8AXAL+Gfkoyuqs1SXeikaX+xTuc733kl3rsFC0LC9+Y8ykpTdK4RsLioDBWGrq31TtY4+7Ffmebgvziavc7LTRHvyaafCzmVJuY2lgbCzkNfNSaSOGsNRVNYCbC5dbk1o1/MK/09O1jcrRYfz6qtcB4ZliMzt36N/wH7n8lalRadjHPTteLOAI6FQtXws03Mby3wOo+u6nkURMwKZUcM1DdRZ3iD+hWmMAnlvGGuZfRz3C1gdzfn5BX9LKecins4HdGwNZKHAC3eaQT6jZVCSmmgmNO+Nx37MgF3d3y2GpHouv2SymLzA5R/4jUuBdHE4D5XaX8r6heKThWrkfkML2dXPFmgefPyXWrInORB8PcKRUguO/Id3ka26NHIKcRFwCIiaBCiIILG6QOzB1wHW20VYrYjCxwha3P8ztbDwVzxyTJEX5S7JqQN8vP7Kl4tj0QbcZielrfmu65a19l1GO1vIYOFo52VPZnvdq1znkm5uwd0gcuitEoVW9m1e6orpnnQMisPNzxv8ARXLGIrOuOY+43XXPcuZrr1GvTtg1a8sy15X3ViHiur3O0bovFDSAHMfqV6a0LMX30GyDPFHnd4LSxqpD3tb8LdfOyy1eICNthuVASyEi91EpecQqzK7LyC8CqbDE6R2wBXkNvoPMlRszP6qcRD/SjN3Hk5w5fzqg2eG6ZxL6uX3ne6DybyC2oSaiYAfE4NHqbXWDFK/aFmnlyCsPAGH56gv+GIf83aAfS5XFpS6HTQBjGsbs0ADyCyIiqQIiICIiAiIgIiICIiAiIgIiIMc0YcC08wR6Fcd4gpzGXMO7SR9Da67NZc09o2H5Zi8D32X9RoftYrNnr1EtnxLatNf2/PY1CD/Uv8Y2/QOJ/MK+4yzuX6H81zv2N4xE0zUxNpXuztHJzGtsbHqL7LoGOE9mLbXuT+S0U8hnyf2lXKhq0JHWUhPodfqtCoatMK2B09l4NS47L8IXlpQeXsJ1KwPbfRupWSV91hfU5GnKNVEpaeIy5R2bNXu3PQdV5fI2khsPeP1LisQlEeZ7jrzP6KPzdoTLJo0beXLTqo3oe4SWjO7V7tv50XXeDMJ/p6VgI7z++/zdt9lQuDMBdWTiR7SImHW+1hs0eJO662Aq5lD9REXIIiICIiAiIgIiICIiAiIgIiICrHHdHngD/lNj5O0/ZWdR2P05kp5GjXukgeI1C4vG6zCzFbjeJcKyzYbVNqo2hxaTYO2IeMpaTy33XW+E+Mo8REkL4nwTxtHbQPGoDtnNPxN8fzXNsSq2vbJG7cC4adD5j10W1wHxA5tZDC2snka8hropYGvNrGze2Di5jA4jXoBoqsNp121/JxR7C7SuuLDkSPG7TYg+K0JzdVDi/iaXDsXqQBmikyPdGdPejbdzTyNwfPRb9Dx7RzDV/Zu+WQZfvt91uiYlh03p32WESX2K/ZqyJ+rXsPk4FajWa6WPkbps0zvetd0//aVByi7yGjx0VZxfiSnF29oXD5Wbu8C7YBRKdNx7+3cXE2ibrc6ZiNz5Kb4JwZmKyyHM4U8BaLt07SQ3JAcegA1HzBctxbH5Kju/6cQ+Bug/3Hn5Lv8A7HsAkpMNaJRldK4y5di1jgAwO6HKAbeK4mULhQ0TIY2xxtDWtFgB/N1sIi5QIiICIiAiIgIiICIiAiIgIiICIiAlkRBAYzwXTVTw9zS1/NzNCfPTVafD3s8p6KoNRGXmQtLdTZoB/CN1a0XPGN7d87TGtude1rgU1kP9TTtvPEDdo3liBuW/5DUjzIXz694228CvsYhfNvtpwWKnxNwiaWCVjZXfKZHlwdl6Du3PiV0iJUYzAK/+zX2bvxSMzmoMMTH5CGg53OADjbWwHetfVc4fT2X037GMPEODQW3k7SR3m57gPs0KOxwjjqhNJXz0rZJJGQuAaZHZjqxrrnlz6KA7Yro3t1wMw4kJx7tQwG/R8YDHj6BhVAw2Br54mOIDXSMDj0a54DvtdEr57KfZ7JW1EdRPG4UrDmu7QSvFsrQD7zb7nbRfRbV4hYGgNAsALC2wA0CyKXAiIgIiICIiAiIgIiICIiAiIgIiICIiAiIgIiIC+efbzihlxJsNtIYm2sNbyd9xv5WHovoYr5l9rkrhjNS4Ei3Zi/h2LOXPdRKYQHDPDsuIVTKWOwc+93O2a1ou5xHOwGy+puGsEbRUkNM0lwiYG5j8RFyT4XJOi5J7BOG3Ollr3ju2MUfi42MjgegFm/7j0XbrIhyb2+cPTSwR1THgxwXD4jyMjgBI3TU8jrsuDgdV9g4/hLKumlp3+7IwtPhcaH0Nj6L5LxvCpKWofDK3LJGS1415bOBtsRqETEvqbgOtdNhtJI83c6FmYnmQACfsp5QXA1A6DDaWJws5sLMwO4JFyD5Xsp1SgREQEREBERAREQEREBERAREQEREBERAREQEREBVXiX2bUGISiaojcZAAC5jizMBsHW3VqRBq4bh0dPE2KJgYxgs1o2AH83W0iIBC0p8Dp5JRM+CJ0jfdkcxpeLbWcRcLdRADbIiICIiAiIgIiICIiAiIgIiICIiAiIg//9k="/>
          <p:cNvSpPr>
            <a:spLocks noChangeAspect="1" noChangeArrowheads="1"/>
          </p:cNvSpPr>
          <p:nvPr/>
        </p:nvSpPr>
        <p:spPr bwMode="auto">
          <a:xfrm>
            <a:off x="161925" y="-152400"/>
            <a:ext cx="304800" cy="304800"/>
          </a:xfrm>
          <a:prstGeom prst="rect">
            <a:avLst/>
          </a:prstGeom>
          <a:noFill/>
          <a:ln w="9525">
            <a:noFill/>
            <a:miter lim="800000"/>
            <a:headEnd/>
            <a:tailEnd/>
          </a:ln>
        </p:spPr>
        <p:txBody>
          <a:bodyPr/>
          <a:lstStyle/>
          <a:p>
            <a:pPr fontAlgn="auto">
              <a:spcBef>
                <a:spcPts val="0"/>
              </a:spcBef>
              <a:spcAft>
                <a:spcPts val="0"/>
              </a:spcAft>
            </a:pPr>
            <a:endParaRPr lang="en-US">
              <a:solidFill>
                <a:prstClr val="black"/>
              </a:solidFill>
              <a:latin typeface="Calibri"/>
              <a:ea typeface="+mn-ea"/>
            </a:endParaRPr>
          </a:p>
        </p:txBody>
      </p:sp>
      <p:sp>
        <p:nvSpPr>
          <p:cNvPr id="21509" name="AutoShape 6" descr="data:image/jpeg;base64,/9j/4AAQSkZJRgABAQAAAQABAAD/2wCEAAkGBhIQEBUSEhMVFBUWFxcYFBQVGBgVFxUSFBQVFRQUGBUXHCYfFxojGhQVHy8gJCcpLCwsFR4xNTAqNSYrLCkBCQoKDgwOGg8PFykcHhwpKSkpKSkpKSkpKSksKSkpKSkpKSkpKSksKSkpKSkpLCkpKSksLC4sLCwpKSwpLCkpLP/AABEIAOAA4QMBIgACEQEDEQH/xAAcAAEAAgMBAQEAAAAAAAAAAAAABQYDBAcCCAH/xAA8EAABAwIEAwUGBQMEAgMAAAABAAIDBBEFEiExBkFREyJhcYEHMkJSkaFiscHR8BQjcjOCouEWkghTc//EABkBAQADAQEAAAAAAAAAAAAAAAABAwQCBf/EACIRAQACAgMAAgIDAAAAAAAAAAABAgMREiExBEETUSIyYf/aAAwDAQACEQMRAD8A7eiIgIiICIiAiIgIhVV459oFPhcV3nPM4f24Ru7xcfgb4lBZ5JWtBLiABuSQAB4nkqvjXtMw+kk7OSYE2v3B2g97KRdp0I3suA49xrW4i4unmcGagRtu1gaeWUb+t1COoXWzXFunP7LnbuKPpuL2nYW69qyPRubmNPUanw3UxhvEVNU/6E8cnMhjgTa1723svkSRhHe03+i3cHxyWknbNA7I9p3GxHQjmCOSRJNX1+l1xul/+QIMLb015bd8l+Vl/wAOhKvfBXHUOJR6WZK33or30+Zp+Jv5KdudStKL8BX6pQIiICIiAiIgIiICIiAiIgIiICIiAiIgIiIIbiviJtDSyTuFyBZjfnkN8rR9DfwBXzZVxT1szppnF73m7idfJoHIDSw8F1P22Yic8EPwhrpCfEkNAt5XVM4Ro3PkDy0ho1F/zVOS2mjDj3L3Q8GHIM30AXit4UsLMHnfmrwJw06hYavKSsH5bbep+CrkmJ4U6IlpB/MW81CObYldcxeja9liL/mqJi2CgagrVjy8vWPN8ea9wgXXcLc/2W/gOOS08ofG9zXtOjgbELTdHY9FrXs+6vntlidS+nPZrxu6vY6ObL2zADcaZ2HTPbkQd7dQruvmTgviB9JPHMzXL7w+Zhtmb6gfYL6Sw6vZPE2Vhu14BafA/qprLnJGu4bKIi7ViIiAiIgIiICIiAiIgIiICIiAiIgL8K/VqYnUiOGR5NrNcb9LBRM6TEbnThvHNe6uxR0ZHda7s225RMOp8zcn1Ck5cWZBYFjwAcoAGzRoD43XrDcMYal84OYHKGnr3QXOHmpPF6WokF4RGRbvNcO8bXsAL2O/Nefe/OXq46fjhlw6aKoZdrrnysfUKMxSEs16qo0z6iOp7rjE4OsLi1x/gSbAq61r5H05dIyziBGB+In3/VV2ppfS0z6hKwnKDrqoOqe06EKz4pA0OLWkEN0I5aDl6qrTWJJHVd44Tkt0hcTw8NYXBVqpFiPNWnHZrMDeu6rcrLlbKePKyx30sWANuy/RdP8AZ3xmKUmnnNonG7HnaN53B6NPXkfNcv4aeBoVeaXDQ8eaqtbjO2muOL0dzjeCAQbg6g+HJelybCMeqqHK0O7SEW/tO1s38Dtx5LpWEY3DVRh8TrjmNnNPRzeRV9LxZiyYrUntvol0VioREQEREBERAREQEREBERAREQFGcQ0xkgc21wbZh1ZcZh9FJry82Bv0UTG4TWdTuHPoqJrAAwaNAA9AAPyWhVGVriWj9QpcTZ3F3zOJ+pv+oXnEJwCACB1K8uYezWf2rstMXd54FxtzUJxRj7mQiKM7WPqBpZXGsY+W7WgEW0t73mVy7ER33B24O3gppG7Orz/BG4dI+YPe9z9Lm4Nhv0sV4jzWzMkceZa4a2WfDrsddh0JW9PELhwAB5203WrceMmp1tCVuaeaKJou91mgfie4Nb9yu+VHsgw+WCNjoy17I2tMsZyOcWtsXOGziTrqFzn2QYH/AFWKvqHjuwAuHTtCSxg9O+70C7+FfXxjyW7cdrPYpLAc1NMJR8kgyO8g4XB+yxYTmjOR7SHDRzToQRyXZ7KIxvh2OpF/dkGzwNfI9QuMmPfizFmmvUqXLTNe3RQ7mS00nawuMbxzGzh0cPiH8FlNTwPp35JBboeTh1BXqojDwsepidw2xMWjU+Jrhjj2OoIimtFNtY+48/hPI/hP3VsBXFMSwvcqV4c9oE1LaKqzSRDQP3kYPH52jx1WmmbfUsuX48x3R1dFrYfiMc8Ykie17TsQf5qtlaWMREQEREBERAREQEWliGLMhsHXJOwCh5+Kn2OSL/2P7KYiZFluvMkgaLkgDqTZUpuP1D93ZfAAD7oAZJHNc65bY66mzhvquuAsc/EcDTYOLj+AFw+uyqWO+09rHmCOFxcSGuLj7ubTUN528VKsosrdvL6qo0+FBzRIRdzrudf5iSSqM9vxxGvto+PijJPf0nYWcvBRdY6OR5jY49o3dp6dfJScEtjZaWOYMX2lY8xyN9x4voenksL0a6320Yq0wgt+MNJsftY81z6vnM+bMLOLiSRtY8gFYsbxaZoPaRtLtrsOUHqS0/XSygKUCSTVpYLE3Njsu6wnJGm3SUDGx6arTrBb9L9VsBxYVWMXxIvkIadB3R4m+p81ZSm57Z8uWIq7N7MMZw2ipI4jUx9tMc0hNwc/JpcRYW8+ZXRXYzAN5oh5vb+6+WYICGhvNStLhRcA46g9dbAaLXFXnz3O303HK1wu0hw6g3H1C9XXz1R0krB3XuHTK4j8irPh/GlZS5GueZRbVsneJ52z7jTxXU1Rp1HFMKZUMLHjyI3aeoKo1dQyUz8kmoPuvGzv2PgrRg3GdNU2AfkeRrG/um/QE6FStbRMmYWPGYHl+o8VTkxxaP8AVuPJNJ78c9mhDwoGtoeoVnxHDnU0mU6tPuO6joejgtCshuLhYbRqXo0tvuFcw3E56CTPA6wJ78Z1Y8eI6+O66lwvxnDXNsO5KPeidv5t+Yfdc0qorbqHqInMcHxuLXA3DmmxB9FZjyzHUqsuCtu4fQgK/VR+BePhVAQVBDZwNDsJfLo7qPoruCtsTuNvPtWazqX6iIpciIiAiLzKbNPkggK+DtJC4+FvJY2xAC1lvXBPmsLm6q6EIuenHReMv98SDm0NI9dFITx3C16WO7lOxvSO74b+HTxVbqI+zlfGdj32f4P3A8nXHqFNYsS10cg5HXyKwcQ4e6WNskVu0jN2X+JptnjJ5XAuOha3xVGanOi7Bk4WREgsR+a08WdIxtmy36BeosRZJpq1w95ju69p2sWn112WKpjDiDdeb3E6l6cfuFQq8TNy149VoMluTYeq38bhGffnyUWadztBt/xHn1KvpTfinJeftp4rXnRrN3c/AbrQwnDs0rbjdpf9Tp9lLjBnG1h3pP7cQO+T45Cp2mwoRzzEbRRNYPPQfoVurj0wWtykwnAA4B1tf0UthdCGl8R3BJb4tOp+lwpzCaHLC3TkFsT0DX2dsdNfH+aK3TjaMfSsia57gLNBJ8hqtTDaTPTskdbO7M+x5CTQXH+NlI4oxsjmwHVpBfJ/+bbaepLQtyClGhtYfCy2gHK/jt5KdCKGFhwF9vLcrxNQlrg9sz2uG1iTa21lYHRLUqWgcrk7Dqo4pbc3GUMkHZVTX3tYyMAIzjTOAToeahaLEGvGhvrz0v0P019UkpswIcQRzHIW2WCaiyAOuG6gC+l7mwCy5sG43HrRhycZ7ZKqAOUFXU+VWBpdzaQfJatVTl3L6rBGO8z43TkrH2qE8dtRuOY0I6LoHAPtAkA7KscSC60crtxoO67qL313VbdhAvd2vgF+OphsBp05ALdixWiO2HPetvHdWuuLjXxX6qN7P+Ii5ppZD3m6xk8282+m48L9FeV2zCIiAvE/unyXtfjhcFBXaifK9h5beqz/ABkdQq1xRVPhdHILljCWyN/C74vMa/RTtFUiRrXg30tccxbQ+q0a6Qzf9rBCzK4rYeLFeHjW6hD9qmZ2WKxUr7Cx2XsuWMtQaGLYbHIbvYHEbOt3h6ix+6hf/HmOPdMg/wB7rK0SMBFio6vxFkQs0XPJo3uo41n6WRe0eSreJ4HDE0yPGw3cSdeVhfU+i0sKwMyDtZRkjGoZtoOZVipsHdK4ST6n4W8mDy5nxWDGZ+1cIGaNGryOnILqIiPETaZ9R+D0QllfUuFmNFoxyDG/udVp0cN4HSHeeb/iCbKcxUdjRiNo70pDWjwOiw1UAjkghGzAL+alCYbZjLdAvxrgGFx2WsZO0fbko3jDEyyIQx/6khyNA8dz6BEMXDsv9S+ac+6XhrP8I7/Yu19ArFBrd30/VRuH4cKanbEOgHqdypVoIAa1rnHYBoJ18TyHmmxikfbYLTdvrqTy5n9gtmpjki0eDmPMizQOgK8wty67k7k/l4BNpYjT21cB4Abf9qGxcF8hA2YLNHWdwJH/AKjVWEkb/RRjYrzm+jWtcR/m7Qu87aKR5pahrm5bm7btJPPKBc/cfVY59FgxCG4EsRsGuzEDmCQH/b8knlLRc6t+boDsT4eKDE8HosEjfBeiQeoWF5A5lBjZK6J7ZGGzmHMPMfouy4PiTaiFkzdngHyPxD0NwuMtYXkMaC5x0AGpJ6Bdb4Swh1LSsif72rneDnnMR6Ki4mERFVsEKIV0Kdj4Gd1xdpJB8lGYBIaaTsSbwyaxHk13y+AO3opniOn963VQVHJlGV1iL318NiFpr3VC2PWN5XmnqQ9l+Y0PmvyQrlAHLw+oAWJ71hLC5SMNVVudo36r8ocOF8x16k9VuNpQN1pYli4aMkerim0vOM4lkGRmrzoPDxK18Kw2xA3O7z1K/KShy995u89eSkJ5hDA5/MjT9EEZLaorh/8AXAL+Gfkoyuqs1SXeikaX+xTuc733kl3rsFC0LC9+Y8ykpTdK4RsLioDBWGrq31TtY4+7Ffmebgvziavc7LTRHvyaafCzmVJuY2lgbCzkNfNSaSOGsNRVNYCbC5dbk1o1/MK/09O1jcrRYfz6qtcB4ZliMzt36N/wH7n8lalRadjHPTteLOAI6FQtXws03Mby3wOo+u6nkURMwKZUcM1DdRZ3iD+hWmMAnlvGGuZfRz3C1gdzfn5BX9LKecins4HdGwNZKHAC3eaQT6jZVCSmmgmNO+Nx37MgF3d3y2GpHouv2SymLzA5R/4jUuBdHE4D5XaX8r6heKThWrkfkML2dXPFmgefPyXWrInORB8PcKRUguO/Id3ka26NHIKcRFwCIiaBCiIILG6QOzB1wHW20VYrYjCxwha3P8ztbDwVzxyTJEX5S7JqQN8vP7Kl4tj0QbcZielrfmu65a19l1GO1vIYOFo52VPZnvdq1znkm5uwd0gcuitEoVW9m1e6orpnnQMisPNzxv8ARXLGIrOuOY+43XXPcuZrr1GvTtg1a8sy15X3ViHiur3O0bovFDSAHMfqV6a0LMX30GyDPFHnd4LSxqpD3tb8LdfOyy1eICNthuVASyEi91EpecQqzK7LyC8CqbDE6R2wBXkNvoPMlRszP6qcRD/SjN3Hk5w5fzqg2eG6ZxL6uX3ne6DybyC2oSaiYAfE4NHqbXWDFK/aFmnlyCsPAGH56gv+GIf83aAfS5XFpS6HTQBjGsbs0ADyCyIiqQIiICIiAiIgIiICIiAiIgIiIMc0YcC08wR6Fcd4gpzGXMO7SR9Da67NZc09o2H5Zi8D32X9RoftYrNnr1EtnxLatNf2/PY1CD/Uv8Y2/QOJ/MK+4yzuX6H81zv2N4xE0zUxNpXuztHJzGtsbHqL7LoGOE9mLbXuT+S0U8hnyf2lXKhq0JHWUhPodfqtCoatMK2B09l4NS47L8IXlpQeXsJ1KwPbfRupWSV91hfU5GnKNVEpaeIy5R2bNXu3PQdV5fI2khsPeP1LisQlEeZ7jrzP6KPzdoTLJo0beXLTqo3oe4SWjO7V7tv50XXeDMJ/p6VgI7z++/zdt9lQuDMBdWTiR7SImHW+1hs0eJO662Aq5lD9REXIIiICIiAiIgIiICIiAiIgIiICrHHdHngD/lNj5O0/ZWdR2P05kp5GjXukgeI1C4vG6zCzFbjeJcKyzYbVNqo2hxaTYO2IeMpaTy33XW+E+Mo8REkL4nwTxtHbQPGoDtnNPxN8fzXNsSq2vbJG7cC4adD5j10W1wHxA5tZDC2snka8hropYGvNrGze2Di5jA4jXoBoqsNp121/JxR7C7SuuLDkSPG7TYg+K0JzdVDi/iaXDsXqQBmikyPdGdPejbdzTyNwfPRb9Dx7RzDV/Zu+WQZfvt91uiYlh03p32WESX2K/ZqyJ+rXsPk4FajWa6WPkbps0zvetd0//aVByi7yGjx0VZxfiSnF29oXD5Wbu8C7YBRKdNx7+3cXE2ibrc6ZiNz5Kb4JwZmKyyHM4U8BaLt07SQ3JAcegA1HzBctxbH5Kju/6cQ+Bug/3Hn5Lv8A7HsAkpMNaJRldK4y5di1jgAwO6HKAbeK4mULhQ0TIY2xxtDWtFgB/N1sIi5QIiICIiAiIgIiICIiAiIgIiICIiAlkRBAYzwXTVTw9zS1/NzNCfPTVafD3s8p6KoNRGXmQtLdTZoB/CN1a0XPGN7d87TGtude1rgU1kP9TTtvPEDdo3liBuW/5DUjzIXz694228CvsYhfNvtpwWKnxNwiaWCVjZXfKZHlwdl6Du3PiV0iJUYzAK/+zX2bvxSMzmoMMTH5CGg53OADjbWwHetfVc4fT2X037GMPEODQW3k7SR3m57gPs0KOxwjjqhNJXz0rZJJGQuAaZHZjqxrrnlz6KA7Yro3t1wMw4kJx7tQwG/R8YDHj6BhVAw2Br54mOIDXSMDj0a54DvtdEr57KfZ7JW1EdRPG4UrDmu7QSvFsrQD7zb7nbRfRbV4hYGgNAsALC2wA0CyKXAiIgIiICIiAiIgIiICIiAiIgIiICIiAiIgIiIC+efbzihlxJsNtIYm2sNbyd9xv5WHovoYr5l9rkrhjNS4Ei3Zi/h2LOXPdRKYQHDPDsuIVTKWOwc+93O2a1ou5xHOwGy+puGsEbRUkNM0lwiYG5j8RFyT4XJOi5J7BOG3Ollr3ju2MUfi42MjgegFm/7j0XbrIhyb2+cPTSwR1THgxwXD4jyMjgBI3TU8jrsuDgdV9g4/hLKumlp3+7IwtPhcaH0Nj6L5LxvCpKWofDK3LJGS1415bOBtsRqETEvqbgOtdNhtJI83c6FmYnmQACfsp5QXA1A6DDaWJws5sLMwO4JFyD5Xsp1SgREQEREBERAREQEREBERAREQEREBERAREQEREBVXiX2bUGISiaojcZAAC5jizMBsHW3VqRBq4bh0dPE2KJgYxgs1o2AH83W0iIBC0p8Dp5JRM+CJ0jfdkcxpeLbWcRcLdRADbIiICIiAiIgIiICIiAiIgIiICIiAiIg//9k="/>
          <p:cNvSpPr>
            <a:spLocks noChangeAspect="1" noChangeArrowheads="1"/>
          </p:cNvSpPr>
          <p:nvPr/>
        </p:nvSpPr>
        <p:spPr bwMode="auto">
          <a:xfrm>
            <a:off x="161925" y="-152400"/>
            <a:ext cx="304800" cy="304800"/>
          </a:xfrm>
          <a:prstGeom prst="rect">
            <a:avLst/>
          </a:prstGeom>
          <a:noFill/>
          <a:ln w="9525">
            <a:noFill/>
            <a:miter lim="800000"/>
            <a:headEnd/>
            <a:tailEnd/>
          </a:ln>
        </p:spPr>
        <p:txBody>
          <a:bodyPr/>
          <a:lstStyle/>
          <a:p>
            <a:pPr fontAlgn="auto">
              <a:spcBef>
                <a:spcPts val="0"/>
              </a:spcBef>
              <a:spcAft>
                <a:spcPts val="0"/>
              </a:spcAft>
            </a:pPr>
            <a:endParaRPr lang="en-US">
              <a:solidFill>
                <a:prstClr val="black"/>
              </a:solidFill>
              <a:latin typeface="Calibri"/>
              <a:ea typeface="+mn-ea"/>
            </a:endParaRPr>
          </a:p>
        </p:txBody>
      </p:sp>
      <p:sp>
        <p:nvSpPr>
          <p:cNvPr id="21510" name="AutoShape 8" descr="data:image/jpeg;base64,/9j/4AAQSkZJRgABAQAAAQABAAD/2wCEAAkGBhIQEBUSEhMVFBUWFxcYFBQVGBgVFxUSFBQVFRQUGBUXHCYfFxojGhQVHy8gJCcpLCwsFR4xNTAqNSYrLCkBCQoKDgwOGg8PFykcHhwpKSkpKSkpKSkpKSksKSkpKSkpKSkpKSksKSkpKSkpLCkpKSksLC4sLCwpKSwpLCkpLP/AABEIAOAA4QMBIgACEQEDEQH/xAAcAAEAAgMBAQEAAAAAAAAAAAAABQYDBAcCCAH/xAA8EAABAwIEAwUGBQMEAgMAAAABAAIDBBEFEiExBkFREyJhcYEHMkJSkaFiscHR8BQjcjOCouEWkghTc//EABkBAQADAQEAAAAAAAAAAAAAAAABAwQCBf/EACIRAQACAgMAAgIDAAAAAAAAAAABAgMREiExBEETUSIyYf/aAAwDAQACEQMRAD8A7eiIgIiICIiAiIgIhVV459oFPhcV3nPM4f24Ru7xcfgb4lBZ5JWtBLiABuSQAB4nkqvjXtMw+kk7OSYE2v3B2g97KRdp0I3suA49xrW4i4unmcGagRtu1gaeWUb+t1COoXWzXFunP7LnbuKPpuL2nYW69qyPRubmNPUanw3UxhvEVNU/6E8cnMhjgTa1723svkSRhHe03+i3cHxyWknbNA7I9p3GxHQjmCOSRJNX1+l1xul/+QIMLb015bd8l+Vl/wAOhKvfBXHUOJR6WZK33or30+Zp+Jv5KdudStKL8BX6pQIiICIiAiIgIiICIiAiIgIiICIiAiIgIiIIbiviJtDSyTuFyBZjfnkN8rR9DfwBXzZVxT1szppnF73m7idfJoHIDSw8F1P22Yic8EPwhrpCfEkNAt5XVM4Ro3PkDy0ho1F/zVOS2mjDj3L3Q8GHIM30AXit4UsLMHnfmrwJw06hYavKSsH5bbep+CrkmJ4U6IlpB/MW81CObYldcxeja9liL/mqJi2CgagrVjy8vWPN8ea9wgXXcLc/2W/gOOS08ofG9zXtOjgbELTdHY9FrXs+6vntlidS+nPZrxu6vY6ObL2zADcaZ2HTPbkQd7dQruvmTgviB9JPHMzXL7w+Zhtmb6gfYL6Sw6vZPE2Vhu14BafA/qprLnJGu4bKIi7ViIiAiIgIiICIiAiIgIiICIiAiIgL8K/VqYnUiOGR5NrNcb9LBRM6TEbnThvHNe6uxR0ZHda7s225RMOp8zcn1Ck5cWZBYFjwAcoAGzRoD43XrDcMYal84OYHKGnr3QXOHmpPF6WokF4RGRbvNcO8bXsAL2O/Nefe/OXq46fjhlw6aKoZdrrnysfUKMxSEs16qo0z6iOp7rjE4OsLi1x/gSbAq61r5H05dIyziBGB+In3/VV2ppfS0z6hKwnKDrqoOqe06EKz4pA0OLWkEN0I5aDl6qrTWJJHVd44Tkt0hcTw8NYXBVqpFiPNWnHZrMDeu6rcrLlbKePKyx30sWANuy/RdP8AZ3xmKUmnnNonG7HnaN53B6NPXkfNcv4aeBoVeaXDQ8eaqtbjO2muOL0dzjeCAQbg6g+HJelybCMeqqHK0O7SEW/tO1s38Dtx5LpWEY3DVRh8TrjmNnNPRzeRV9LxZiyYrUntvol0VioREQEREBERAREQEREBERAREQFGcQ0xkgc21wbZh1ZcZh9FJry82Bv0UTG4TWdTuHPoqJrAAwaNAA9AAPyWhVGVriWj9QpcTZ3F3zOJ+pv+oXnEJwCACB1K8uYezWf2rstMXd54FxtzUJxRj7mQiKM7WPqBpZXGsY+W7WgEW0t73mVy7ER33B24O3gppG7Orz/BG4dI+YPe9z9Lm4Nhv0sV4jzWzMkceZa4a2WfDrsddh0JW9PELhwAB5203WrceMmp1tCVuaeaKJou91mgfie4Nb9yu+VHsgw+WCNjoy17I2tMsZyOcWtsXOGziTrqFzn2QYH/AFWKvqHjuwAuHTtCSxg9O+70C7+FfXxjyW7cdrPYpLAc1NMJR8kgyO8g4XB+yxYTmjOR7SHDRzToQRyXZ7KIxvh2OpF/dkGzwNfI9QuMmPfizFmmvUqXLTNe3RQ7mS00nawuMbxzGzh0cPiH8FlNTwPp35JBboeTh1BXqojDwsepidw2xMWjU+Jrhjj2OoIimtFNtY+48/hPI/hP3VsBXFMSwvcqV4c9oE1LaKqzSRDQP3kYPH52jx1WmmbfUsuX48x3R1dFrYfiMc8Ykie17TsQf5qtlaWMREQEREBERAREQEWliGLMhsHXJOwCh5+Kn2OSL/2P7KYiZFluvMkgaLkgDqTZUpuP1D93ZfAAD7oAZJHNc65bY66mzhvquuAsc/EcDTYOLj+AFw+uyqWO+09rHmCOFxcSGuLj7ubTUN528VKsosrdvL6qo0+FBzRIRdzrudf5iSSqM9vxxGvto+PijJPf0nYWcvBRdY6OR5jY49o3dp6dfJScEtjZaWOYMX2lY8xyN9x4voenksL0a6320Yq0wgt+MNJsftY81z6vnM+bMLOLiSRtY8gFYsbxaZoPaRtLtrsOUHqS0/XSygKUCSTVpYLE3Njsu6wnJGm3SUDGx6arTrBb9L9VsBxYVWMXxIvkIadB3R4m+p81ZSm57Z8uWIq7N7MMZw2ipI4jUx9tMc0hNwc/JpcRYW8+ZXRXYzAN5oh5vb+6+WYICGhvNStLhRcA46g9dbAaLXFXnz3O303HK1wu0hw6g3H1C9XXz1R0krB3XuHTK4j8irPh/GlZS5GueZRbVsneJ52z7jTxXU1Rp1HFMKZUMLHjyI3aeoKo1dQyUz8kmoPuvGzv2PgrRg3GdNU2AfkeRrG/um/QE6FStbRMmYWPGYHl+o8VTkxxaP8AVuPJNJ78c9mhDwoGtoeoVnxHDnU0mU6tPuO6joejgtCshuLhYbRqXo0tvuFcw3E56CTPA6wJ78Z1Y8eI6+O66lwvxnDXNsO5KPeidv5t+Yfdc0qorbqHqInMcHxuLXA3DmmxB9FZjyzHUqsuCtu4fQgK/VR+BePhVAQVBDZwNDsJfLo7qPoruCtsTuNvPtWazqX6iIpciIiAiLzKbNPkggK+DtJC4+FvJY2xAC1lvXBPmsLm6q6EIuenHReMv98SDm0NI9dFITx3C16WO7lOxvSO74b+HTxVbqI+zlfGdj32f4P3A8nXHqFNYsS10cg5HXyKwcQ4e6WNskVu0jN2X+JptnjJ5XAuOha3xVGanOi7Bk4WREgsR+a08WdIxtmy36BeosRZJpq1w95ju69p2sWn112WKpjDiDdeb3E6l6cfuFQq8TNy149VoMluTYeq38bhGffnyUWadztBt/xHn1KvpTfinJeftp4rXnRrN3c/AbrQwnDs0rbjdpf9Tp9lLjBnG1h3pP7cQO+T45Cp2mwoRzzEbRRNYPPQfoVurj0wWtykwnAA4B1tf0UthdCGl8R3BJb4tOp+lwpzCaHLC3TkFsT0DX2dsdNfH+aK3TjaMfSsia57gLNBJ8hqtTDaTPTskdbO7M+x5CTQXH+NlI4oxsjmwHVpBfJ/+bbaepLQtyClGhtYfCy2gHK/jt5KdCKGFhwF9vLcrxNQlrg9sz2uG1iTa21lYHRLUqWgcrk7Dqo4pbc3GUMkHZVTX3tYyMAIzjTOAToeahaLEGvGhvrz0v0P019UkpswIcQRzHIW2WCaiyAOuG6gC+l7mwCy5sG43HrRhycZ7ZKqAOUFXU+VWBpdzaQfJatVTl3L6rBGO8z43TkrH2qE8dtRuOY0I6LoHAPtAkA7KscSC60crtxoO67qL313VbdhAvd2vgF+OphsBp05ALdixWiO2HPetvHdWuuLjXxX6qN7P+Ii5ppZD3m6xk8282+m48L9FeV2zCIiAvE/unyXtfjhcFBXaifK9h5beqz/ABkdQq1xRVPhdHILljCWyN/C74vMa/RTtFUiRrXg30tccxbQ+q0a6Qzf9rBCzK4rYeLFeHjW6hD9qmZ2WKxUr7Cx2XsuWMtQaGLYbHIbvYHEbOt3h6ix+6hf/HmOPdMg/wB7rK0SMBFio6vxFkQs0XPJo3uo41n6WRe0eSreJ4HDE0yPGw3cSdeVhfU+i0sKwMyDtZRkjGoZtoOZVipsHdK4ST6n4W8mDy5nxWDGZ+1cIGaNGryOnILqIiPETaZ9R+D0QllfUuFmNFoxyDG/udVp0cN4HSHeeb/iCbKcxUdjRiNo70pDWjwOiw1UAjkghGzAL+alCYbZjLdAvxrgGFx2WsZO0fbko3jDEyyIQx/6khyNA8dz6BEMXDsv9S+ac+6XhrP8I7/Yu19ArFBrd30/VRuH4cKanbEOgHqdypVoIAa1rnHYBoJ18TyHmmxikfbYLTdvrqTy5n9gtmpjki0eDmPMizQOgK8wty67k7k/l4BNpYjT21cB4Abf9qGxcF8hA2YLNHWdwJH/AKjVWEkb/RRjYrzm+jWtcR/m7Qu87aKR5pahrm5bm7btJPPKBc/cfVY59FgxCG4EsRsGuzEDmCQH/b8knlLRc6t+boDsT4eKDE8HosEjfBeiQeoWF5A5lBjZK6J7ZGGzmHMPMfouy4PiTaiFkzdngHyPxD0NwuMtYXkMaC5x0AGpJ6Bdb4Swh1LSsif72rneDnnMR6Ki4mERFVsEKIV0Kdj4Gd1xdpJB8lGYBIaaTsSbwyaxHk13y+AO3opniOn963VQVHJlGV1iL318NiFpr3VC2PWN5XmnqQ9l+Y0PmvyQrlAHLw+oAWJ71hLC5SMNVVudo36r8ocOF8x16k9VuNpQN1pYli4aMkerim0vOM4lkGRmrzoPDxK18Kw2xA3O7z1K/KShy995u89eSkJ5hDA5/MjT9EEZLaorh/8AXAL+Gfkoyuqs1SXeikaX+xTuc733kl3rsFC0LC9+Y8ykpTdK4RsLioDBWGrq31TtY4+7Ffmebgvziavc7LTRHvyaafCzmVJuY2lgbCzkNfNSaSOGsNRVNYCbC5dbk1o1/MK/09O1jcrRYfz6qtcB4ZliMzt36N/wH7n8lalRadjHPTteLOAI6FQtXws03Mby3wOo+u6nkURMwKZUcM1DdRZ3iD+hWmMAnlvGGuZfRz3C1gdzfn5BX9LKecins4HdGwNZKHAC3eaQT6jZVCSmmgmNO+Nx37MgF3d3y2GpHouv2SymLzA5R/4jUuBdHE4D5XaX8r6heKThWrkfkML2dXPFmgefPyXWrInORB8PcKRUguO/Id3ka26NHIKcRFwCIiaBCiIILG6QOzB1wHW20VYrYjCxwha3P8ztbDwVzxyTJEX5S7JqQN8vP7Kl4tj0QbcZielrfmu65a19l1GO1vIYOFo52VPZnvdq1znkm5uwd0gcuitEoVW9m1e6orpnnQMisPNzxv8ARXLGIrOuOY+43XXPcuZrr1GvTtg1a8sy15X3ViHiur3O0bovFDSAHMfqV6a0LMX30GyDPFHnd4LSxqpD3tb8LdfOyy1eICNthuVASyEi91EpecQqzK7LyC8CqbDE6R2wBXkNvoPMlRszP6qcRD/SjN3Hk5w5fzqg2eG6ZxL6uX3ne6DybyC2oSaiYAfE4NHqbXWDFK/aFmnlyCsPAGH56gv+GIf83aAfS5XFpS6HTQBjGsbs0ADyCyIiqQIiICIiAiIgIiICIiAiIgIiIMc0YcC08wR6Fcd4gpzGXMO7SR9Da67NZc09o2H5Zi8D32X9RoftYrNnr1EtnxLatNf2/PY1CD/Uv8Y2/QOJ/MK+4yzuX6H81zv2N4xE0zUxNpXuztHJzGtsbHqL7LoGOE9mLbXuT+S0U8hnyf2lXKhq0JHWUhPodfqtCoatMK2B09l4NS47L8IXlpQeXsJ1KwPbfRupWSV91hfU5GnKNVEpaeIy5R2bNXu3PQdV5fI2khsPeP1LisQlEeZ7jrzP6KPzdoTLJo0beXLTqo3oe4SWjO7V7tv50XXeDMJ/p6VgI7z++/zdt9lQuDMBdWTiR7SImHW+1hs0eJO662Aq5lD9REXIIiICIiAiIgIiICIiAiIgIiICrHHdHngD/lNj5O0/ZWdR2P05kp5GjXukgeI1C4vG6zCzFbjeJcKyzYbVNqo2hxaTYO2IeMpaTy33XW+E+Mo8REkL4nwTxtHbQPGoDtnNPxN8fzXNsSq2vbJG7cC4adD5j10W1wHxA5tZDC2snka8hropYGvNrGze2Di5jA4jXoBoqsNp121/JxR7C7SuuLDkSPG7TYg+K0JzdVDi/iaXDsXqQBmikyPdGdPejbdzTyNwfPRb9Dx7RzDV/Zu+WQZfvt91uiYlh03p32WESX2K/ZqyJ+rXsPk4FajWa6WPkbps0zvetd0//aVByi7yGjx0VZxfiSnF29oXD5Wbu8C7YBRKdNx7+3cXE2ibrc6ZiNz5Kb4JwZmKyyHM4U8BaLt07SQ3JAcegA1HzBctxbH5Kju/6cQ+Bug/3Hn5Lv8A7HsAkpMNaJRldK4y5di1jgAwO6HKAbeK4mULhQ0TIY2xxtDWtFgB/N1sIi5QIiICIiAiIgIiICIiAiIgIiICIiAlkRBAYzwXTVTw9zS1/NzNCfPTVafD3s8p6KoNRGXmQtLdTZoB/CN1a0XPGN7d87TGtude1rgU1kP9TTtvPEDdo3liBuW/5DUjzIXz694228CvsYhfNvtpwWKnxNwiaWCVjZXfKZHlwdl6Du3PiV0iJUYzAK/+zX2bvxSMzmoMMTH5CGg53OADjbWwHetfVc4fT2X037GMPEODQW3k7SR3m57gPs0KOxwjjqhNJXz0rZJJGQuAaZHZjqxrrnlz6KA7Yro3t1wMw4kJx7tQwG/R8YDHj6BhVAw2Br54mOIDXSMDj0a54DvtdEr57KfZ7JW1EdRPG4UrDmu7QSvFsrQD7zb7nbRfRbV4hYGgNAsALC2wA0CyKXAiIgIiICIiAiIgIiICIiAiIgIiICIiAiIgIiIC+efbzihlxJsNtIYm2sNbyd9xv5WHovoYr5l9rkrhjNS4Ei3Zi/h2LOXPdRKYQHDPDsuIVTKWOwc+93O2a1ou5xHOwGy+puGsEbRUkNM0lwiYG5j8RFyT4XJOi5J7BOG3Ollr3ju2MUfi42MjgegFm/7j0XbrIhyb2+cPTSwR1THgxwXD4jyMjgBI3TU8jrsuDgdV9g4/hLKumlp3+7IwtPhcaH0Nj6L5LxvCpKWofDK3LJGS1415bOBtsRqETEvqbgOtdNhtJI83c6FmYnmQACfsp5QXA1A6DDaWJws5sLMwO4JFyD5Xsp1SgREQEREBERAREQEREBERAREQEREBERAREQEREBVXiX2bUGISiaojcZAAC5jizMBsHW3VqRBq4bh0dPE2KJgYxgs1o2AH83W0iIBC0p8Dp5JRM+CJ0jfdkcxpeLbWcRcLdRADbIiICIiAiIgIiICIiAiIgIiICIiAiIg//9k="/>
          <p:cNvSpPr>
            <a:spLocks noChangeAspect="1" noChangeArrowheads="1"/>
          </p:cNvSpPr>
          <p:nvPr/>
        </p:nvSpPr>
        <p:spPr bwMode="auto">
          <a:xfrm>
            <a:off x="161925" y="-152400"/>
            <a:ext cx="304800" cy="304800"/>
          </a:xfrm>
          <a:prstGeom prst="rect">
            <a:avLst/>
          </a:prstGeom>
          <a:noFill/>
          <a:ln w="9525">
            <a:noFill/>
            <a:miter lim="800000"/>
            <a:headEnd/>
            <a:tailEnd/>
          </a:ln>
        </p:spPr>
        <p:txBody>
          <a:bodyPr/>
          <a:lstStyle/>
          <a:p>
            <a:pPr fontAlgn="auto">
              <a:spcBef>
                <a:spcPts val="0"/>
              </a:spcBef>
              <a:spcAft>
                <a:spcPts val="0"/>
              </a:spcAft>
            </a:pPr>
            <a:endParaRPr lang="en-US">
              <a:solidFill>
                <a:prstClr val="black"/>
              </a:solidFill>
              <a:latin typeface="Calibri"/>
              <a:ea typeface="+mn-ea"/>
            </a:endParaRPr>
          </a:p>
        </p:txBody>
      </p:sp>
      <p:pic>
        <p:nvPicPr>
          <p:cNvPr id="21511" name="Picture 12" descr="http://holykaw.alltop.com/wp-content/uploads/2013/03/Fotolia_42267434_Subscription_XXL-450x571.jpg"/>
          <p:cNvPicPr>
            <a:picLocks noChangeAspect="1" noChangeArrowheads="1"/>
          </p:cNvPicPr>
          <p:nvPr/>
        </p:nvPicPr>
        <p:blipFill>
          <a:blip r:embed="rId3"/>
          <a:srcRect/>
          <a:stretch>
            <a:fillRect/>
          </a:stretch>
        </p:blipFill>
        <p:spPr bwMode="auto">
          <a:xfrm>
            <a:off x="533400" y="2209800"/>
            <a:ext cx="1560513" cy="1981200"/>
          </a:xfrm>
          <a:prstGeom prst="rect">
            <a:avLst/>
          </a:prstGeom>
          <a:noFill/>
          <a:ln w="9525">
            <a:noFill/>
            <a:miter lim="800000"/>
            <a:headEnd/>
            <a:tailEnd/>
          </a:ln>
        </p:spPr>
      </p:pic>
    </p:spTree>
    <p:extLst>
      <p:ext uri="{BB962C8B-B14F-4D97-AF65-F5344CB8AC3E}">
        <p14:creationId xmlns:p14="http://schemas.microsoft.com/office/powerpoint/2010/main" val="4252218617"/>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396" y="199933"/>
            <a:ext cx="6592887" cy="1143000"/>
          </a:xfrm>
        </p:spPr>
        <p:txBody>
          <a:bodyPr/>
          <a:lstStyle/>
          <a:p>
            <a:r>
              <a:rPr lang="en-US" sz="4000" dirty="0" smtClean="0"/>
              <a:t>Design Choices: Context</a:t>
            </a:r>
            <a:endParaRPr lang="en-US" sz="4000" dirty="0"/>
          </a:p>
        </p:txBody>
      </p:sp>
      <p:sp>
        <p:nvSpPr>
          <p:cNvPr id="3" name="Content Placeholder 2"/>
          <p:cNvSpPr>
            <a:spLocks noGrp="1"/>
          </p:cNvSpPr>
          <p:nvPr>
            <p:ph idx="1"/>
          </p:nvPr>
        </p:nvSpPr>
        <p:spPr>
          <a:xfrm>
            <a:off x="1292208" y="938756"/>
            <a:ext cx="7394591" cy="5131684"/>
          </a:xfrm>
        </p:spPr>
        <p:txBody>
          <a:bodyPr>
            <a:normAutofit fontScale="55000" lnSpcReduction="20000"/>
          </a:bodyPr>
          <a:lstStyle/>
          <a:p>
            <a:r>
              <a:rPr lang="en-US" b="1" i="1" dirty="0" smtClean="0"/>
              <a:t>Why Are You Doing This</a:t>
            </a:r>
            <a:r>
              <a:rPr lang="en-US" dirty="0" smtClean="0"/>
              <a:t>? </a:t>
            </a:r>
          </a:p>
          <a:p>
            <a:pPr lvl="1"/>
            <a:r>
              <a:rPr lang="en-US" dirty="0" smtClean="0"/>
              <a:t>Who are your students and what are their lives &amp; educational experiences like?</a:t>
            </a:r>
          </a:p>
          <a:p>
            <a:pPr lvl="1"/>
            <a:r>
              <a:rPr lang="en-US" dirty="0" smtClean="0"/>
              <a:t>What are the goals for your students? </a:t>
            </a:r>
          </a:p>
          <a:p>
            <a:pPr lvl="1"/>
            <a:r>
              <a:rPr lang="en-US" dirty="0" smtClean="0"/>
              <a:t>What are your values and vision for your school?</a:t>
            </a:r>
          </a:p>
          <a:p>
            <a:pPr lvl="1"/>
            <a:endParaRPr lang="en-US" dirty="0"/>
          </a:p>
          <a:p>
            <a:r>
              <a:rPr lang="en-US" b="1" i="1" dirty="0" smtClean="0"/>
              <a:t>What Are the 3-5 Guiding Design Principles? </a:t>
            </a:r>
          </a:p>
          <a:p>
            <a:pPr lvl="1"/>
            <a:r>
              <a:rPr lang="en-US" dirty="0" smtClean="0"/>
              <a:t>Increased access to world class learning opportunities</a:t>
            </a:r>
          </a:p>
          <a:p>
            <a:pPr lvl="1"/>
            <a:r>
              <a:rPr lang="en-US" dirty="0" smtClean="0"/>
              <a:t>Co-design with students</a:t>
            </a:r>
          </a:p>
          <a:p>
            <a:pPr lvl="1"/>
            <a:r>
              <a:rPr lang="en-US" dirty="0" smtClean="0"/>
              <a:t>Deeper learning</a:t>
            </a:r>
          </a:p>
          <a:p>
            <a:pPr lvl="1"/>
            <a:r>
              <a:rPr lang="en-US" dirty="0" smtClean="0"/>
              <a:t>Relationships</a:t>
            </a:r>
          </a:p>
          <a:p>
            <a:pPr lvl="1"/>
            <a:r>
              <a:rPr lang="en-US" dirty="0" smtClean="0"/>
              <a:t>Ensure proficiency</a:t>
            </a:r>
          </a:p>
          <a:p>
            <a:pPr marL="0" indent="0">
              <a:buNone/>
            </a:pPr>
            <a:endParaRPr lang="en-US" dirty="0" smtClean="0"/>
          </a:p>
          <a:p>
            <a:r>
              <a:rPr lang="en-US" b="1" i="1" dirty="0" smtClean="0"/>
              <a:t>Have a Good Sense of..  </a:t>
            </a:r>
          </a:p>
          <a:p>
            <a:pPr lvl="1"/>
            <a:r>
              <a:rPr lang="en-US" dirty="0" smtClean="0"/>
              <a:t>Your educational philosophy, research on child/youth development and learning sciences</a:t>
            </a:r>
          </a:p>
          <a:p>
            <a:pPr lvl="1"/>
            <a:r>
              <a:rPr lang="en-US" dirty="0" smtClean="0"/>
              <a:t>How are you going to personalize your school and what capacities you will need?</a:t>
            </a:r>
          </a:p>
          <a:p>
            <a:pPr lvl="1"/>
            <a:r>
              <a:rPr lang="en-US" dirty="0" smtClean="0"/>
              <a:t>How are you going to use technology and why?</a:t>
            </a:r>
          </a:p>
          <a:p>
            <a:pPr lvl="1"/>
            <a:r>
              <a:rPr lang="en-US" dirty="0" smtClean="0"/>
              <a:t>What do you see as the key roles of educators?  </a:t>
            </a:r>
          </a:p>
          <a:p>
            <a:pPr lvl="1"/>
            <a:r>
              <a:rPr lang="en-US" dirty="0" smtClean="0"/>
              <a:t>What are you going to do when students don’t reach proficiency?</a:t>
            </a:r>
            <a:endParaRPr lang="en-US" dirty="0"/>
          </a:p>
        </p:txBody>
      </p:sp>
      <p:pic>
        <p:nvPicPr>
          <p:cNvPr id="4" name="Picture 12" descr="http://holykaw.alltop.com/wp-content/uploads/2013/03/Fotolia_42267434_Subscription_XXL-450x571.jpg"/>
          <p:cNvPicPr>
            <a:picLocks noChangeAspect="1" noChangeArrowheads="1"/>
          </p:cNvPicPr>
          <p:nvPr/>
        </p:nvPicPr>
        <p:blipFill>
          <a:blip r:embed="rId2"/>
          <a:srcRect/>
          <a:stretch>
            <a:fillRect/>
          </a:stretch>
        </p:blipFill>
        <p:spPr bwMode="auto">
          <a:xfrm>
            <a:off x="237661" y="274638"/>
            <a:ext cx="1181221" cy="1499657"/>
          </a:xfrm>
          <a:prstGeom prst="rect">
            <a:avLst/>
          </a:prstGeom>
          <a:noFill/>
          <a:ln w="9525">
            <a:noFill/>
            <a:miter lim="800000"/>
            <a:headEnd/>
            <a:tailEnd/>
          </a:ln>
        </p:spPr>
      </p:pic>
    </p:spTree>
    <p:extLst>
      <p:ext uri="{BB962C8B-B14F-4D97-AF65-F5344CB8AC3E}">
        <p14:creationId xmlns:p14="http://schemas.microsoft.com/office/powerpoint/2010/main" val="16250128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_63A11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8" y="266555"/>
            <a:ext cx="9144000" cy="6858000"/>
          </a:xfrm>
          <a:prstGeom prst="rect">
            <a:avLst/>
          </a:prstGeom>
        </p:spPr>
      </p:pic>
    </p:spTree>
    <p:extLst>
      <p:ext uri="{BB962C8B-B14F-4D97-AF65-F5344CB8AC3E}">
        <p14:creationId xmlns:p14="http://schemas.microsoft.com/office/powerpoint/2010/main" val="4808071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iNACOL Resources</a:t>
            </a:r>
            <a:endParaRPr lang="en-US" dirty="0"/>
          </a:p>
        </p:txBody>
      </p:sp>
      <p:sp>
        <p:nvSpPr>
          <p:cNvPr id="3" name="Content Placeholder 2"/>
          <p:cNvSpPr>
            <a:spLocks noGrp="1"/>
          </p:cNvSpPr>
          <p:nvPr>
            <p:ph idx="1"/>
          </p:nvPr>
        </p:nvSpPr>
        <p:spPr>
          <a:xfrm>
            <a:off x="457200" y="1316633"/>
            <a:ext cx="8229600" cy="4525963"/>
          </a:xfrm>
        </p:spPr>
        <p:txBody>
          <a:bodyPr>
            <a:normAutofit fontScale="70000" lnSpcReduction="20000"/>
          </a:bodyPr>
          <a:lstStyle/>
          <a:p>
            <a:r>
              <a:rPr lang="en-US" sz="2800" dirty="0" smtClean="0"/>
              <a:t>RETHINK</a:t>
            </a:r>
            <a:r>
              <a:rPr lang="en-US" sz="2800" dirty="0"/>
              <a:t>: Planning and Designing for K-12 Next Generation Learning </a:t>
            </a:r>
            <a:endParaRPr lang="en-US" sz="2800" dirty="0" smtClean="0"/>
          </a:p>
          <a:p>
            <a:r>
              <a:rPr lang="en-US" sz="2800" i="1" dirty="0"/>
              <a:t>iNACOL Blended Learning Roadmap </a:t>
            </a:r>
          </a:p>
          <a:p>
            <a:r>
              <a:rPr lang="en-US" sz="2800" i="1" dirty="0" smtClean="0"/>
              <a:t>Maximizing Competency Education &amp; Blended Learning: Insights from Experts</a:t>
            </a:r>
          </a:p>
          <a:p>
            <a:r>
              <a:rPr lang="en-US" sz="2800" i="1" dirty="0"/>
              <a:t>iNACOL Promising Practices for Blended Learning</a:t>
            </a:r>
          </a:p>
          <a:p>
            <a:r>
              <a:rPr lang="en-US" sz="2800" i="1" dirty="0"/>
              <a:t>iNACOL Promising Practices for Online Credit Recovery</a:t>
            </a:r>
          </a:p>
          <a:p>
            <a:r>
              <a:rPr lang="en-US" sz="2800" i="1" dirty="0" smtClean="0"/>
              <a:t>Blended Teaching Competencies</a:t>
            </a:r>
          </a:p>
          <a:p>
            <a:r>
              <a:rPr lang="en-US" sz="2800" i="1" dirty="0" smtClean="0"/>
              <a:t>Implementing Competency Education: Lessons from Practitioners</a:t>
            </a:r>
            <a:endParaRPr lang="en-US" sz="2800" i="1" dirty="0"/>
          </a:p>
          <a:p>
            <a:r>
              <a:rPr lang="en-US" sz="2800" i="1" dirty="0"/>
              <a:t>Mean What You Say: Defining and Integrating Personalized, Blended and Competency </a:t>
            </a:r>
            <a:r>
              <a:rPr lang="en-US" sz="2800" i="1" dirty="0" smtClean="0"/>
              <a:t>Education</a:t>
            </a:r>
          </a:p>
          <a:p>
            <a:r>
              <a:rPr lang="en-US" sz="2800" u="sng" dirty="0" smtClean="0"/>
              <a:t>Blended</a:t>
            </a:r>
            <a:r>
              <a:rPr lang="en-US" sz="2800" dirty="0" smtClean="0"/>
              <a:t> by Michael Horn book and webinar</a:t>
            </a:r>
          </a:p>
          <a:p>
            <a:r>
              <a:rPr lang="en-US" sz="2800" dirty="0" smtClean="0"/>
              <a:t>. . . And many more!</a:t>
            </a:r>
          </a:p>
          <a:p>
            <a:pPr marL="0" indent="0" algn="ctr">
              <a:buNone/>
            </a:pPr>
            <a:r>
              <a:rPr lang="en-US" dirty="0" smtClean="0">
                <a:hlinkClick r:id="rId2"/>
              </a:rPr>
              <a:t>www.inacol.org</a:t>
            </a:r>
            <a:r>
              <a:rPr lang="en-US" dirty="0" smtClean="0"/>
              <a:t>  </a:t>
            </a:r>
          </a:p>
          <a:p>
            <a:pPr marL="0" indent="0" algn="ctr">
              <a:buNone/>
            </a:pPr>
            <a:r>
              <a:rPr lang="en-US" dirty="0" smtClean="0">
                <a:hlinkClick r:id="rId3"/>
              </a:rPr>
              <a:t>www.competencyworks.org</a:t>
            </a:r>
            <a:endParaRPr lang="en-US" dirty="0" smtClean="0"/>
          </a:p>
          <a:p>
            <a:pPr marL="0" indent="0" algn="ctr">
              <a:buNone/>
            </a:pPr>
            <a:endParaRPr lang="en-US" dirty="0"/>
          </a:p>
          <a:p>
            <a:endParaRPr lang="en-US" dirty="0"/>
          </a:p>
        </p:txBody>
      </p:sp>
    </p:spTree>
    <p:extLst>
      <p:ext uri="{BB962C8B-B14F-4D97-AF65-F5344CB8AC3E}">
        <p14:creationId xmlns:p14="http://schemas.microsoft.com/office/powerpoint/2010/main" val="4857849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7642" y="1896035"/>
            <a:ext cx="5042647" cy="3899647"/>
          </a:xfrm>
          <a:prstGeom prst="rect">
            <a:avLst/>
          </a:prstGeom>
        </p:spPr>
      </p:pic>
      <p:sp>
        <p:nvSpPr>
          <p:cNvPr id="3" name="Rectangle 2"/>
          <p:cNvSpPr/>
          <p:nvPr/>
        </p:nvSpPr>
        <p:spPr>
          <a:xfrm>
            <a:off x="1269990" y="508004"/>
            <a:ext cx="6320124" cy="1384995"/>
          </a:xfrm>
          <a:prstGeom prst="rect">
            <a:avLst/>
          </a:prstGeom>
        </p:spPr>
        <p:txBody>
          <a:bodyPr wrap="square">
            <a:spAutoFit/>
          </a:bodyPr>
          <a:lstStyle/>
          <a:p>
            <a:pPr algn="ctr" fontAlgn="auto">
              <a:spcBef>
                <a:spcPts val="0"/>
              </a:spcBef>
              <a:spcAft>
                <a:spcPts val="0"/>
              </a:spcAft>
            </a:pPr>
            <a:r>
              <a:rPr lang="en-US" sz="2800" dirty="0">
                <a:solidFill>
                  <a:prstClr val="black"/>
                </a:solidFill>
                <a:latin typeface="Calibri"/>
              </a:rPr>
              <a:t>RETHINK: Planning and Designing for K-12 Next Generation Learning </a:t>
            </a:r>
            <a:endParaRPr lang="en-US" sz="2800" dirty="0" smtClean="0">
              <a:solidFill>
                <a:prstClr val="black"/>
              </a:solidFill>
              <a:latin typeface="Calibri"/>
            </a:endParaRPr>
          </a:p>
          <a:p>
            <a:pPr algn="ctr" fontAlgn="auto">
              <a:spcBef>
                <a:spcPts val="0"/>
              </a:spcBef>
              <a:spcAft>
                <a:spcPts val="0"/>
              </a:spcAft>
            </a:pPr>
            <a:r>
              <a:rPr lang="en-US" sz="2800" dirty="0" smtClean="0">
                <a:solidFill>
                  <a:prstClr val="black"/>
                </a:solidFill>
                <a:latin typeface="Calibri"/>
              </a:rPr>
              <a:t>(</a:t>
            </a:r>
            <a:r>
              <a:rPr lang="en-US" sz="2800" dirty="0">
                <a:solidFill>
                  <a:prstClr val="black"/>
                </a:solidFill>
                <a:latin typeface="Calibri"/>
              </a:rPr>
              <a:t>iNACOL, NGLC)</a:t>
            </a:r>
          </a:p>
        </p:txBody>
      </p:sp>
    </p:spTree>
    <p:extLst>
      <p:ext uri="{BB962C8B-B14F-4D97-AF65-F5344CB8AC3E}">
        <p14:creationId xmlns:p14="http://schemas.microsoft.com/office/powerpoint/2010/main" val="31396841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34950" y="536575"/>
            <a:ext cx="8985250" cy="5407025"/>
          </a:xfrm>
        </p:spPr>
        <p:txBody>
          <a:bodyPr/>
          <a:lstStyle/>
          <a:p>
            <a:pPr marL="0" indent="0">
              <a:buFont typeface="Arial" charset="0"/>
              <a:buNone/>
              <a:defRPr/>
            </a:pPr>
            <a:r>
              <a:rPr lang="en-US" sz="2000" dirty="0" smtClean="0"/>
              <a:t> </a:t>
            </a:r>
          </a:p>
          <a:p>
            <a:pPr marL="203200" indent="0">
              <a:buFont typeface="Arial" charset="0"/>
              <a:buNone/>
              <a:defRPr/>
            </a:pPr>
            <a:endParaRPr lang="en-US" sz="2000" dirty="0" smtClean="0"/>
          </a:p>
          <a:p>
            <a:pPr>
              <a:defRPr/>
            </a:pPr>
            <a:endParaRPr lang="en-US" sz="2000" dirty="0"/>
          </a:p>
        </p:txBody>
      </p:sp>
      <p:pic>
        <p:nvPicPr>
          <p:cNvPr id="15362" name="Picture 9" descr="Screen Shot 2015-02-17 at 9.10.02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338" y="287338"/>
            <a:ext cx="2170112" cy="277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4" name="Picture 11" descr="Screen Shot 2015-02-17 at 9.11.25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4388" y="3074988"/>
            <a:ext cx="2130425"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5" name="Picture 12" descr="Screen Shot 2015-02-17 at 9.12.15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04971" y="277813"/>
            <a:ext cx="2127250" cy="277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6" name="Picture 13" descr="Screen Shot 2015-02-17 at 9.13.22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24388" y="277813"/>
            <a:ext cx="2146300" cy="277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7" name="Picture 14" descr="Screen Shot 2015-02-17 at 9.14.04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1450" y="3090863"/>
            <a:ext cx="2159000" cy="272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8" name="Picture 15" descr="Screen Shot 2015-02-17 at 9.20.05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14588" y="3074988"/>
            <a:ext cx="214153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9" name="Picture 16" descr="Screen Shot 2015-02-17 at 9.23.25 A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34188" y="3074988"/>
            <a:ext cx="21463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Screen Shot 2015-02-17 at 9.10.54 A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34188" y="277813"/>
            <a:ext cx="2159000" cy="277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40012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3" name="Title 1"/>
          <p:cNvSpPr>
            <a:spLocks noGrp="1"/>
          </p:cNvSpPr>
          <p:nvPr>
            <p:ph type="title"/>
          </p:nvPr>
        </p:nvSpPr>
        <p:spPr>
          <a:xfrm>
            <a:off x="457200" y="533400"/>
            <a:ext cx="8229600" cy="1143000"/>
          </a:xfrm>
        </p:spPr>
        <p:txBody>
          <a:bodyPr/>
          <a:lstStyle/>
          <a:p>
            <a:r>
              <a:rPr lang="en-US" b="1" dirty="0" smtClean="0"/>
              <a:t>David Hood</a:t>
            </a:r>
            <a:endParaRPr lang="en-US" b="1" dirty="0"/>
          </a:p>
        </p:txBody>
      </p:sp>
      <p:sp>
        <p:nvSpPr>
          <p:cNvPr id="4" name="Title 1"/>
          <p:cNvSpPr txBox="1">
            <a:spLocks/>
          </p:cNvSpPr>
          <p:nvPr/>
        </p:nvSpPr>
        <p:spPr>
          <a:xfrm>
            <a:off x="228600" y="1559843"/>
            <a:ext cx="4800599" cy="41148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Arial"/>
                <a:ea typeface="+mj-ea"/>
                <a:cs typeface="Arial"/>
              </a:defRPr>
            </a:lvl1pPr>
          </a:lstStyle>
          <a:p>
            <a:pPr algn="l"/>
            <a:r>
              <a:rPr lang="en-US" sz="3200" dirty="0" smtClean="0">
                <a:solidFill>
                  <a:prstClr val="black"/>
                </a:solidFill>
              </a:rPr>
              <a:t>“The Paradigm of One: one teacher, teaching </a:t>
            </a:r>
            <a:r>
              <a:rPr lang="en-US" sz="3200" smtClean="0">
                <a:solidFill>
                  <a:prstClr val="black"/>
                </a:solidFill>
              </a:rPr>
              <a:t>one subject, </a:t>
            </a:r>
            <a:r>
              <a:rPr lang="en-US" sz="3200" dirty="0" smtClean="0">
                <a:solidFill>
                  <a:prstClr val="black"/>
                </a:solidFill>
              </a:rPr>
              <a:t>to one class of </a:t>
            </a:r>
            <a:r>
              <a:rPr lang="en-US" sz="3200" smtClean="0">
                <a:solidFill>
                  <a:prstClr val="black"/>
                </a:solidFill>
              </a:rPr>
              <a:t>one age, </a:t>
            </a:r>
            <a:r>
              <a:rPr lang="en-US" sz="3200" dirty="0" smtClean="0">
                <a:solidFill>
                  <a:prstClr val="black"/>
                </a:solidFill>
              </a:rPr>
              <a:t>using one curriculum at one pace, in one classroom for one hour.” </a:t>
            </a:r>
            <a:endParaRPr lang="en-US" altLang="en-US" sz="3200" dirty="0">
              <a:solidFill>
                <a:prstClr val="black"/>
              </a:solidFill>
              <a:latin typeface="Arial" charset="0"/>
              <a:ea typeface="Geneva" charset="0"/>
              <a:cs typeface="Arial"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447799"/>
            <a:ext cx="2819400" cy="4110287"/>
          </a:xfrm>
          <a:prstGeom prst="rect">
            <a:avLst/>
          </a:prstGeom>
        </p:spPr>
      </p:pic>
    </p:spTree>
    <p:extLst>
      <p:ext uri="{BB962C8B-B14F-4D97-AF65-F5344CB8AC3E}">
        <p14:creationId xmlns:p14="http://schemas.microsoft.com/office/powerpoint/2010/main" val="1967738512"/>
      </p:ext>
    </p:extLst>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fontScale="90000"/>
          </a:bodyPr>
          <a:lstStyle/>
          <a:p>
            <a:pPr>
              <a:defRPr/>
            </a:pPr>
            <a:r>
              <a:rPr lang="en-US" sz="3600" dirty="0" smtClean="0">
                <a:latin typeface="Arial" pitchFamily="34" charset="0"/>
                <a:ea typeface="Geneva"/>
                <a:cs typeface="Arial" pitchFamily="34" charset="0"/>
              </a:rPr>
              <a:t>Stephen </a:t>
            </a:r>
            <a:r>
              <a:rPr lang="en-US" sz="3600" dirty="0" err="1" smtClean="0">
                <a:latin typeface="Arial" pitchFamily="34" charset="0"/>
                <a:ea typeface="Geneva"/>
                <a:cs typeface="Arial" pitchFamily="34" charset="0"/>
              </a:rPr>
              <a:t>Heppel</a:t>
            </a:r>
            <a:r>
              <a:rPr lang="en-US" sz="3600" dirty="0" smtClean="0">
                <a:latin typeface="Arial" pitchFamily="34" charset="0"/>
                <a:ea typeface="Geneva"/>
                <a:cs typeface="Arial" pitchFamily="34" charset="0"/>
              </a:rPr>
              <a:t> (U.K.) </a:t>
            </a:r>
            <a:r>
              <a:rPr lang="en-US" sz="3600" dirty="0" err="1" smtClean="0">
                <a:latin typeface="Arial" pitchFamily="34" charset="0"/>
                <a:ea typeface="Geneva"/>
                <a:cs typeface="Arial" pitchFamily="34" charset="0"/>
              </a:rPr>
              <a:t>notschool.net</a:t>
            </a:r>
            <a:r>
              <a:rPr lang="en-US" sz="3600" dirty="0" smtClean="0">
                <a:latin typeface="Arial" pitchFamily="34" charset="0"/>
                <a:ea typeface="Geneva"/>
                <a:cs typeface="Arial" pitchFamily="34" charset="0"/>
              </a:rPr>
              <a:t> Quotes</a:t>
            </a:r>
          </a:p>
        </p:txBody>
      </p:sp>
      <p:sp>
        <p:nvSpPr>
          <p:cNvPr id="38914" name="Content Placeholder 2"/>
          <p:cNvSpPr>
            <a:spLocks noGrp="1"/>
          </p:cNvSpPr>
          <p:nvPr>
            <p:ph idx="1"/>
          </p:nvPr>
        </p:nvSpPr>
        <p:spPr/>
        <p:txBody>
          <a:bodyPr/>
          <a:lstStyle/>
          <a:p>
            <a:r>
              <a:rPr lang="ja-JP" altLang="en-US" dirty="0" smtClean="0">
                <a:latin typeface="Arial" panose="020B0604020202020204" pitchFamily="34" charset="0"/>
                <a:ea typeface="Geneva" charset="0"/>
              </a:rPr>
              <a:t>“</a:t>
            </a:r>
            <a:r>
              <a:rPr lang="en-US" altLang="ja-JP" dirty="0" smtClean="0">
                <a:latin typeface="Arial" panose="020B0604020202020204" pitchFamily="34" charset="0"/>
                <a:ea typeface="Geneva" charset="0"/>
              </a:rPr>
              <a:t>Students should advance on stage not age</a:t>
            </a:r>
            <a:r>
              <a:rPr lang="ja-JP" altLang="en-US" dirty="0" smtClean="0">
                <a:latin typeface="Arial" panose="020B0604020202020204" pitchFamily="34" charset="0"/>
                <a:ea typeface="Geneva" charset="0"/>
              </a:rPr>
              <a:t>”</a:t>
            </a:r>
            <a:endParaRPr lang="en-US" altLang="ja-JP" dirty="0" smtClean="0">
              <a:latin typeface="Arial" panose="020B0604020202020204" pitchFamily="34" charset="0"/>
              <a:ea typeface="Geneva" charset="0"/>
            </a:endParaRPr>
          </a:p>
          <a:p>
            <a:r>
              <a:rPr lang="ja-JP" altLang="en-US" dirty="0" smtClean="0">
                <a:latin typeface="Arial" panose="020B0604020202020204" pitchFamily="34" charset="0"/>
                <a:ea typeface="Geneva" charset="0"/>
              </a:rPr>
              <a:t>“</a:t>
            </a:r>
            <a:r>
              <a:rPr lang="en-US" altLang="ja-JP" dirty="0" smtClean="0">
                <a:latin typeface="Arial" panose="020B0604020202020204" pitchFamily="34" charset="0"/>
                <a:ea typeface="Geneva" charset="0"/>
              </a:rPr>
              <a:t>Age and time are for adult convenience</a:t>
            </a:r>
            <a:r>
              <a:rPr lang="ja-JP" altLang="en-US" dirty="0" smtClean="0">
                <a:latin typeface="Arial" panose="020B0604020202020204" pitchFamily="34" charset="0"/>
                <a:ea typeface="Geneva" charset="0"/>
              </a:rPr>
              <a:t>”</a:t>
            </a:r>
            <a:r>
              <a:rPr lang="en-US" altLang="ja-JP" dirty="0" smtClean="0">
                <a:latin typeface="Arial" panose="020B0604020202020204" pitchFamily="34" charset="0"/>
                <a:ea typeface="Geneva" charset="0"/>
              </a:rPr>
              <a:t>.</a:t>
            </a:r>
          </a:p>
          <a:p>
            <a:r>
              <a:rPr lang="ja-JP" altLang="en-US" dirty="0" smtClean="0">
                <a:latin typeface="Arial" panose="020B0604020202020204" pitchFamily="34" charset="0"/>
                <a:ea typeface="Geneva" charset="0"/>
              </a:rPr>
              <a:t>“</a:t>
            </a:r>
            <a:r>
              <a:rPr lang="en-US" altLang="ja-JP" dirty="0" smtClean="0">
                <a:latin typeface="Arial" panose="020B0604020202020204" pitchFamily="34" charset="0"/>
                <a:ea typeface="Geneva" charset="0"/>
              </a:rPr>
              <a:t>There</a:t>
            </a:r>
            <a:r>
              <a:rPr lang="ja-JP" altLang="en-US" dirty="0" smtClean="0">
                <a:latin typeface="Arial" panose="020B0604020202020204" pitchFamily="34" charset="0"/>
                <a:ea typeface="Geneva" charset="0"/>
              </a:rPr>
              <a:t>’</a:t>
            </a:r>
            <a:r>
              <a:rPr lang="en-US" altLang="ja-JP" dirty="0" smtClean="0">
                <a:latin typeface="Arial" panose="020B0604020202020204" pitchFamily="34" charset="0"/>
                <a:ea typeface="Geneva" charset="0"/>
              </a:rPr>
              <a:t>s no limit on how fast and how far students can go.</a:t>
            </a:r>
            <a:r>
              <a:rPr lang="ja-JP" altLang="en-US" dirty="0" smtClean="0">
                <a:latin typeface="Arial" panose="020B0604020202020204" pitchFamily="34" charset="0"/>
                <a:ea typeface="Geneva" charset="0"/>
              </a:rPr>
              <a:t>”</a:t>
            </a:r>
            <a:r>
              <a:rPr lang="en-US" altLang="ja-JP" dirty="0" smtClean="0">
                <a:latin typeface="Arial" panose="020B0604020202020204" pitchFamily="34" charset="0"/>
                <a:ea typeface="Geneva" charset="0"/>
              </a:rPr>
              <a:t> </a:t>
            </a:r>
          </a:p>
          <a:p>
            <a:endParaRPr lang="en-US" dirty="0" smtClean="0">
              <a:latin typeface="Arial" panose="020B0604020202020204" pitchFamily="34" charset="0"/>
              <a:ea typeface="Geneva" charset="0"/>
            </a:endParaRPr>
          </a:p>
        </p:txBody>
      </p:sp>
    </p:spTree>
    <p:extLst>
      <p:ext uri="{BB962C8B-B14F-4D97-AF65-F5344CB8AC3E}">
        <p14:creationId xmlns:p14="http://schemas.microsoft.com/office/powerpoint/2010/main" val="34558824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990600"/>
            <a:ext cx="11277600" cy="8458200"/>
          </a:xfrm>
          <a:prstGeom prst="rect">
            <a:avLst/>
          </a:prstGeom>
        </p:spPr>
      </p:pic>
    </p:spTree>
    <p:extLst>
      <p:ext uri="{BB962C8B-B14F-4D97-AF65-F5344CB8AC3E}">
        <p14:creationId xmlns:p14="http://schemas.microsoft.com/office/powerpoint/2010/main" val="11172521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Trends</a:t>
            </a:r>
            <a:endParaRPr lang="en-US" dirty="0"/>
          </a:p>
        </p:txBody>
      </p:sp>
      <p:sp>
        <p:nvSpPr>
          <p:cNvPr id="3" name="Text Placeholder 2"/>
          <p:cNvSpPr>
            <a:spLocks noGrp="1"/>
          </p:cNvSpPr>
          <p:nvPr>
            <p:ph type="body" sz="quarter" idx="10"/>
          </p:nvPr>
        </p:nvSpPr>
        <p:spPr>
          <a:xfrm>
            <a:off x="457200" y="2353738"/>
            <a:ext cx="8229600" cy="3690938"/>
          </a:xfrm>
        </p:spPr>
        <p:txBody>
          <a:bodyPr/>
          <a:lstStyle/>
          <a:p>
            <a:pPr marL="514350" indent="-514350">
              <a:buFont typeface="+mj-lt"/>
              <a:buAutoNum type="arabicPeriod"/>
            </a:pPr>
            <a:r>
              <a:rPr lang="en-US" dirty="0"/>
              <a:t>Student-centered learning</a:t>
            </a:r>
          </a:p>
          <a:p>
            <a:pPr marL="514350" indent="-514350">
              <a:buFont typeface="+mj-lt"/>
              <a:buAutoNum type="arabicPeriod"/>
            </a:pPr>
            <a:r>
              <a:rPr lang="en-US" dirty="0" smtClean="0"/>
              <a:t>Personalized – student voice, choice</a:t>
            </a:r>
          </a:p>
          <a:p>
            <a:pPr marL="514350" indent="-514350">
              <a:buFont typeface="+mj-lt"/>
              <a:buAutoNum type="arabicPeriod"/>
            </a:pPr>
            <a:r>
              <a:rPr lang="en-US" dirty="0"/>
              <a:t>Online Learning/Blended Learning</a:t>
            </a:r>
          </a:p>
          <a:p>
            <a:pPr marL="514350" indent="-514350">
              <a:buFont typeface="+mj-lt"/>
              <a:buAutoNum type="arabicPeriod"/>
            </a:pPr>
            <a:r>
              <a:rPr lang="en-US" dirty="0" smtClean="0"/>
              <a:t>Mobile </a:t>
            </a:r>
            <a:r>
              <a:rPr lang="en-US" dirty="0"/>
              <a:t>Learning - Anytime, Everywhere</a:t>
            </a:r>
          </a:p>
          <a:p>
            <a:pPr marL="514350" indent="-514350">
              <a:buFont typeface="+mj-lt"/>
              <a:buAutoNum type="arabicPeriod"/>
            </a:pPr>
            <a:r>
              <a:rPr lang="en-US" dirty="0" smtClean="0"/>
              <a:t>Project-based and Challenge-based (</a:t>
            </a:r>
            <a:r>
              <a:rPr lang="en-US" i="1" dirty="0" smtClean="0"/>
              <a:t>Finland 2016: “Phenomenon-based”</a:t>
            </a:r>
            <a:r>
              <a:rPr lang="en-US" dirty="0" smtClean="0"/>
              <a:t>)</a:t>
            </a:r>
          </a:p>
          <a:p>
            <a:pPr marL="0" indent="0">
              <a:buNone/>
            </a:pPr>
            <a:endParaRPr lang="en-US" dirty="0" smtClean="0"/>
          </a:p>
          <a:p>
            <a:pPr marL="0" indent="0">
              <a:buNone/>
            </a:pPr>
            <a:endParaRPr lang="en-US" dirty="0" smtClean="0"/>
          </a:p>
          <a:p>
            <a:pPr marL="514350" indent="-514350">
              <a:buFont typeface="+mj-lt"/>
              <a:buAutoNum type="arabicPeriod"/>
            </a:pPr>
            <a:endParaRPr lang="en-US" dirty="0" smtClean="0"/>
          </a:p>
          <a:p>
            <a:endParaRPr lang="en-US" dirty="0"/>
          </a:p>
        </p:txBody>
      </p:sp>
    </p:spTree>
    <p:extLst>
      <p:ext uri="{BB962C8B-B14F-4D97-AF65-F5344CB8AC3E}">
        <p14:creationId xmlns:p14="http://schemas.microsoft.com/office/powerpoint/2010/main" val="32625848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893301" y="0"/>
            <a:ext cx="10262092" cy="6858000"/>
          </a:xfrm>
          <a:prstGeom prst="rect">
            <a:avLst/>
          </a:prstGeom>
        </p:spPr>
      </p:pic>
    </p:spTree>
    <p:extLst>
      <p:ext uri="{BB962C8B-B14F-4D97-AF65-F5344CB8AC3E}">
        <p14:creationId xmlns:p14="http://schemas.microsoft.com/office/powerpoint/2010/main" val="19254853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57200" y="2376488"/>
            <a:ext cx="8229600" cy="1143000"/>
          </a:xfrm>
        </p:spPr>
        <p:txBody>
          <a:bodyPr/>
          <a:lstStyle/>
          <a:p>
            <a:r>
              <a:rPr lang="en-US" smtClean="0">
                <a:latin typeface="Arial" pitchFamily="34" charset="0"/>
                <a:cs typeface="Arial" pitchFamily="34" charset="0"/>
              </a:rPr>
              <a:t>Discussion: Q&amp;A</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304800" y="2286000"/>
            <a:ext cx="8610600" cy="312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lnSpc>
                <a:spcPct val="90000"/>
              </a:lnSpc>
              <a:spcBef>
                <a:spcPct val="20000"/>
              </a:spcBef>
              <a:buClr>
                <a:schemeClr val="bg2"/>
              </a:buClr>
              <a:buSzPct val="75000"/>
              <a:buFont typeface="Wingdings" pitchFamily="2" charset="2"/>
              <a:buNone/>
            </a:pPr>
            <a:r>
              <a:rPr lang="en-US" sz="4800"/>
              <a:t>Susan Patrick</a:t>
            </a:r>
          </a:p>
          <a:p>
            <a:pPr algn="ctr">
              <a:lnSpc>
                <a:spcPct val="90000"/>
              </a:lnSpc>
              <a:spcBef>
                <a:spcPct val="20000"/>
              </a:spcBef>
              <a:buClr>
                <a:schemeClr val="bg2"/>
              </a:buClr>
              <a:buSzPct val="75000"/>
              <a:buFont typeface="Wingdings" pitchFamily="2" charset="2"/>
              <a:buNone/>
            </a:pPr>
            <a:r>
              <a:rPr lang="en-US" sz="4800">
                <a:hlinkClick r:id="rId3"/>
              </a:rPr>
              <a:t>spatrick@inacol.org</a:t>
            </a:r>
            <a:endParaRPr lang="en-US" sz="4800"/>
          </a:p>
          <a:p>
            <a:pPr algn="ctr">
              <a:lnSpc>
                <a:spcPct val="90000"/>
              </a:lnSpc>
              <a:spcBef>
                <a:spcPct val="20000"/>
              </a:spcBef>
              <a:buClr>
                <a:schemeClr val="bg2"/>
              </a:buClr>
              <a:buSzPct val="75000"/>
              <a:buFont typeface="Wingdings" pitchFamily="2" charset="2"/>
              <a:buNone/>
            </a:pPr>
            <a:r>
              <a:rPr lang="en-US" sz="4800">
                <a:hlinkClick r:id="rId4"/>
              </a:rPr>
              <a:t>www.inacol.org</a:t>
            </a:r>
            <a:endParaRPr lang="en-US" sz="4800"/>
          </a:p>
          <a:p>
            <a:pPr algn="ctr">
              <a:lnSpc>
                <a:spcPct val="90000"/>
              </a:lnSpc>
              <a:spcBef>
                <a:spcPct val="20000"/>
              </a:spcBef>
              <a:buClr>
                <a:schemeClr val="bg2"/>
              </a:buClr>
              <a:buSzPct val="75000"/>
              <a:buFont typeface="Wingdings" pitchFamily="2" charset="2"/>
              <a:buNone/>
            </a:pPr>
            <a:r>
              <a:rPr lang="en-US" sz="2400"/>
              <a:t/>
            </a:r>
            <a:br>
              <a:rPr lang="en-US" sz="2400"/>
            </a:br>
            <a:endParaRPr lang="en-US" sz="240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5137150"/>
          </a:xfrm>
          <a:prstGeom prst="rect">
            <a:avLst/>
          </a:prstGeom>
        </p:spPr>
      </p:pic>
    </p:spTree>
    <p:extLst>
      <p:ext uri="{BB962C8B-B14F-4D97-AF65-F5344CB8AC3E}">
        <p14:creationId xmlns:p14="http://schemas.microsoft.com/office/powerpoint/2010/main" val="13988280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623405"/>
            <a:ext cx="7044266" cy="2663278"/>
          </a:xfrm>
        </p:spPr>
        <p:txBody>
          <a:bodyPr>
            <a:normAutofit/>
          </a:bodyPr>
          <a:lstStyle/>
          <a:p>
            <a:pPr algn="ctr"/>
            <a:r>
              <a:rPr lang="en-US" i="1" dirty="0" smtClean="0"/>
              <a:t>How can we ensure every student can access a world-class education?</a:t>
            </a:r>
            <a:endParaRPr lang="en-US" i="1" dirty="0"/>
          </a:p>
        </p:txBody>
      </p:sp>
    </p:spTree>
    <p:extLst>
      <p:ext uri="{BB962C8B-B14F-4D97-AF65-F5344CB8AC3E}">
        <p14:creationId xmlns:p14="http://schemas.microsoft.com/office/powerpoint/2010/main" val="66315315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09550"/>
            <a:ext cx="3657600" cy="1162050"/>
          </a:xfrm>
        </p:spPr>
        <p:txBody>
          <a:bodyPr>
            <a:normAutofit/>
          </a:bodyPr>
          <a:lstStyle/>
          <a:p>
            <a:r>
              <a:rPr lang="en-US" dirty="0" smtClean="0"/>
              <a:t>India announces $35 tablet computer for rural poor</a:t>
            </a:r>
            <a:br>
              <a:rPr lang="en-US" dirty="0" smtClean="0"/>
            </a:br>
            <a:endParaRPr lang="en-US" dirty="0"/>
          </a:p>
        </p:txBody>
      </p:sp>
      <p:pic>
        <p:nvPicPr>
          <p:cNvPr id="7" name="Content Placeholder 6" descr="India 35 tablet.png"/>
          <p:cNvPicPr>
            <a:picLocks noGrp="1" noChangeAspect="1"/>
          </p:cNvPicPr>
          <p:nvPr>
            <p:ph idx="1"/>
          </p:nvPr>
        </p:nvPicPr>
        <p:blipFill>
          <a:blip r:embed="rId3" cstate="print"/>
          <a:stretch>
            <a:fillRect/>
          </a:stretch>
        </p:blipFill>
        <p:spPr>
          <a:xfrm>
            <a:off x="4197350" y="761206"/>
            <a:ext cx="3867150" cy="4876800"/>
          </a:xfrm>
        </p:spPr>
      </p:pic>
      <p:sp>
        <p:nvSpPr>
          <p:cNvPr id="6" name="Text Placeholder 5"/>
          <p:cNvSpPr>
            <a:spLocks noGrp="1"/>
          </p:cNvSpPr>
          <p:nvPr>
            <p:ph type="body" sz="half" idx="2"/>
          </p:nvPr>
        </p:nvSpPr>
        <p:spPr>
          <a:xfrm>
            <a:off x="228600" y="1181622"/>
            <a:ext cx="3968750" cy="5270500"/>
          </a:xfrm>
        </p:spPr>
        <p:txBody>
          <a:bodyPr>
            <a:normAutofit/>
          </a:bodyPr>
          <a:lstStyle/>
          <a:p>
            <a:r>
              <a:rPr lang="en-US" sz="1800" dirty="0" smtClean="0"/>
              <a:t>“Oct. 5, 2011</a:t>
            </a:r>
            <a:r>
              <a:rPr lang="en-US" sz="1800" dirty="0"/>
              <a:t> </a:t>
            </a:r>
            <a:r>
              <a:rPr lang="en-US" sz="1800" dirty="0" smtClean="0"/>
              <a:t>-</a:t>
            </a:r>
          </a:p>
          <a:p>
            <a:r>
              <a:rPr lang="en-US" sz="1800" dirty="0" smtClean="0"/>
              <a:t>The $35 basic touch screen tablet aimed at students can be used for functions like word processing, web browsing and video conferencing. </a:t>
            </a:r>
            <a:r>
              <a:rPr lang="en-US" sz="1800" dirty="0" err="1" smtClean="0"/>
              <a:t>Aakash</a:t>
            </a:r>
            <a:r>
              <a:rPr lang="en-US" sz="1800" dirty="0" smtClean="0"/>
              <a:t>, manufactured by </a:t>
            </a:r>
            <a:r>
              <a:rPr lang="en-US" sz="1800" dirty="0" err="1" smtClean="0"/>
              <a:t>DataWind</a:t>
            </a:r>
            <a:r>
              <a:rPr lang="en-US" sz="1800" dirty="0" smtClean="0"/>
              <a:t>, has a 7" Android 2.2 touch screen and a HD video coprocessor. </a:t>
            </a:r>
          </a:p>
          <a:p>
            <a:r>
              <a:rPr lang="en-US" sz="1800" dirty="0" smtClean="0"/>
              <a:t>The Indian government intends to deliver 10 million tablets to students across India.” (AP Photo - </a:t>
            </a:r>
            <a:r>
              <a:rPr lang="en-US" sz="1800" dirty="0" err="1" smtClean="0"/>
              <a:t>Gurinder</a:t>
            </a:r>
            <a:r>
              <a:rPr lang="en-US" sz="1800" dirty="0" smtClean="0"/>
              <a:t> </a:t>
            </a:r>
            <a:r>
              <a:rPr lang="en-US" sz="1800" dirty="0" err="1" smtClean="0"/>
              <a:t>Osan</a:t>
            </a:r>
            <a:r>
              <a:rPr lang="en-US" sz="1800" dirty="0" smtClean="0"/>
              <a:t>) (Source: Associated Press)</a:t>
            </a:r>
          </a:p>
          <a:p>
            <a:endParaRPr lang="en-US" dirty="0" smtClean="0"/>
          </a:p>
          <a:p>
            <a:r>
              <a:rPr lang="en-US" sz="1200" dirty="0" smtClean="0"/>
              <a:t>“</a:t>
            </a:r>
            <a:r>
              <a:rPr lang="en-US" sz="1200" dirty="0" err="1" smtClean="0"/>
              <a:t>Datawind</a:t>
            </a:r>
            <a:r>
              <a:rPr lang="en-US" sz="1200" dirty="0" smtClean="0"/>
              <a:t> says it can make about 100,000 units a month at the moment, not nearly enough to meet India's hope of getting its 220 million children online.”</a:t>
            </a:r>
          </a:p>
          <a:p>
            <a:endParaRPr lang="en-US" dirty="0"/>
          </a:p>
        </p:txBody>
      </p:sp>
    </p:spTree>
    <p:extLst>
      <p:ext uri="{BB962C8B-B14F-4D97-AF65-F5344CB8AC3E}">
        <p14:creationId xmlns:p14="http://schemas.microsoft.com/office/powerpoint/2010/main" val="14661109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457200" y="331263"/>
            <a:ext cx="8229600" cy="4525963"/>
          </a:xfrm>
        </p:spPr>
        <p:txBody>
          <a:bodyPr/>
          <a:lstStyle/>
          <a:p>
            <a:pPr>
              <a:buFont typeface="Arial" pitchFamily="34" charset="0"/>
              <a:buNone/>
            </a:pPr>
            <a:r>
              <a:rPr lang="en-US" sz="2600" b="1" dirty="0" smtClean="0">
                <a:latin typeface="Arial" pitchFamily="34" charset="0"/>
                <a:ea typeface="ＭＳ Ｐゴシック" pitchFamily="34" charset="-128"/>
                <a:cs typeface="Arial" pitchFamily="34" charset="0"/>
              </a:rPr>
              <a:t>Hong Kong</a:t>
            </a:r>
            <a:endParaRPr lang="en-US" sz="2000" dirty="0" smtClean="0">
              <a:latin typeface="Arial" pitchFamily="34" charset="0"/>
              <a:ea typeface="ＭＳ Ｐゴシック" pitchFamily="34" charset="-128"/>
              <a:cs typeface="Arial" pitchFamily="34" charset="0"/>
            </a:endParaRPr>
          </a:p>
          <a:p>
            <a:pPr lvl="1"/>
            <a:r>
              <a:rPr lang="en-US" sz="2000" dirty="0"/>
              <a:t>In 2010, Hong Kong policy recommendation for digital learning that “de-bundled” textbooks and teaching materials to make more affordable and accessible to schools, and accelerated the development of an online repository of curriculum-based learning and teaching resources. </a:t>
            </a:r>
            <a:endParaRPr lang="en-US" dirty="0"/>
          </a:p>
          <a:p>
            <a:pPr lvl="1"/>
            <a:r>
              <a:rPr lang="en-US" sz="2000" dirty="0" smtClean="0">
                <a:latin typeface="Arial" pitchFamily="34" charset="0"/>
                <a:ea typeface="ＭＳ Ｐゴシック" pitchFamily="34" charset="-128"/>
                <a:cs typeface="Arial" pitchFamily="34" charset="0"/>
              </a:rPr>
              <a:t>Blended learning for Continuity of Learning</a:t>
            </a:r>
          </a:p>
          <a:p>
            <a:endParaRPr lang="en-US" dirty="0" smtClean="0">
              <a:latin typeface="Arial" pitchFamily="34" charset="0"/>
              <a:cs typeface="Arial" pitchFamily="34" charset="0"/>
            </a:endParaRPr>
          </a:p>
        </p:txBody>
      </p:sp>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13" y="2982384"/>
            <a:ext cx="5762625" cy="384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601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smtClean="0">
                <a:latin typeface="Arial" pitchFamily="34" charset="0"/>
                <a:cs typeface="Arial" pitchFamily="34" charset="0"/>
              </a:rPr>
              <a:t>South Korea</a:t>
            </a:r>
          </a:p>
        </p:txBody>
      </p:sp>
      <p:sp>
        <p:nvSpPr>
          <p:cNvPr id="35843" name="Content Placeholder 2"/>
          <p:cNvSpPr>
            <a:spLocks noGrp="1"/>
          </p:cNvSpPr>
          <p:nvPr>
            <p:ph idx="1"/>
          </p:nvPr>
        </p:nvSpPr>
        <p:spPr/>
        <p:txBody>
          <a:bodyPr/>
          <a:lstStyle/>
          <a:p>
            <a:r>
              <a:rPr lang="en-US" sz="2600" b="1" dirty="0" smtClean="0">
                <a:latin typeface="Arial" pitchFamily="34" charset="0"/>
                <a:ea typeface="ＭＳ Ｐゴシック" pitchFamily="34" charset="-128"/>
                <a:cs typeface="Arial" pitchFamily="34" charset="0"/>
              </a:rPr>
              <a:t>South Korea</a:t>
            </a:r>
            <a:r>
              <a:rPr lang="en-US" sz="2600" dirty="0" smtClean="0">
                <a:latin typeface="Arial" pitchFamily="34" charset="0"/>
                <a:ea typeface="ＭＳ Ｐゴシック" pitchFamily="34" charset="-128"/>
                <a:cs typeface="Arial" pitchFamily="34" charset="0"/>
              </a:rPr>
              <a:t> </a:t>
            </a:r>
          </a:p>
          <a:p>
            <a:r>
              <a:rPr lang="en-US" sz="1800" dirty="0" smtClean="0"/>
              <a:t>South </a:t>
            </a:r>
            <a:r>
              <a:rPr lang="en-US" sz="1800" dirty="0"/>
              <a:t>Korea has 100 percent of schools connected to the Internet, 100 percent of teachers trained in digital learning and is moving toward all digital textbooks by 2015</a:t>
            </a:r>
          </a:p>
          <a:p>
            <a:pPr lvl="1"/>
            <a:r>
              <a:rPr lang="en-US" sz="2000" dirty="0" smtClean="0">
                <a:latin typeface="Arial" pitchFamily="34" charset="0"/>
                <a:ea typeface="ＭＳ Ｐゴシック" pitchFamily="34" charset="-128"/>
                <a:cs typeface="Arial" pitchFamily="34" charset="0"/>
              </a:rPr>
              <a:t>Conversion to digital content from textbooks</a:t>
            </a:r>
          </a:p>
          <a:p>
            <a:endParaRPr lang="en-US" dirty="0" smtClean="0">
              <a:latin typeface="Arial" pitchFamily="34" charset="0"/>
              <a:cs typeface="Arial" pitchFamily="34" charset="0"/>
            </a:endParaRPr>
          </a:p>
        </p:txBody>
      </p:sp>
      <p:pic>
        <p:nvPicPr>
          <p:cNvPr id="358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083" y="3454400"/>
            <a:ext cx="3343577" cy="2340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962" y="3454400"/>
            <a:ext cx="4535105" cy="301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9283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381000"/>
            <a:ext cx="8229600" cy="1371600"/>
          </a:xfrm>
        </p:spPr>
        <p:txBody>
          <a:bodyPr/>
          <a:lstStyle/>
          <a:p>
            <a:r>
              <a:rPr lang="en-US" sz="3200" smtClean="0">
                <a:latin typeface="Arial" pitchFamily="34" charset="0"/>
                <a:ea typeface="ＭＳ Ｐゴシック" pitchFamily="34" charset="-128"/>
                <a:cs typeface="Arial" pitchFamily="34" charset="0"/>
              </a:rPr>
              <a:t>The Futurist: Education 2011</a:t>
            </a:r>
          </a:p>
        </p:txBody>
      </p:sp>
      <p:sp>
        <p:nvSpPr>
          <p:cNvPr id="3" name="Content Placeholder 2"/>
          <p:cNvSpPr>
            <a:spLocks noGrp="1"/>
          </p:cNvSpPr>
          <p:nvPr>
            <p:ph idx="1"/>
          </p:nvPr>
        </p:nvSpPr>
        <p:spPr>
          <a:xfrm>
            <a:off x="762000" y="990600"/>
            <a:ext cx="7620000" cy="4495800"/>
          </a:xfrm>
        </p:spPr>
        <p:txBody>
          <a:bodyPr/>
          <a:lstStyle/>
          <a:p>
            <a:pPr>
              <a:defRPr/>
            </a:pPr>
            <a:r>
              <a:rPr lang="en-US" sz="2500" dirty="0" smtClean="0"/>
              <a:t>Global competitiveness driven by education</a:t>
            </a:r>
          </a:p>
          <a:p>
            <a:pPr>
              <a:defRPr/>
            </a:pPr>
            <a:r>
              <a:rPr lang="en-US" sz="2500" dirty="0" smtClean="0"/>
              <a:t>China may be the first country to succeed in educating most of its population through the Internet. </a:t>
            </a:r>
          </a:p>
          <a:p>
            <a:pPr marL="914400" lvl="1" indent="-514350">
              <a:buFont typeface="Arial" charset="0"/>
              <a:buChar char="–"/>
              <a:defRPr/>
            </a:pPr>
            <a:r>
              <a:rPr lang="en-US" sz="2500" dirty="0" smtClean="0"/>
              <a:t>From 2003-2007, China spent about $1 billion to implement online learning projects in the rural country-side.</a:t>
            </a:r>
          </a:p>
          <a:p>
            <a:pPr>
              <a:buFont typeface="Arial" charset="0"/>
              <a:buChar char="•"/>
              <a:defRPr/>
            </a:pPr>
            <a:endParaRPr lang="en-US" dirty="0"/>
          </a:p>
        </p:txBody>
      </p:sp>
      <p:pic>
        <p:nvPicPr>
          <p:cNvPr id="37892" name="Picture 4" descr="http://farm3.static.flickr.com/2389/1811927641_63c637a10e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970874"/>
            <a:ext cx="36576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530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China</a:t>
            </a:r>
            <a:endParaRPr lang="en-US" dirty="0"/>
          </a:p>
        </p:txBody>
      </p:sp>
      <p:sp>
        <p:nvSpPr>
          <p:cNvPr id="3" name="Content Placeholder 2"/>
          <p:cNvSpPr>
            <a:spLocks noGrp="1"/>
          </p:cNvSpPr>
          <p:nvPr>
            <p:ph idx="1"/>
          </p:nvPr>
        </p:nvSpPr>
        <p:spPr/>
        <p:txBody>
          <a:bodyPr/>
          <a:lstStyle/>
          <a:p>
            <a:r>
              <a:rPr lang="en-US" dirty="0" smtClean="0"/>
              <a:t>“China </a:t>
            </a:r>
            <a:r>
              <a:rPr lang="en-US" dirty="0"/>
              <a:t>is investing heavily in integrating technology into its K-12 sector which brings pressure on the rest of the world to keep pace. It has out paced the U.S. in the use of instructional technology</a:t>
            </a:r>
            <a:r>
              <a:rPr lang="en-US" dirty="0" smtClean="0"/>
              <a:t>.”</a:t>
            </a:r>
            <a:endParaRPr lang="en-US" dirty="0"/>
          </a:p>
          <a:p>
            <a:endParaRPr lang="en-US" dirty="0"/>
          </a:p>
        </p:txBody>
      </p:sp>
    </p:spTree>
    <p:extLst>
      <p:ext uri="{BB962C8B-B14F-4D97-AF65-F5344CB8AC3E}">
        <p14:creationId xmlns:p14="http://schemas.microsoft.com/office/powerpoint/2010/main" val="344617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Trends</a:t>
            </a:r>
            <a:endParaRPr lang="en-US" dirty="0"/>
          </a:p>
        </p:txBody>
      </p:sp>
      <p:sp>
        <p:nvSpPr>
          <p:cNvPr id="3" name="Text Placeholder 2"/>
          <p:cNvSpPr>
            <a:spLocks noGrp="1"/>
          </p:cNvSpPr>
          <p:nvPr>
            <p:ph type="body" sz="quarter" idx="10"/>
          </p:nvPr>
        </p:nvSpPr>
        <p:spPr>
          <a:xfrm>
            <a:off x="457200" y="2353738"/>
            <a:ext cx="8229600" cy="3690938"/>
          </a:xfrm>
        </p:spPr>
        <p:txBody>
          <a:bodyPr/>
          <a:lstStyle/>
          <a:p>
            <a:pPr marL="514350" indent="-514350">
              <a:buFont typeface="+mj-lt"/>
              <a:buAutoNum type="arabicPeriod" startAt="6"/>
            </a:pPr>
            <a:r>
              <a:rPr lang="en-US" dirty="0" smtClean="0"/>
              <a:t>Adaptive Technologies</a:t>
            </a:r>
          </a:p>
          <a:p>
            <a:pPr marL="514350" indent="-514350">
              <a:buFont typeface="+mj-lt"/>
              <a:buAutoNum type="arabicPeriod" startAt="6"/>
            </a:pPr>
            <a:r>
              <a:rPr lang="en-US" dirty="0"/>
              <a:t>Bridging Formal &amp; Informal Learning</a:t>
            </a:r>
          </a:p>
          <a:p>
            <a:pPr marL="514350" indent="-514350">
              <a:buFont typeface="+mj-lt"/>
              <a:buAutoNum type="arabicPeriod" startAt="6"/>
            </a:pPr>
            <a:r>
              <a:rPr lang="en-US" dirty="0" smtClean="0"/>
              <a:t>Awarding </a:t>
            </a:r>
            <a:r>
              <a:rPr lang="en-US" dirty="0"/>
              <a:t>Credit - Badging</a:t>
            </a:r>
          </a:p>
          <a:p>
            <a:pPr marL="514350" indent="-514350">
              <a:buFont typeface="+mj-lt"/>
              <a:buAutoNum type="arabicPeriod" startAt="6"/>
            </a:pPr>
            <a:r>
              <a:rPr lang="en-US" dirty="0" smtClean="0"/>
              <a:t>Competency-based/Performance-based</a:t>
            </a:r>
            <a:endParaRPr lang="en-US" dirty="0"/>
          </a:p>
          <a:p>
            <a:pPr marL="514350" indent="-514350">
              <a:buFont typeface="+mj-lt"/>
              <a:buAutoNum type="arabicPeriod" startAt="6"/>
            </a:pPr>
            <a:r>
              <a:rPr lang="en-US" dirty="0" smtClean="0"/>
              <a:t>Student </a:t>
            </a:r>
            <a:r>
              <a:rPr lang="en-US" dirty="0"/>
              <a:t>Personalized Learning Plan and E-Portfolio</a:t>
            </a:r>
          </a:p>
          <a:p>
            <a:pPr marL="514350" indent="-514350">
              <a:buFont typeface="+mj-lt"/>
              <a:buAutoNum type="arabicPeriod" startAt="6"/>
            </a:pPr>
            <a:endParaRPr lang="en-US" dirty="0"/>
          </a:p>
          <a:p>
            <a:pPr marL="0" indent="0">
              <a:buNone/>
            </a:pPr>
            <a:endParaRPr lang="en-US" dirty="0" smtClean="0"/>
          </a:p>
          <a:p>
            <a:endParaRPr lang="en-US" dirty="0"/>
          </a:p>
        </p:txBody>
      </p:sp>
    </p:spTree>
    <p:extLst>
      <p:ext uri="{BB962C8B-B14F-4D97-AF65-F5344CB8AC3E}">
        <p14:creationId xmlns:p14="http://schemas.microsoft.com/office/powerpoint/2010/main" val="34836502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6"/>
          <p:cNvSpPr>
            <a:spLocks noGrp="1"/>
          </p:cNvSpPr>
          <p:nvPr>
            <p:ph type="title"/>
          </p:nvPr>
        </p:nvSpPr>
        <p:spPr>
          <a:xfrm>
            <a:off x="210090" y="264587"/>
            <a:ext cx="8229600" cy="1143000"/>
          </a:xfrm>
        </p:spPr>
        <p:txBody>
          <a:bodyPr>
            <a:normAutofit fontScale="90000"/>
          </a:bodyPr>
          <a:lstStyle/>
          <a:p>
            <a:pPr eaLnBrk="1" fontAlgn="auto" hangingPunct="1">
              <a:spcAft>
                <a:spcPts val="0"/>
              </a:spcAft>
              <a:defRPr/>
            </a:pPr>
            <a:r>
              <a:rPr lang="en-US" dirty="0" smtClean="0">
                <a:latin typeface="Arial" charset="0"/>
                <a:ea typeface="ＭＳ Ｐゴシック" charset="-128"/>
              </a:rPr>
              <a:t>A 5-Part Definition: </a:t>
            </a:r>
            <a:br>
              <a:rPr lang="en-US" dirty="0" smtClean="0">
                <a:latin typeface="Arial" charset="0"/>
                <a:ea typeface="ＭＳ Ｐゴシック" charset="-128"/>
              </a:rPr>
            </a:br>
            <a:r>
              <a:rPr lang="en-US" dirty="0" smtClean="0">
                <a:latin typeface="Arial" charset="0"/>
                <a:ea typeface="ＭＳ Ｐゴシック" charset="-128"/>
              </a:rPr>
              <a:t>Competency-based Education</a:t>
            </a:r>
          </a:p>
        </p:txBody>
      </p:sp>
      <p:sp>
        <p:nvSpPr>
          <p:cNvPr id="66563" name="Rectangle 1027"/>
          <p:cNvSpPr>
            <a:spLocks noGrp="1"/>
          </p:cNvSpPr>
          <p:nvPr>
            <p:ph idx="1"/>
          </p:nvPr>
        </p:nvSpPr>
        <p:spPr>
          <a:xfrm>
            <a:off x="297371" y="1772349"/>
            <a:ext cx="8229600" cy="3546475"/>
          </a:xfrm>
        </p:spPr>
        <p:txBody>
          <a:bodyPr>
            <a:normAutofit lnSpcReduction="10000"/>
          </a:bodyPr>
          <a:lstStyle/>
          <a:p>
            <a:pPr marL="514350" indent="-514350" eaLnBrk="1" hangingPunct="1">
              <a:lnSpc>
                <a:spcPct val="90000"/>
              </a:lnSpc>
              <a:buFont typeface="Calibri" pitchFamily="34" charset="0"/>
              <a:buAutoNum type="arabicPeriod"/>
            </a:pPr>
            <a:r>
              <a:rPr lang="en-US" sz="2000" dirty="0" smtClean="0">
                <a:latin typeface="Arial" pitchFamily="34" charset="0"/>
                <a:cs typeface="Arial" pitchFamily="34" charset="0"/>
              </a:rPr>
              <a:t>Students advance upon demonstrated mastery.</a:t>
            </a:r>
          </a:p>
          <a:p>
            <a:pPr marL="514350" indent="-514350" eaLnBrk="1" hangingPunct="1">
              <a:lnSpc>
                <a:spcPct val="90000"/>
              </a:lnSpc>
              <a:buFont typeface="Calibri" pitchFamily="34" charset="0"/>
              <a:buAutoNum type="arabicPeriod"/>
            </a:pPr>
            <a:r>
              <a:rPr lang="en-US" sz="2000" dirty="0" smtClean="0">
                <a:latin typeface="Arial" pitchFamily="34" charset="0"/>
                <a:cs typeface="Arial" pitchFamily="34" charset="0"/>
              </a:rPr>
              <a:t>Competencies include explicit, measurable, transferable learning objectives that empower students.</a:t>
            </a:r>
          </a:p>
          <a:p>
            <a:pPr marL="514350" indent="-514350" eaLnBrk="1" hangingPunct="1">
              <a:lnSpc>
                <a:spcPct val="90000"/>
              </a:lnSpc>
              <a:buFont typeface="Calibri" pitchFamily="34" charset="0"/>
              <a:buAutoNum type="arabicPeriod"/>
            </a:pPr>
            <a:r>
              <a:rPr lang="en-US" sz="2000" dirty="0" smtClean="0">
                <a:latin typeface="Arial" pitchFamily="34" charset="0"/>
                <a:cs typeface="Arial" pitchFamily="34" charset="0"/>
              </a:rPr>
              <a:t>Assessment is meaningful and a positive learning experience for students.</a:t>
            </a:r>
          </a:p>
          <a:p>
            <a:pPr marL="514350" indent="-514350" eaLnBrk="1" hangingPunct="1">
              <a:lnSpc>
                <a:spcPct val="90000"/>
              </a:lnSpc>
              <a:buFont typeface="Calibri" pitchFamily="34" charset="0"/>
              <a:buAutoNum type="arabicPeriod"/>
            </a:pPr>
            <a:r>
              <a:rPr lang="en-US" sz="2000" dirty="0" smtClean="0">
                <a:latin typeface="Arial" pitchFamily="34" charset="0"/>
                <a:cs typeface="Arial" pitchFamily="34" charset="0"/>
              </a:rPr>
              <a:t>Students receive timely, differentiated support based on their individual learning needs.</a:t>
            </a:r>
          </a:p>
          <a:p>
            <a:pPr marL="514350" indent="-514350" eaLnBrk="1" hangingPunct="1">
              <a:lnSpc>
                <a:spcPct val="90000"/>
              </a:lnSpc>
              <a:buFont typeface="Calibri" pitchFamily="34" charset="0"/>
              <a:buAutoNum type="arabicPeriod"/>
            </a:pPr>
            <a:r>
              <a:rPr lang="en-US" sz="2000" dirty="0" smtClean="0">
                <a:latin typeface="Arial" pitchFamily="34" charset="0"/>
                <a:cs typeface="Arial" pitchFamily="34" charset="0"/>
              </a:rPr>
              <a:t>Learning outcomes emphasize competencies that include application and creation of knowledge, along with the development of important skills and dispositions.</a:t>
            </a:r>
          </a:p>
          <a:p>
            <a:pPr marL="514350" indent="-514350" eaLnBrk="1" hangingPunct="1">
              <a:lnSpc>
                <a:spcPct val="90000"/>
              </a:lnSpc>
              <a:buFont typeface="Calibri" pitchFamily="34" charset="0"/>
              <a:buAutoNum type="arabicPeriod"/>
            </a:pPr>
            <a:endParaRPr lang="en-US" sz="2000" dirty="0">
              <a:latin typeface="Arial" pitchFamily="34" charset="0"/>
              <a:cs typeface="Arial" pitchFamily="34" charset="0"/>
            </a:endParaRPr>
          </a:p>
          <a:p>
            <a:pPr marL="800100" lvl="2" indent="0">
              <a:lnSpc>
                <a:spcPct val="90000"/>
              </a:lnSpc>
              <a:buNone/>
            </a:pPr>
            <a:r>
              <a:rPr lang="en-US" sz="1200" i="1" dirty="0" smtClean="0">
                <a:latin typeface="Arial" pitchFamily="34" charset="0"/>
                <a:cs typeface="Arial" pitchFamily="34" charset="0"/>
              </a:rPr>
              <a:t>- Patrick &amp; Sturgis (2011) from National Competency-based Education Summit co-hosted by CCSSO and </a:t>
            </a:r>
            <a:r>
              <a:rPr lang="en-US" sz="1200" i="1" dirty="0" err="1" smtClean="0">
                <a:latin typeface="Arial" pitchFamily="34" charset="0"/>
                <a:cs typeface="Arial" pitchFamily="34" charset="0"/>
              </a:rPr>
              <a:t>iNACOL</a:t>
            </a:r>
            <a:endParaRPr lang="en-US" sz="1200" i="1" dirty="0" smtClean="0">
              <a:latin typeface="Arial" pitchFamily="34" charset="0"/>
              <a:cs typeface="Arial" pitchFamily="34" charset="0"/>
            </a:endParaRPr>
          </a:p>
        </p:txBody>
      </p:sp>
    </p:spTree>
    <p:extLst>
      <p:ext uri="{BB962C8B-B14F-4D97-AF65-F5344CB8AC3E}">
        <p14:creationId xmlns:p14="http://schemas.microsoft.com/office/powerpoint/2010/main" val="138902941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NZ Curriculum Redesign (2007)</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0183" y="1690689"/>
            <a:ext cx="7556500" cy="4719079"/>
          </a:xfrm>
        </p:spPr>
      </p:pic>
    </p:spTree>
    <p:extLst>
      <p:ext uri="{BB962C8B-B14F-4D97-AF65-F5344CB8AC3E}">
        <p14:creationId xmlns:p14="http://schemas.microsoft.com/office/powerpoint/2010/main" val="3050520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8750300" cy="7244101"/>
          </a:xfrm>
          <a:prstGeom prst="rect">
            <a:avLst/>
          </a:prstGeom>
        </p:spPr>
      </p:pic>
    </p:spTree>
    <p:extLst>
      <p:ext uri="{BB962C8B-B14F-4D97-AF65-F5344CB8AC3E}">
        <p14:creationId xmlns:p14="http://schemas.microsoft.com/office/powerpoint/2010/main" val="9662717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74100" cy="1143000"/>
          </a:xfrm>
        </p:spPr>
        <p:txBody>
          <a:bodyPr>
            <a:normAutofit fontScale="90000"/>
          </a:bodyPr>
          <a:lstStyle/>
          <a:p>
            <a:r>
              <a:rPr lang="en-US" sz="3800" dirty="0" smtClean="0"/>
              <a:t>OECD Report: </a:t>
            </a:r>
            <a:r>
              <a:rPr lang="en-US" sz="3800" i="1" dirty="0" smtClean="0"/>
              <a:t>The Nature of Learning</a:t>
            </a:r>
            <a:br>
              <a:rPr lang="en-US" sz="3800" i="1" dirty="0" smtClean="0"/>
            </a:br>
            <a:r>
              <a:rPr lang="en-US" sz="2800" i="1" dirty="0"/>
              <a:t>Using Research to Inspire Practice </a:t>
            </a:r>
            <a:r>
              <a:rPr lang="en-US" sz="4000" dirty="0"/>
              <a:t/>
            </a:r>
            <a:br>
              <a:rPr lang="en-US" sz="4000" dirty="0"/>
            </a:br>
            <a:endParaRPr lang="en-US" sz="3800" i="1" dirty="0"/>
          </a:p>
        </p:txBody>
      </p:sp>
      <p:sp>
        <p:nvSpPr>
          <p:cNvPr id="3" name="Content Placeholder 2"/>
          <p:cNvSpPr>
            <a:spLocks noGrp="1"/>
          </p:cNvSpPr>
          <p:nvPr>
            <p:ph idx="1"/>
          </p:nvPr>
        </p:nvSpPr>
        <p:spPr>
          <a:xfrm>
            <a:off x="527050" y="1600200"/>
            <a:ext cx="8229600" cy="4525963"/>
          </a:xfrm>
        </p:spPr>
        <p:txBody>
          <a:bodyPr/>
          <a:lstStyle/>
          <a:p>
            <a:r>
              <a:rPr lang="en-US" dirty="0"/>
              <a:t>The </a:t>
            </a:r>
            <a:r>
              <a:rPr lang="en-US" dirty="0" smtClean="0"/>
              <a:t>7 principles identified are:</a:t>
            </a:r>
            <a:endParaRPr lang="en-US" dirty="0"/>
          </a:p>
          <a:p>
            <a:pPr lvl="1"/>
            <a:r>
              <a:rPr lang="en-US" dirty="0"/>
              <a:t>Learners at the </a:t>
            </a:r>
            <a:r>
              <a:rPr lang="en-US" dirty="0" err="1"/>
              <a:t>centre</a:t>
            </a:r>
            <a:endParaRPr lang="en-US" dirty="0"/>
          </a:p>
          <a:p>
            <a:pPr lvl="1"/>
            <a:r>
              <a:rPr lang="en-US" dirty="0" err="1" smtClean="0"/>
              <a:t>Recognising</a:t>
            </a:r>
            <a:r>
              <a:rPr lang="en-US" dirty="0" smtClean="0"/>
              <a:t> </a:t>
            </a:r>
            <a:r>
              <a:rPr lang="en-US" dirty="0"/>
              <a:t>individual differences</a:t>
            </a:r>
          </a:p>
          <a:p>
            <a:pPr lvl="1"/>
            <a:r>
              <a:rPr lang="en-US" dirty="0"/>
              <a:t>Stretching all students</a:t>
            </a:r>
          </a:p>
          <a:p>
            <a:pPr lvl="1"/>
            <a:r>
              <a:rPr lang="en-US" dirty="0"/>
              <a:t>Assessment for learning</a:t>
            </a:r>
          </a:p>
          <a:p>
            <a:pPr lvl="1"/>
            <a:r>
              <a:rPr lang="en-US" dirty="0"/>
              <a:t>Building horizontal </a:t>
            </a:r>
            <a:r>
              <a:rPr lang="en-US" dirty="0" smtClean="0"/>
              <a:t>connections</a:t>
            </a:r>
          </a:p>
          <a:p>
            <a:pPr lvl="1"/>
            <a:r>
              <a:rPr lang="en-US" dirty="0"/>
              <a:t>The social nature of learning</a:t>
            </a:r>
          </a:p>
          <a:p>
            <a:pPr lvl="1"/>
            <a:r>
              <a:rPr lang="en-US" dirty="0"/>
              <a:t>Emotions are integral to </a:t>
            </a:r>
            <a:r>
              <a:rPr lang="en-US" dirty="0" smtClean="0"/>
              <a:t>learning</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1752600"/>
            <a:ext cx="1816100" cy="2692400"/>
          </a:xfrm>
          <a:prstGeom prst="rect">
            <a:avLst/>
          </a:prstGeom>
        </p:spPr>
      </p:pic>
    </p:spTree>
    <p:extLst>
      <p:ext uri="{BB962C8B-B14F-4D97-AF65-F5344CB8AC3E}">
        <p14:creationId xmlns:p14="http://schemas.microsoft.com/office/powerpoint/2010/main" val="149482071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3" name="Title 1"/>
          <p:cNvSpPr txBox="1">
            <a:spLocks/>
          </p:cNvSpPr>
          <p:nvPr/>
        </p:nvSpPr>
        <p:spPr>
          <a:xfrm>
            <a:off x="381000" y="2070434"/>
            <a:ext cx="4876800" cy="349216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Arial"/>
                <a:ea typeface="+mj-ea"/>
                <a:cs typeface="Arial"/>
              </a:defRPr>
            </a:lvl1pPr>
          </a:lstStyle>
          <a:p>
            <a:pPr algn="l"/>
            <a:r>
              <a:rPr lang="en-US" sz="3200" dirty="0">
                <a:solidFill>
                  <a:prstClr val="black"/>
                </a:solidFill>
              </a:rPr>
              <a:t>“Our future will be impacted by the way the conscious and unconscious make meaning of our new social constructions</a:t>
            </a:r>
            <a:r>
              <a:rPr lang="en-US" sz="3200" dirty="0" smtClean="0">
                <a:solidFill>
                  <a:prstClr val="black"/>
                </a:solidFill>
              </a:rPr>
              <a:t>.”</a:t>
            </a:r>
            <a:endParaRPr lang="en-US" altLang="en-US" sz="3200" dirty="0">
              <a:solidFill>
                <a:prstClr val="black"/>
              </a:solidFill>
              <a:latin typeface="Arial" charset="0"/>
              <a:ea typeface="Geneva" charset="0"/>
              <a:cs typeface="Arial" charset="0"/>
            </a:endParaRPr>
          </a:p>
        </p:txBody>
      </p:sp>
      <p:sp>
        <p:nvSpPr>
          <p:cNvPr id="5" name="Title 1"/>
          <p:cNvSpPr>
            <a:spLocks noGrp="1"/>
          </p:cNvSpPr>
          <p:nvPr>
            <p:ph type="title"/>
          </p:nvPr>
        </p:nvSpPr>
        <p:spPr>
          <a:xfrm>
            <a:off x="457200" y="533400"/>
            <a:ext cx="8229600" cy="1143000"/>
          </a:xfrm>
        </p:spPr>
        <p:txBody>
          <a:bodyPr/>
          <a:lstStyle/>
          <a:p>
            <a:r>
              <a:rPr lang="en-US" b="1" dirty="0" smtClean="0"/>
              <a:t>John A. Powell</a:t>
            </a:r>
            <a:endParaRPr lang="en-US"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3253" y="1625600"/>
            <a:ext cx="2678147" cy="4013200"/>
          </a:xfrm>
          <a:prstGeom prst="rect">
            <a:avLst/>
          </a:prstGeom>
        </p:spPr>
      </p:pic>
    </p:spTree>
    <p:extLst>
      <p:ext uri="{BB962C8B-B14F-4D97-AF65-F5344CB8AC3E}">
        <p14:creationId xmlns:p14="http://schemas.microsoft.com/office/powerpoint/2010/main" val="1100811251"/>
      </p:ext>
    </p:extLst>
  </p:cSld>
  <p:clrMapOvr>
    <a:masterClrMapping/>
  </p:clrMapOvr>
  <p:transition spd="slow">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33400" y="2438400"/>
            <a:ext cx="8102600" cy="3725304"/>
          </a:xfrm>
        </p:spPr>
        <p:txBody>
          <a:bodyPr>
            <a:normAutofit fontScale="85000" lnSpcReduction="20000"/>
          </a:bodyPr>
          <a:lstStyle/>
          <a:p>
            <a:pPr marL="0" indent="0">
              <a:buNone/>
            </a:pPr>
            <a:r>
              <a:rPr lang="en-US" sz="2800" dirty="0"/>
              <a:t>In 1947 – the mid-point of the 20th Century – Harry S. Truman warned in a report of his Commission on Higher Education, “</a:t>
            </a:r>
            <a:r>
              <a:rPr lang="en-US" sz="2800" i="1" dirty="0"/>
              <a:t>If the ladder of educational opportunity rises high at the doors of some youth and scarcely rises at the doors of others, while at the same time formal education is made a prerequisite to occupational and social </a:t>
            </a:r>
            <a:r>
              <a:rPr lang="en-US" sz="2800" i="1" dirty="0" smtClean="0"/>
              <a:t>advancement, </a:t>
            </a:r>
            <a:r>
              <a:rPr lang="en-US" sz="2800" i="1" dirty="0"/>
              <a:t>then education may become the means, not of eliminating race and class distinctions, but of deepening and solidifying them</a:t>
            </a:r>
            <a:r>
              <a:rPr lang="en-US" sz="2800" dirty="0"/>
              <a:t>.” </a:t>
            </a:r>
            <a:endParaRPr lang="en-US" sz="2800" dirty="0" smtClean="0"/>
          </a:p>
          <a:p>
            <a:pPr marL="0" indent="0">
              <a:buNone/>
            </a:pPr>
            <a:endParaRPr lang="en-US" sz="2100" dirty="0" smtClean="0"/>
          </a:p>
          <a:p>
            <a:pPr marL="0" indent="0">
              <a:buNone/>
            </a:pPr>
            <a:r>
              <a:rPr lang="en-US" dirty="0" smtClean="0"/>
              <a:t>-</a:t>
            </a:r>
            <a:r>
              <a:rPr lang="en-US" sz="2100" i="1" dirty="0" smtClean="0"/>
              <a:t>Harry </a:t>
            </a:r>
            <a:r>
              <a:rPr lang="en-US" sz="2100" i="1" dirty="0"/>
              <a:t>S. </a:t>
            </a:r>
            <a:r>
              <a:rPr lang="en-US" sz="2100" i="1" dirty="0" smtClean="0"/>
              <a:t>Truman (1947</a:t>
            </a:r>
            <a:r>
              <a:rPr lang="en-US" sz="2100" i="1" dirty="0"/>
              <a:t>)</a:t>
            </a:r>
            <a:r>
              <a:rPr lang="en-US" sz="2100" i="1" dirty="0" smtClean="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04800"/>
            <a:ext cx="1930400" cy="1989696"/>
          </a:xfrm>
          <a:prstGeom prst="rect">
            <a:avLst/>
          </a:prstGeom>
        </p:spPr>
      </p:pic>
    </p:spTree>
    <p:extLst>
      <p:ext uri="{BB962C8B-B14F-4D97-AF65-F5344CB8AC3E}">
        <p14:creationId xmlns:p14="http://schemas.microsoft.com/office/powerpoint/2010/main" val="25695028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0" y="1799035"/>
            <a:ext cx="8411766" cy="3515915"/>
          </a:xfrm>
        </p:spPr>
        <p:txBody>
          <a:bodyPr/>
          <a:lstStyle/>
          <a:p>
            <a:endParaRPr lang="en-US" dirty="0"/>
          </a:p>
          <a:p>
            <a:pPr marL="0" indent="0">
              <a:buNone/>
            </a:pP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06" r="48640"/>
          <a:stretch/>
        </p:blipFill>
        <p:spPr>
          <a:xfrm>
            <a:off x="1138428" y="980694"/>
            <a:ext cx="6529513" cy="4869676"/>
          </a:xfrm>
          <a:prstGeom prst="rect">
            <a:avLst/>
          </a:prstGeom>
        </p:spPr>
      </p:pic>
    </p:spTree>
    <p:extLst>
      <p:ext uri="{BB962C8B-B14F-4D97-AF65-F5344CB8AC3E}">
        <p14:creationId xmlns:p14="http://schemas.microsoft.com/office/powerpoint/2010/main" val="1060786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0364"/>
          <a:stretch/>
        </p:blipFill>
        <p:spPr>
          <a:xfrm>
            <a:off x="1234440" y="1000749"/>
            <a:ext cx="6583680" cy="5000002"/>
          </a:xfrm>
          <a:prstGeom prst="rect">
            <a:avLst/>
          </a:prstGeom>
        </p:spPr>
      </p:pic>
    </p:spTree>
    <p:extLst>
      <p:ext uri="{BB962C8B-B14F-4D97-AF65-F5344CB8AC3E}">
        <p14:creationId xmlns:p14="http://schemas.microsoft.com/office/powerpoint/2010/main" val="1760436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Every Student Succeeds Act</a:t>
            </a:r>
            <a:br>
              <a:rPr lang="en-US" dirty="0" smtClean="0"/>
            </a:br>
            <a:r>
              <a:rPr lang="en-US" sz="3600" dirty="0" smtClean="0"/>
              <a:t>December 10, 2015 </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892" y="1880934"/>
            <a:ext cx="1600200" cy="26797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0228" y="1880934"/>
            <a:ext cx="4986049" cy="3369808"/>
          </a:xfrm>
          <a:prstGeom prst="rect">
            <a:avLst/>
          </a:prstGeom>
        </p:spPr>
      </p:pic>
    </p:spTree>
    <p:extLst>
      <p:ext uri="{BB962C8B-B14F-4D97-AF65-F5344CB8AC3E}">
        <p14:creationId xmlns:p14="http://schemas.microsoft.com/office/powerpoint/2010/main" val="396429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Student-Centered Learning</a:t>
            </a:r>
            <a:br>
              <a:rPr lang="en-US" dirty="0" smtClean="0"/>
            </a:br>
            <a:r>
              <a:rPr lang="en-US" sz="2200" i="1" dirty="0" smtClean="0"/>
              <a:t>Students at the Center (JFF)</a:t>
            </a:r>
            <a:endParaRPr lang="en-US" sz="2200" i="1" dirty="0"/>
          </a:p>
        </p:txBody>
      </p:sp>
      <p:sp>
        <p:nvSpPr>
          <p:cNvPr id="3" name="Content Placeholder 2"/>
          <p:cNvSpPr>
            <a:spLocks noGrp="1"/>
          </p:cNvSpPr>
          <p:nvPr>
            <p:ph idx="1"/>
          </p:nvPr>
        </p:nvSpPr>
        <p:spPr>
          <a:xfrm>
            <a:off x="457200" y="1417638"/>
            <a:ext cx="8229600" cy="4525963"/>
          </a:xfrm>
        </p:spPr>
        <p:txBody>
          <a:bodyPr/>
          <a:lstStyle/>
          <a:p>
            <a:r>
              <a:rPr lang="en-US" sz="2800" dirty="0"/>
              <a:t>C</a:t>
            </a:r>
            <a:r>
              <a:rPr lang="en-US" sz="2800" dirty="0" smtClean="0"/>
              <a:t>ritical </a:t>
            </a:r>
            <a:r>
              <a:rPr lang="en-US" sz="2800" dirty="0"/>
              <a:t>and distinct elements of student-centered approaches to learning challenge the current schooling and education paradigm: </a:t>
            </a:r>
          </a:p>
          <a:p>
            <a:pPr lvl="1"/>
            <a:r>
              <a:rPr lang="en-US" sz="2400" dirty="0"/>
              <a:t>Embracing the adolescent’s experience and learning theory as the starting point of education; </a:t>
            </a:r>
          </a:p>
          <a:p>
            <a:pPr lvl="1"/>
            <a:r>
              <a:rPr lang="en-US" sz="2400" dirty="0"/>
              <a:t>Harnessing the full range of learning experiences at all times of the day, week, and year; </a:t>
            </a:r>
          </a:p>
          <a:p>
            <a:pPr lvl="1"/>
            <a:r>
              <a:rPr lang="en-US" sz="2400" dirty="0"/>
              <a:t>Expanding and reshaping the role of the educator; and </a:t>
            </a:r>
          </a:p>
          <a:p>
            <a:pPr lvl="1"/>
            <a:r>
              <a:rPr lang="en-US" sz="2400" dirty="0"/>
              <a:t>Determining progression based upon mastery. </a:t>
            </a:r>
          </a:p>
          <a:p>
            <a:endParaRPr lang="en-US" dirty="0"/>
          </a:p>
        </p:txBody>
      </p:sp>
    </p:spTree>
    <p:extLst>
      <p:ext uri="{BB962C8B-B14F-4D97-AF65-F5344CB8AC3E}">
        <p14:creationId xmlns:p14="http://schemas.microsoft.com/office/powerpoint/2010/main" val="4798996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ctober_19_Connecticut[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October_19_Connecticut[1]</Template>
  <TotalTime>7531</TotalTime>
  <Words>3474</Words>
  <Application>Microsoft Macintosh PowerPoint</Application>
  <PresentationFormat>On-screen Show (4:3)</PresentationFormat>
  <Paragraphs>291</Paragraphs>
  <Slides>88</Slides>
  <Notes>36</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1</vt:i4>
      </vt:variant>
      <vt:variant>
        <vt:lpstr>Slide Titles</vt:lpstr>
      </vt:variant>
      <vt:variant>
        <vt:i4>88</vt:i4>
      </vt:variant>
    </vt:vector>
  </HeadingPairs>
  <TitlesOfParts>
    <vt:vector size="102" baseType="lpstr">
      <vt:lpstr>Arial Narrow</vt:lpstr>
      <vt:lpstr>Arial Unicode MS</vt:lpstr>
      <vt:lpstr>Calibri</vt:lpstr>
      <vt:lpstr>David</vt:lpstr>
      <vt:lpstr>Geneva</vt:lpstr>
      <vt:lpstr>Lucida Grande</vt:lpstr>
      <vt:lpstr>ＭＳ Ｐゴシック</vt:lpstr>
      <vt:lpstr>Palatino</vt:lpstr>
      <vt:lpstr>Times New Roman</vt:lpstr>
      <vt:lpstr>Wingdings</vt:lpstr>
      <vt:lpstr>Arial</vt:lpstr>
      <vt:lpstr>October_19_Connecticut[1]</vt:lpstr>
      <vt:lpstr>2_Office Theme</vt:lpstr>
      <vt:lpstr>Acrobat Document</vt:lpstr>
      <vt:lpstr>PowerPoint Presentation</vt:lpstr>
      <vt:lpstr>What is the Appropriate Role of Technology in Reinventing K-12 Education?</vt:lpstr>
      <vt:lpstr>PowerPoint Presentation</vt:lpstr>
      <vt:lpstr>iNACOL’s Evolution</vt:lpstr>
      <vt:lpstr>Our Community</vt:lpstr>
      <vt:lpstr>Transforming to  Student-Centered Learning</vt:lpstr>
      <vt:lpstr>10 Trends</vt:lpstr>
      <vt:lpstr>10 Trends</vt:lpstr>
      <vt:lpstr>Student-Centered Learning Students at the Center (JFF)</vt:lpstr>
      <vt:lpstr>Differences and Commonalities:  Personalized Learning, Competency Education, and Blended Learning?  </vt:lpstr>
      <vt:lpstr>Personalized Learning</vt:lpstr>
      <vt:lpstr>Personalized Learning 4 Attributes </vt:lpstr>
      <vt:lpstr>PowerPoint Presentation</vt:lpstr>
      <vt:lpstr>PowerPoint Presentation</vt:lpstr>
      <vt:lpstr>Competency-Based Education &amp; Mastery</vt:lpstr>
      <vt:lpstr>What It Looks Like</vt:lpstr>
      <vt:lpstr>Applications and Tools within Learning Trajectories</vt:lpstr>
      <vt:lpstr>PowerPoint Presentation</vt:lpstr>
      <vt:lpstr>How Students Learn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Qualifications Frameworks</vt:lpstr>
      <vt:lpstr>PowerPoint Presentation</vt:lpstr>
      <vt:lpstr>The rise of K-12 blended learning</vt:lpstr>
      <vt:lpstr>Blended learning is not…</vt:lpstr>
      <vt:lpstr>Research on Blended Learning</vt:lpstr>
      <vt:lpstr>PowerPoint Presentation</vt:lpstr>
      <vt:lpstr>PowerPoint Presentation</vt:lpstr>
      <vt:lpstr>Online learning inherently modular</vt:lpstr>
      <vt:lpstr>Khan Academy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Boy Genius of Ulan Bator </vt:lpstr>
      <vt:lpstr>International Baccalaureate Diploma Program Online</vt:lpstr>
      <vt:lpstr>Next Generation M-Learning Models</vt:lpstr>
      <vt:lpstr>PowerPoint Presentation</vt:lpstr>
      <vt:lpstr>GPS</vt:lpstr>
      <vt:lpstr>“Adaptive”: to What End?</vt:lpstr>
      <vt:lpstr>PowerPoint Presentation</vt:lpstr>
      <vt:lpstr>Design Choices: Context</vt:lpstr>
      <vt:lpstr>PowerPoint Presentation</vt:lpstr>
      <vt:lpstr>iNACOL Resources</vt:lpstr>
      <vt:lpstr>PowerPoint Presentation</vt:lpstr>
      <vt:lpstr>PowerPoint Presentation</vt:lpstr>
      <vt:lpstr>David Hood</vt:lpstr>
      <vt:lpstr>Stephen Heppel (U.K.) notschool.net Quotes</vt:lpstr>
      <vt:lpstr>PowerPoint Presentation</vt:lpstr>
      <vt:lpstr>PowerPoint Presentation</vt:lpstr>
      <vt:lpstr>Discussion: Q&amp;A</vt:lpstr>
      <vt:lpstr>PowerPoint Presentation</vt:lpstr>
      <vt:lpstr>PowerPoint Presentation</vt:lpstr>
      <vt:lpstr>How can we ensure every student can access a world-class education?</vt:lpstr>
      <vt:lpstr>India announces $35 tablet computer for rural poor </vt:lpstr>
      <vt:lpstr>PowerPoint Presentation</vt:lpstr>
      <vt:lpstr>South Korea</vt:lpstr>
      <vt:lpstr>The Futurist: Education 2011</vt:lpstr>
      <vt:lpstr>China</vt:lpstr>
      <vt:lpstr>A 5-Part Definition:  Competency-based Education</vt:lpstr>
      <vt:lpstr>NZ Curriculum Redesign (2007)</vt:lpstr>
      <vt:lpstr>PowerPoint Presentation</vt:lpstr>
      <vt:lpstr>OECD Report: The Nature of Learning Using Research to Inspire Practice  </vt:lpstr>
      <vt:lpstr>John A. Powell</vt:lpstr>
      <vt:lpstr>PowerPoint Presentation</vt:lpstr>
      <vt:lpstr>PowerPoint Presentation</vt:lpstr>
      <vt:lpstr>PowerPoint Presentation</vt:lpstr>
      <vt:lpstr>Every Student Succeeds Act December 10, 2015 </vt:lpstr>
    </vt:vector>
  </TitlesOfParts>
  <Company>Microsoft</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C. Fleming</dc:creator>
  <cp:lastModifiedBy>Microsoft Office User</cp:lastModifiedBy>
  <cp:revision>206</cp:revision>
  <cp:lastPrinted>2017-02-06T17:38:56Z</cp:lastPrinted>
  <dcterms:created xsi:type="dcterms:W3CDTF">2012-02-21T21:07:09Z</dcterms:created>
  <dcterms:modified xsi:type="dcterms:W3CDTF">2017-02-10T04:17:23Z</dcterms:modified>
</cp:coreProperties>
</file>