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9"/>
  </p:notesMasterIdLst>
  <p:handoutMasterIdLst>
    <p:handoutMasterId r:id="rId20"/>
  </p:handoutMasterIdLst>
  <p:sldIdLst>
    <p:sldId id="256" r:id="rId2"/>
    <p:sldId id="259" r:id="rId3"/>
    <p:sldId id="269" r:id="rId4"/>
    <p:sldId id="260" r:id="rId5"/>
    <p:sldId id="261" r:id="rId6"/>
    <p:sldId id="267" r:id="rId7"/>
    <p:sldId id="271" r:id="rId8"/>
    <p:sldId id="273" r:id="rId9"/>
    <p:sldId id="258" r:id="rId10"/>
    <p:sldId id="262" r:id="rId11"/>
    <p:sldId id="265" r:id="rId12"/>
    <p:sldId id="268" r:id="rId13"/>
    <p:sldId id="270" r:id="rId14"/>
    <p:sldId id="264" r:id="rId15"/>
    <p:sldId id="263" r:id="rId16"/>
    <p:sldId id="266"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6"/>
    <p:restoredTop sz="83188"/>
  </p:normalViewPr>
  <p:slideViewPr>
    <p:cSldViewPr snapToGrid="0" snapToObjects="1">
      <p:cViewPr varScale="1">
        <p:scale>
          <a:sx n="112" d="100"/>
          <a:sy n="112" d="100"/>
        </p:scale>
        <p:origin x="200"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34FE83-1C91-AF4B-ADE8-8AB31F882C82}" type="datetimeFigureOut">
              <a:rPr lang="en-US" smtClean="0"/>
              <a:t>2/8/17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066561-5801-6F40-8ECE-83376990726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7A094-D80F-4742-8F1F-AEBA4667F6A6}" type="datetimeFigureOut">
              <a:rPr lang="en-US" smtClean="0"/>
              <a:t>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0CD9A-73FE-8542-90BC-439B38B0C37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Thank</a:t>
            </a:r>
            <a:r>
              <a:rPr lang="en-US" baseline="0" dirty="0" smtClean="0"/>
              <a:t> you for coming. We hope you are enjoying the conference and finding solutions to issues and problems that make your lives difficult.</a:t>
            </a:r>
          </a:p>
          <a:p>
            <a:pPr marL="228600" indent="-228600">
              <a:buAutoNum type="arabicPeriod"/>
            </a:pPr>
            <a:r>
              <a:rPr lang="en-US" baseline="0" dirty="0" smtClean="0"/>
              <a:t>WCRIS number 1 job is to identify issues and challenges that prevent our schools and staff from being effective at educating our state’s children and then crafting and implementing solutions that work.</a:t>
            </a:r>
          </a:p>
          <a:p>
            <a:pPr marL="228600" indent="-228600">
              <a:buAutoNum type="arabicPeriod"/>
            </a:pPr>
            <a:r>
              <a:rPr lang="en-US" baseline="0" dirty="0" smtClean="0"/>
              <a:t>Unfortunately, many of those barriers come from government and its agencies doing things they think will help, but only make our lives more complicated.</a:t>
            </a:r>
          </a:p>
          <a:p>
            <a:pPr marL="228600" indent="-228600">
              <a:buAutoNum type="arabicPeriod"/>
            </a:pPr>
            <a:r>
              <a:rPr lang="en-US" baseline="0" dirty="0" smtClean="0"/>
              <a:t>By partnering with you, we can work together to stop bad ideas and support good ones.</a:t>
            </a:r>
          </a:p>
        </p:txBody>
      </p:sp>
      <p:sp>
        <p:nvSpPr>
          <p:cNvPr id="4" name="Slide Number Placeholder 3"/>
          <p:cNvSpPr>
            <a:spLocks noGrp="1"/>
          </p:cNvSpPr>
          <p:nvPr>
            <p:ph type="sldNum" sz="quarter" idx="10"/>
          </p:nvPr>
        </p:nvSpPr>
        <p:spPr/>
        <p:txBody>
          <a:bodyPr/>
          <a:lstStyle/>
          <a:p>
            <a:fld id="{4E80CD9A-73FE-8542-90BC-439B38B0C37D}" type="slidenum">
              <a:rPr lang="en-US" smtClean="0"/>
              <a:t>1</a:t>
            </a:fld>
            <a:endParaRPr lang="en-US"/>
          </a:p>
        </p:txBody>
      </p:sp>
    </p:spTree>
    <p:extLst>
      <p:ext uri="{BB962C8B-B14F-4D97-AF65-F5344CB8AC3E}">
        <p14:creationId xmlns:p14="http://schemas.microsoft.com/office/powerpoint/2010/main" val="91584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0CD9A-73FE-8542-90BC-439B38B0C37D}" type="slidenum">
              <a:rPr lang="en-US" smtClean="0"/>
              <a:t>10</a:t>
            </a:fld>
            <a:endParaRPr lang="en-US"/>
          </a:p>
        </p:txBody>
      </p:sp>
    </p:spTree>
    <p:extLst>
      <p:ext uri="{BB962C8B-B14F-4D97-AF65-F5344CB8AC3E}">
        <p14:creationId xmlns:p14="http://schemas.microsoft.com/office/powerpoint/2010/main" val="21036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11</a:t>
            </a:fld>
            <a:endParaRPr lang="en-US"/>
          </a:p>
        </p:txBody>
      </p:sp>
    </p:spTree>
    <p:extLst>
      <p:ext uri="{BB962C8B-B14F-4D97-AF65-F5344CB8AC3E}">
        <p14:creationId xmlns:p14="http://schemas.microsoft.com/office/powerpoint/2010/main" val="1378752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0CD9A-73FE-8542-90BC-439B38B0C37D}" type="slidenum">
              <a:rPr lang="en-US" smtClean="0"/>
              <a:t>12</a:t>
            </a:fld>
            <a:endParaRPr lang="en-US"/>
          </a:p>
        </p:txBody>
      </p:sp>
    </p:spTree>
    <p:extLst>
      <p:ext uri="{BB962C8B-B14F-4D97-AF65-F5344CB8AC3E}">
        <p14:creationId xmlns:p14="http://schemas.microsoft.com/office/powerpoint/2010/main" val="894893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increase</a:t>
            </a:r>
            <a:r>
              <a:rPr lang="en-US" baseline="0" dirty="0" smtClean="0"/>
              <a:t> as publics, according to a law passed two years ago.</a:t>
            </a:r>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13</a:t>
            </a:fld>
            <a:endParaRPr lang="en-US"/>
          </a:p>
        </p:txBody>
      </p:sp>
    </p:spTree>
    <p:extLst>
      <p:ext uri="{BB962C8B-B14F-4D97-AF65-F5344CB8AC3E}">
        <p14:creationId xmlns:p14="http://schemas.microsoft.com/office/powerpoint/2010/main" val="154035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14</a:t>
            </a:fld>
            <a:endParaRPr lang="en-US"/>
          </a:p>
        </p:txBody>
      </p:sp>
    </p:spTree>
    <p:extLst>
      <p:ext uri="{BB962C8B-B14F-4D97-AF65-F5344CB8AC3E}">
        <p14:creationId xmlns:p14="http://schemas.microsoft.com/office/powerpoint/2010/main" val="199807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15</a:t>
            </a:fld>
            <a:endParaRPr lang="en-US"/>
          </a:p>
        </p:txBody>
      </p:sp>
    </p:spTree>
    <p:extLst>
      <p:ext uri="{BB962C8B-B14F-4D97-AF65-F5344CB8AC3E}">
        <p14:creationId xmlns:p14="http://schemas.microsoft.com/office/powerpoint/2010/main" val="156486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16</a:t>
            </a:fld>
            <a:endParaRPr lang="en-US"/>
          </a:p>
        </p:txBody>
      </p:sp>
    </p:spTree>
    <p:extLst>
      <p:ext uri="{BB962C8B-B14F-4D97-AF65-F5344CB8AC3E}">
        <p14:creationId xmlns:p14="http://schemas.microsoft.com/office/powerpoint/2010/main" val="353539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0CD9A-73FE-8542-90BC-439B38B0C37D}" type="slidenum">
              <a:rPr lang="en-US" smtClean="0"/>
              <a:t>17</a:t>
            </a:fld>
            <a:endParaRPr lang="en-US"/>
          </a:p>
        </p:txBody>
      </p:sp>
    </p:spTree>
    <p:extLst>
      <p:ext uri="{BB962C8B-B14F-4D97-AF65-F5344CB8AC3E}">
        <p14:creationId xmlns:p14="http://schemas.microsoft.com/office/powerpoint/2010/main" val="163875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That begs the question: What’s the National Picture for private schools?</a:t>
            </a:r>
          </a:p>
          <a:p>
            <a:pPr marL="228600" indent="-228600">
              <a:buAutoNum type="arabicPeriod"/>
            </a:pPr>
            <a:endParaRPr lang="en-US" baseline="0" dirty="0" smtClean="0"/>
          </a:p>
          <a:p>
            <a:pPr marL="228600" indent="-228600">
              <a:buAutoNum type="arabicPeriod"/>
            </a:pPr>
            <a:r>
              <a:rPr lang="en-US" baseline="0" dirty="0" smtClean="0"/>
              <a:t>First time WI has voted for a Dem for Pres</a:t>
            </a:r>
          </a:p>
          <a:p>
            <a:pPr marL="228600" indent="-228600">
              <a:buAutoNum type="arabicPeriod"/>
            </a:pPr>
            <a:r>
              <a:rPr lang="en-US" baseline="0" dirty="0" smtClean="0"/>
              <a:t>Three states that delivered votes that made Trump win. That will be rewarded</a:t>
            </a:r>
          </a:p>
          <a:p>
            <a:pPr marL="228600" indent="-228600">
              <a:buAutoNum type="arabicPeriod"/>
            </a:pPr>
            <a:r>
              <a:rPr lang="en-US" baseline="0" dirty="0" smtClean="0"/>
              <a:t>Wi has out-size influence because of Speaker Ryan and Reince </a:t>
            </a:r>
            <a:r>
              <a:rPr lang="en-US" baseline="0" dirty="0" err="1" smtClean="0"/>
              <a:t>Preibus</a:t>
            </a:r>
            <a:r>
              <a:rPr lang="en-US" baseline="0" dirty="0" smtClean="0"/>
              <a:t> from Kenosha. </a:t>
            </a:r>
          </a:p>
          <a:p>
            <a:pPr marL="228600" indent="-228600">
              <a:buAutoNum type="arabicPeriod"/>
            </a:pPr>
            <a:r>
              <a:rPr lang="en-US" baseline="0" dirty="0" smtClean="0"/>
              <a:t>Pres Trump said less about education on the campaign trail than any major party nominee in recent history, except for his high profile proposal on school vouchers</a:t>
            </a:r>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2</a:t>
            </a:fld>
            <a:endParaRPr lang="en-US"/>
          </a:p>
        </p:txBody>
      </p:sp>
    </p:spTree>
    <p:extLst>
      <p:ext uri="{BB962C8B-B14F-4D97-AF65-F5344CB8AC3E}">
        <p14:creationId xmlns:p14="http://schemas.microsoft.com/office/powerpoint/2010/main" val="56044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35 states and territories are in CAPE</a:t>
            </a:r>
          </a:p>
          <a:p>
            <a:pPr marL="228600" indent="-228600">
              <a:buAutoNum type="arabicPeriod"/>
            </a:pPr>
            <a:r>
              <a:rPr lang="en-US" dirty="0" smtClean="0"/>
              <a:t>Wisconsin is in top 10 of private</a:t>
            </a:r>
            <a:r>
              <a:rPr lang="en-US" baseline="0" dirty="0" smtClean="0"/>
              <a:t> school enrollment. Enrollment overall is up slightly in private schools nationwide.</a:t>
            </a:r>
          </a:p>
          <a:p>
            <a:pPr marL="228600" indent="-228600">
              <a:buAutoNum type="arabicPeriod"/>
            </a:pPr>
            <a:r>
              <a:rPr lang="en-US" baseline="0" dirty="0" smtClean="0"/>
              <a:t>WCRIS is a leader in gaining legislative support for busing, choice, tax deduction, services to members like group buying prices on criminal background checks; reduced QEI professional development membership; this annual professional development conference and an emerging one for teachers.</a:t>
            </a:r>
          </a:p>
          <a:p>
            <a:pPr marL="228600" indent="-228600">
              <a:buAutoNum type="arabicPeriod"/>
            </a:pPr>
            <a:r>
              <a:rPr lang="en-US" baseline="0" dirty="0" smtClean="0"/>
              <a:t>More major private school groups are in WCRIS than other states. Thanks to the leadership of our Board, listed on last page of program.</a:t>
            </a:r>
          </a:p>
          <a:p>
            <a:pPr marL="228600" indent="-228600">
              <a:buAutoNum type="arabicPeriod"/>
            </a:pPr>
            <a:r>
              <a:rPr lang="en-US" baseline="0" dirty="0" smtClean="0"/>
              <a:t>CAPE’s leadership </a:t>
            </a:r>
            <a:r>
              <a:rPr lang="en-US" baseline="0" smtClean="0"/>
              <a:t>and lobb</a:t>
            </a:r>
            <a:endParaRPr lang="en-US" baseline="0" dirty="0" smtClean="0"/>
          </a:p>
        </p:txBody>
      </p:sp>
      <p:sp>
        <p:nvSpPr>
          <p:cNvPr id="4" name="Slide Number Placeholder 3"/>
          <p:cNvSpPr>
            <a:spLocks noGrp="1"/>
          </p:cNvSpPr>
          <p:nvPr>
            <p:ph type="sldNum" sz="quarter" idx="10"/>
          </p:nvPr>
        </p:nvSpPr>
        <p:spPr/>
        <p:txBody>
          <a:bodyPr/>
          <a:lstStyle/>
          <a:p>
            <a:fld id="{4E80CD9A-73FE-8542-90BC-439B38B0C37D}" type="slidenum">
              <a:rPr lang="en-US" smtClean="0"/>
              <a:t>3</a:t>
            </a:fld>
            <a:endParaRPr lang="en-US"/>
          </a:p>
        </p:txBody>
      </p:sp>
    </p:spTree>
    <p:extLst>
      <p:ext uri="{BB962C8B-B14F-4D97-AF65-F5344CB8AC3E}">
        <p14:creationId xmlns:p14="http://schemas.microsoft.com/office/powerpoint/2010/main" val="174895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First time in history VP had to vote to break tie</a:t>
            </a:r>
            <a:r>
              <a:rPr lang="en-US" baseline="0" dirty="0" smtClean="0"/>
              <a:t> for a cabinet secretary appointment</a:t>
            </a:r>
          </a:p>
          <a:p>
            <a:pPr marL="228600" indent="-228600">
              <a:buAutoNum type="arabicPeriod"/>
            </a:pPr>
            <a:r>
              <a:rPr lang="en-US" baseline="0" dirty="0" smtClean="0"/>
              <a:t>Billionaire. So she </a:t>
            </a:r>
            <a:r>
              <a:rPr lang="en-US" baseline="0" dirty="0" err="1" smtClean="0"/>
              <a:t>doesn</a:t>
            </a:r>
            <a:r>
              <a:rPr lang="uk-UA" baseline="0" dirty="0" smtClean="0"/>
              <a:t>’</a:t>
            </a:r>
            <a:r>
              <a:rPr lang="en-US" baseline="0" dirty="0" smtClean="0"/>
              <a:t>t need any of the after-office favors of previous secretaries. Makes her much freer to do things.</a:t>
            </a:r>
          </a:p>
          <a:p>
            <a:pPr marL="228600" indent="-228600">
              <a:buAutoNum type="arabicPeriod"/>
            </a:pPr>
            <a:r>
              <a:rPr lang="en-US" baseline="0" dirty="0" smtClean="0"/>
              <a:t>AFC colleagues predict her leadership will be noted by giving more power to states, fewer federal interpretations &amp; rules.</a:t>
            </a:r>
          </a:p>
          <a:p>
            <a:pPr marL="228600" indent="-228600">
              <a:buAutoNum type="arabicPeriod"/>
            </a:pPr>
            <a:r>
              <a:rPr lang="en-US" baseline="0" dirty="0" smtClean="0"/>
              <a:t>Dear Colleague letter on transgender bathrooms may remain in place so the lawsuit by several states can go to the US Supreme Ct for review and a long-term decision. Repealing the letter will be a short-term solution, allowing the issue to be revisited in the years to come. </a:t>
            </a:r>
          </a:p>
          <a:p>
            <a:pPr marL="228600" indent="-228600">
              <a:buAutoNum type="arabicPeriod"/>
            </a:pPr>
            <a:r>
              <a:rPr lang="en-US" baseline="0" dirty="0" smtClean="0"/>
              <a:t>37-year old agency, $70 billion budget and 4,000 career employees</a:t>
            </a:r>
          </a:p>
          <a:p>
            <a:pPr marL="228600" indent="-228600">
              <a:buAutoNum type="arabicPeriod"/>
            </a:pPr>
            <a:r>
              <a:rPr lang="en-US" baseline="0" dirty="0" smtClean="0"/>
              <a:t>Trumps first budget proposal, to cover 2018, will likely come out late winter early spring and will give indication whether he will scrap it or just cut it.</a:t>
            </a:r>
          </a:p>
          <a:p>
            <a:pPr marL="228600" indent="-228600">
              <a:buAutoNum type="arabicPeriod"/>
            </a:pPr>
            <a:r>
              <a:rPr lang="en-US" baseline="0" dirty="0" smtClean="0"/>
              <a:t>Promised in confirmation process to not mandate choice in states. </a:t>
            </a:r>
          </a:p>
          <a:p>
            <a:pPr marL="228600" indent="-228600">
              <a:buAutoNum type="arabicPeriod"/>
            </a:pPr>
            <a:r>
              <a:rPr lang="en-US" baseline="0" dirty="0" smtClean="0"/>
              <a:t>Congress will have to act on choice expansion; could expand DC voucher program. Could seek to expand choice via tax code with tax credit scholarship program. Already exist in 17 states. Using ESSA funds was not upheld in committee and the votes still are not there.</a:t>
            </a:r>
          </a:p>
          <a:p>
            <a:pPr marL="228600" indent="-228600">
              <a:buAutoNum type="arabicPeriod"/>
            </a:pPr>
            <a:r>
              <a:rPr lang="en-US" baseline="0" dirty="0" smtClean="0"/>
              <a:t>Expand charters through federal start-up grants for new charter schools.</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4</a:t>
            </a:fld>
            <a:endParaRPr lang="en-US"/>
          </a:p>
        </p:txBody>
      </p:sp>
    </p:spTree>
    <p:extLst>
      <p:ext uri="{BB962C8B-B14F-4D97-AF65-F5344CB8AC3E}">
        <p14:creationId xmlns:p14="http://schemas.microsoft.com/office/powerpoint/2010/main" val="214087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Public districts will no longer be able to take money off the top of their Title I allocation and then calculate percentage for private school children. Calculation now done based on all money. So the pie is bigger</a:t>
            </a:r>
          </a:p>
          <a:p>
            <a:r>
              <a:rPr lang="en-US" baseline="0" dirty="0" smtClean="0"/>
              <a:t>2. Congress has moved to overturn Obama Administration </a:t>
            </a:r>
            <a:r>
              <a:rPr lang="en-US" baseline="0" dirty="0" err="1" smtClean="0"/>
              <a:t>regs</a:t>
            </a:r>
            <a:r>
              <a:rPr lang="en-US" baseline="0" dirty="0" smtClean="0"/>
              <a:t> on accountability, which will disrupt state planning because those plans are all based on those rules</a:t>
            </a:r>
          </a:p>
          <a:p>
            <a:r>
              <a:rPr lang="en-US" baseline="0" dirty="0" smtClean="0"/>
              <a:t>3. Patience will be required as the DPI tries to figure this all out. They are not sandbagging.</a:t>
            </a:r>
          </a:p>
          <a:p>
            <a:r>
              <a:rPr lang="en-US" baseline="0" dirty="0" smtClean="0"/>
              <a:t>4. ESSA mandates every state to have an Ombudsman to ensure that private school students get access to Federal programs they are entitled to.</a:t>
            </a:r>
          </a:p>
          <a:p>
            <a:r>
              <a:rPr lang="en-US" baseline="0" dirty="0" smtClean="0"/>
              <a:t>5. ESSA requires SEAs to investigate complaints within 45 days and DOE has 90 days to investigate appeals of SEA rulings</a:t>
            </a:r>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5</a:t>
            </a:fld>
            <a:endParaRPr lang="en-US"/>
          </a:p>
        </p:txBody>
      </p:sp>
    </p:spTree>
    <p:extLst>
      <p:ext uri="{BB962C8B-B14F-4D97-AF65-F5344CB8AC3E}">
        <p14:creationId xmlns:p14="http://schemas.microsoft.com/office/powerpoint/2010/main" val="21854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What</a:t>
            </a:r>
            <a:r>
              <a:rPr lang="en-US" baseline="0" dirty="0" smtClean="0"/>
              <a:t> is an Ombudsman</a:t>
            </a:r>
          </a:p>
          <a:p>
            <a:pPr marL="228600" indent="-228600">
              <a:buAutoNum type="arabicPeriod"/>
            </a:pPr>
            <a:r>
              <a:rPr lang="en-US" baseline="0" dirty="0" smtClean="0"/>
              <a:t>Most states are locating it in their equivalent of the DPI. Others are Department of Administration or Justice.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6</a:t>
            </a:fld>
            <a:endParaRPr lang="en-US"/>
          </a:p>
        </p:txBody>
      </p:sp>
    </p:spTree>
    <p:extLst>
      <p:ext uri="{BB962C8B-B14F-4D97-AF65-F5344CB8AC3E}">
        <p14:creationId xmlns:p14="http://schemas.microsoft.com/office/powerpoint/2010/main" val="65532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a:t>
            </a:r>
            <a:r>
              <a:rPr lang="en-US" baseline="0" dirty="0" smtClean="0"/>
              <a:t> is what WCRIS is working to prevent</a:t>
            </a:r>
          </a:p>
          <a:p>
            <a:pPr marL="228600" indent="-228600">
              <a:buAutoNum type="arabicPeriod"/>
            </a:pPr>
            <a:r>
              <a:rPr lang="en-US" baseline="0" dirty="0" smtClean="0"/>
              <a:t>Working with DPI on a public/private partnership</a:t>
            </a:r>
          </a:p>
          <a:p>
            <a:pPr marL="228600" indent="-228600">
              <a:buAutoNum type="arabicPeriod"/>
            </a:pPr>
            <a:r>
              <a:rPr lang="en-US" baseline="0" dirty="0" smtClean="0"/>
              <a:t>Modeled after ombudsman functions in health and human service programs with federal money and state agencies</a:t>
            </a:r>
          </a:p>
          <a:p>
            <a:pPr marL="228600" indent="-228600">
              <a:buAutoNum type="arabicPeriod"/>
            </a:pPr>
            <a:r>
              <a:rPr lang="en-US" baseline="0" dirty="0" smtClean="0"/>
              <a:t>Have support from both Governor Walker and Dr. Evers to contract with WCRIS to house the ombudsman</a:t>
            </a:r>
          </a:p>
          <a:p>
            <a:pPr marL="228600" indent="-228600">
              <a:buAutoNum type="arabicPeriod"/>
            </a:pPr>
            <a:r>
              <a:rPr lang="en-US" baseline="0" dirty="0" smtClean="0"/>
              <a:t>If we can get approval from DOA, and handle the legal hurdles, it will be unique in the nation</a:t>
            </a:r>
          </a:p>
          <a:p>
            <a:pPr marL="228600" indent="-228600">
              <a:buAutoNum type="arabicPeriod"/>
            </a:pPr>
            <a:r>
              <a:rPr lang="en-US" baseline="0" dirty="0" smtClean="0"/>
              <a:t>Schools will be able to call WCRIS to get help and will NEVER encounter the Tin Ombudsman!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E80CD9A-73FE-8542-90BC-439B38B0C37D}" type="slidenum">
              <a:rPr lang="en-US" smtClean="0"/>
              <a:t>7</a:t>
            </a:fld>
            <a:endParaRPr lang="en-US"/>
          </a:p>
        </p:txBody>
      </p:sp>
    </p:spTree>
    <p:extLst>
      <p:ext uri="{BB962C8B-B14F-4D97-AF65-F5344CB8AC3E}">
        <p14:creationId xmlns:p14="http://schemas.microsoft.com/office/powerpoint/2010/main" val="158726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0CD9A-73FE-8542-90BC-439B38B0C37D}" type="slidenum">
              <a:rPr lang="en-US" smtClean="0"/>
              <a:t>8</a:t>
            </a:fld>
            <a:endParaRPr lang="en-US"/>
          </a:p>
        </p:txBody>
      </p:sp>
    </p:spTree>
    <p:extLst>
      <p:ext uri="{BB962C8B-B14F-4D97-AF65-F5344CB8AC3E}">
        <p14:creationId xmlns:p14="http://schemas.microsoft.com/office/powerpoint/2010/main" val="201295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their help has expanded vouchers to 313 schools:</a:t>
            </a:r>
          </a:p>
          <a:p>
            <a:r>
              <a:rPr lang="en-US" dirty="0" smtClean="0"/>
              <a:t>	</a:t>
            </a:r>
            <a:r>
              <a:rPr lang="en-US" baseline="0" dirty="0" smtClean="0"/>
              <a:t>-- MPCP: 127 schools</a:t>
            </a:r>
          </a:p>
          <a:p>
            <a:r>
              <a:rPr lang="en-US" baseline="0" dirty="0" smtClean="0"/>
              <a:t>	-- Racine: 23 schools</a:t>
            </a:r>
          </a:p>
          <a:p>
            <a:r>
              <a:rPr lang="en-US" baseline="0" dirty="0" smtClean="0"/>
              <a:t>	-- WPCP: 163 schools</a:t>
            </a:r>
          </a:p>
        </p:txBody>
      </p:sp>
      <p:sp>
        <p:nvSpPr>
          <p:cNvPr id="4" name="Slide Number Placeholder 3"/>
          <p:cNvSpPr>
            <a:spLocks noGrp="1"/>
          </p:cNvSpPr>
          <p:nvPr>
            <p:ph type="sldNum" sz="quarter" idx="10"/>
          </p:nvPr>
        </p:nvSpPr>
        <p:spPr/>
        <p:txBody>
          <a:bodyPr/>
          <a:lstStyle/>
          <a:p>
            <a:fld id="{4E80CD9A-73FE-8542-90BC-439B38B0C37D}" type="slidenum">
              <a:rPr lang="en-US" smtClean="0"/>
              <a:t>9</a:t>
            </a:fld>
            <a:endParaRPr lang="en-US"/>
          </a:p>
        </p:txBody>
      </p:sp>
    </p:spTree>
    <p:extLst>
      <p:ext uri="{BB962C8B-B14F-4D97-AF65-F5344CB8AC3E}">
        <p14:creationId xmlns:p14="http://schemas.microsoft.com/office/powerpoint/2010/main" val="19808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24D4A48-2181-EE4F-89B4-290E20DAAB9E}" type="datetimeFigureOut">
              <a:rPr lang="en-US" smtClean="0"/>
              <a:t>2/8/17</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6D1944E7-BA28-804B-BDD4-D39BDE5EFCEC}" type="slidenum">
              <a:rPr lang="en-US" smtClean="0"/>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24D4A48-2181-EE4F-89B4-290E20DAAB9E}" type="datetimeFigureOut">
              <a:rPr lang="en-US" smtClean="0"/>
              <a:t>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944E7-BA28-804B-BDD4-D39BDE5EFC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D4A48-2181-EE4F-89B4-290E20DAAB9E}"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44E7-BA28-804B-BDD4-D39BDE5EFCE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D4A48-2181-EE4F-89B4-290E20DAAB9E}"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44E7-BA28-804B-BDD4-D39BDE5EFCEC}" type="slidenum">
              <a:rPr lang="en-US" smtClean="0"/>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24D4A48-2181-EE4F-89B4-290E20DAAB9E}"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944E7-BA28-804B-BDD4-D39BDE5EFC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24D4A48-2181-EE4F-89B4-290E20DAAB9E}"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944E7-BA28-804B-BDD4-D39BDE5EFCEC}" type="slidenum">
              <a:rPr lang="en-US" smtClean="0"/>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24D4A48-2181-EE4F-89B4-290E20DAAB9E}"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944E7-BA28-804B-BDD4-D39BDE5EFC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D4A48-2181-EE4F-89B4-290E20DAAB9E}"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6D1944E7-BA28-804B-BDD4-D39BDE5EFCEC}" type="slidenum">
              <a:rPr lang="en-US" smtClean="0"/>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4D4A48-2181-EE4F-89B4-290E20DAAB9E}"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44E7-BA28-804B-BDD4-D39BDE5EFC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24D4A48-2181-EE4F-89B4-290E20DAAB9E}" type="datetimeFigureOut">
              <a:rPr lang="en-US" smtClean="0"/>
              <a:t>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944E7-BA28-804B-BDD4-D39BDE5EFCEC}" type="slidenum">
              <a:rPr lang="en-US" smtClean="0"/>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4D4A48-2181-EE4F-89B4-290E20DAAB9E}"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44E7-BA28-804B-BDD4-D39BDE5EFCEC}" type="slidenum">
              <a:rPr lang="en-US" smtClean="0"/>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4D4A48-2181-EE4F-89B4-290E20DAAB9E}"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44E7-BA28-804B-BDD4-D39BDE5EFCEC}" type="slidenum">
              <a:rPr lang="en-US" smtClean="0"/>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4D4A48-2181-EE4F-89B4-290E20DAAB9E}"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944E7-BA28-804B-BDD4-D39BDE5EFCEC}" type="slidenum">
              <a:rPr lang="en-US" smtClean="0"/>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24D4A48-2181-EE4F-89B4-290E20DAAB9E}" type="datetimeFigureOut">
              <a:rPr lang="en-US" smtClean="0"/>
              <a:t>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944E7-BA28-804B-BDD4-D39BDE5EFC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624D4A48-2181-EE4F-89B4-290E20DAAB9E}" type="datetimeFigureOut">
              <a:rPr lang="en-US" smtClean="0"/>
              <a:t>2/8/17</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6D1944E7-BA28-804B-BDD4-D39BDE5EFCEC}" type="slidenum">
              <a:rPr lang="en-US" smtClean="0"/>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s://www.wcris.org/public-policy/current-issues/" TargetMode="External"/><Relationship Id="rId4" Type="http://schemas.openxmlformats.org/officeDocument/2006/relationships/image" Target="../media/image21.jp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YjntXYDPw44" TargetMode="External"/><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07" y="934948"/>
            <a:ext cx="7799387" cy="1741015"/>
          </a:xfrm>
        </p:spPr>
        <p:txBody>
          <a:bodyPr>
            <a:normAutofit fontScale="90000"/>
          </a:bodyPr>
          <a:lstStyle/>
          <a:p>
            <a:r>
              <a:rPr lang="en-US" sz="3600" dirty="0" smtClean="0"/>
              <a:t>2017-19 Legislative Session Update</a:t>
            </a:r>
            <a:br>
              <a:rPr lang="en-US" sz="3600" dirty="0" smtClean="0"/>
            </a:br>
            <a:r>
              <a:rPr lang="en-US" sz="3600" dirty="0" smtClean="0"/>
              <a:t>WCRIS Executive Director </a:t>
            </a:r>
            <a:br>
              <a:rPr lang="en-US" sz="3600" dirty="0" smtClean="0"/>
            </a:br>
            <a:r>
              <a:rPr lang="en-US" sz="3600" dirty="0" smtClean="0"/>
              <a:t>Sharon Schmeling</a:t>
            </a:r>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103</a:t>
            </a:r>
            <a:r>
              <a:rPr lang="en-US" baseline="30000" dirty="0" smtClean="0"/>
              <a:t>rd</a:t>
            </a:r>
            <a:r>
              <a:rPr lang="en-US" dirty="0" smtClean="0"/>
              <a:t> </a:t>
            </a:r>
            <a:r>
              <a:rPr lang="en-US" dirty="0" smtClean="0"/>
              <a:t>Legislature</a:t>
            </a:r>
            <a:endParaRPr lang="en-US" dirty="0"/>
          </a:p>
        </p:txBody>
      </p:sp>
      <p:sp>
        <p:nvSpPr>
          <p:cNvPr id="3" name="Content Placeholder 2"/>
          <p:cNvSpPr>
            <a:spLocks noGrp="1"/>
          </p:cNvSpPr>
          <p:nvPr>
            <p:ph sz="half" idx="1"/>
          </p:nvPr>
        </p:nvSpPr>
        <p:spPr>
          <a:xfrm>
            <a:off x="658904" y="2286000"/>
            <a:ext cx="3068144" cy="4022203"/>
          </a:xfrm>
        </p:spPr>
        <p:txBody>
          <a:bodyPr/>
          <a:lstStyle/>
          <a:p>
            <a:r>
              <a:rPr lang="en-US" dirty="0" smtClean="0"/>
              <a:t>Assembly: 64 to 35</a:t>
            </a:r>
          </a:p>
          <a:p>
            <a:r>
              <a:rPr lang="en-US" dirty="0" smtClean="0"/>
              <a:t>Senate: 20 to 13</a:t>
            </a:r>
          </a:p>
          <a:p>
            <a:r>
              <a:rPr lang="en-US" dirty="0" smtClean="0"/>
              <a:t>11 new Reps (7r &amp; 4d)</a:t>
            </a:r>
          </a:p>
          <a:p>
            <a:r>
              <a:rPr lang="en-US" dirty="0" smtClean="0"/>
              <a:t>4 new Senators (3r &amp; 1d)</a:t>
            </a:r>
          </a:p>
          <a:p>
            <a:r>
              <a:rPr lang="en-US" dirty="0" smtClean="0"/>
              <a:t>Pressure to fund roads and UW</a:t>
            </a:r>
            <a:endParaRPr lang="en-US" dirty="0"/>
          </a:p>
        </p:txBody>
      </p:sp>
      <p:pic>
        <p:nvPicPr>
          <p:cNvPr id="5" name="Content Placeholder 4" descr="legislature taking oath jpg.jpg"/>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8000"/>
                    </a14:imgEffect>
                  </a14:imgLayer>
                </a14:imgProps>
              </a:ext>
            </a:extLst>
          </a:blip>
          <a:srcRect t="-43353" b="-43353"/>
          <a:stretch>
            <a:fillRect/>
          </a:stretch>
        </p:blipFill>
        <p:spPr>
          <a:xfrm>
            <a:off x="3940052" y="1691481"/>
            <a:ext cx="4790111" cy="5029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DPI Superintendent Race </a:t>
            </a:r>
            <a:endParaRPr lang="en-US" dirty="0"/>
          </a:p>
        </p:txBody>
      </p:sp>
      <p:sp>
        <p:nvSpPr>
          <p:cNvPr id="3" name="Content Placeholder 2"/>
          <p:cNvSpPr>
            <a:spLocks noGrp="1"/>
          </p:cNvSpPr>
          <p:nvPr>
            <p:ph sz="half" idx="1"/>
          </p:nvPr>
        </p:nvSpPr>
        <p:spPr/>
        <p:txBody>
          <a:bodyPr/>
          <a:lstStyle/>
          <a:p>
            <a:r>
              <a:rPr lang="en-US" dirty="0" smtClean="0"/>
              <a:t>Nonpartisan</a:t>
            </a:r>
          </a:p>
          <a:p>
            <a:r>
              <a:rPr lang="en-US" dirty="0" smtClean="0"/>
              <a:t>Primary: Feb. 21</a:t>
            </a:r>
          </a:p>
          <a:p>
            <a:r>
              <a:rPr lang="en-US" dirty="0" smtClean="0"/>
              <a:t>General: April 4</a:t>
            </a:r>
          </a:p>
          <a:p>
            <a:r>
              <a:rPr lang="en-US" dirty="0" smtClean="0"/>
              <a:t>Four Candidates:</a:t>
            </a:r>
          </a:p>
          <a:p>
            <a:pPr lvl="1"/>
            <a:r>
              <a:rPr lang="en-US" dirty="0" smtClean="0"/>
              <a:t>Incumbent Tony Evers</a:t>
            </a:r>
          </a:p>
          <a:p>
            <a:pPr lvl="1"/>
            <a:r>
              <a:rPr lang="en-US" dirty="0" err="1" smtClean="0"/>
              <a:t>Lowel</a:t>
            </a:r>
            <a:r>
              <a:rPr lang="en-US" dirty="0" smtClean="0"/>
              <a:t> </a:t>
            </a:r>
            <a:r>
              <a:rPr lang="en-US" dirty="0" err="1" smtClean="0"/>
              <a:t>Holz</a:t>
            </a:r>
            <a:endParaRPr lang="en-US" dirty="0" smtClean="0"/>
          </a:p>
          <a:p>
            <a:pPr lvl="1"/>
            <a:r>
              <a:rPr lang="en-US" dirty="0" smtClean="0"/>
              <a:t>John Humphries</a:t>
            </a:r>
          </a:p>
          <a:p>
            <a:pPr lvl="1"/>
            <a:r>
              <a:rPr lang="en-US" dirty="0" smtClean="0"/>
              <a:t>Rick Melcher – official write-in</a:t>
            </a:r>
            <a:endParaRPr lang="en-US" dirty="0"/>
          </a:p>
        </p:txBody>
      </p:sp>
      <p:pic>
        <p:nvPicPr>
          <p:cNvPr id="5" name="Content Placeholder 4" descr="ballot box.jpeg"/>
          <p:cNvPicPr>
            <a:picLocks noGrp="1" noChangeAspect="1"/>
          </p:cNvPicPr>
          <p:nvPr>
            <p:ph sz="half" idx="2"/>
          </p:nvPr>
        </p:nvPicPr>
        <p:blipFill>
          <a:blip r:embed="rId3"/>
          <a:srcRect t="-2496" b="-2496"/>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State Budget</a:t>
            </a:r>
            <a:endParaRPr lang="en-US" dirty="0"/>
          </a:p>
        </p:txBody>
      </p:sp>
      <p:sp>
        <p:nvSpPr>
          <p:cNvPr id="3" name="Content Placeholder 2"/>
          <p:cNvSpPr>
            <a:spLocks noGrp="1"/>
          </p:cNvSpPr>
          <p:nvPr>
            <p:ph sz="half" idx="1"/>
          </p:nvPr>
        </p:nvSpPr>
        <p:spPr>
          <a:xfrm>
            <a:off x="658904" y="2286000"/>
            <a:ext cx="3241764" cy="4045352"/>
          </a:xfrm>
        </p:spPr>
        <p:txBody>
          <a:bodyPr>
            <a:normAutofit fontScale="92500" lnSpcReduction="10000"/>
          </a:bodyPr>
          <a:lstStyle/>
          <a:p>
            <a:r>
              <a:rPr lang="en-US" i="1" dirty="0" smtClean="0"/>
              <a:t>“We </a:t>
            </a:r>
            <a:r>
              <a:rPr lang="en-US" i="1" dirty="0"/>
              <a:t>are investing more money into education than ever before in the history of </a:t>
            </a:r>
            <a:r>
              <a:rPr lang="en-US" i="1" dirty="0" smtClean="0"/>
              <a:t>Wisconsin</a:t>
            </a:r>
            <a:r>
              <a:rPr lang="is-IS" i="1" dirty="0" smtClean="0"/>
              <a:t>…”</a:t>
            </a:r>
            <a:endParaRPr lang="en-US" dirty="0"/>
          </a:p>
          <a:p>
            <a:r>
              <a:rPr lang="en-US" i="1" dirty="0" smtClean="0"/>
              <a:t>“In </a:t>
            </a:r>
            <a:r>
              <a:rPr lang="en-US" i="1" dirty="0"/>
              <a:t>this budget, we used the reform dividend to invest more into public schools. We put more into rural schools with unique needs. We do more to improve schools in </a:t>
            </a:r>
            <a:r>
              <a:rPr lang="en-US" i="1" dirty="0" smtClean="0"/>
              <a:t>Milwaukee...We </a:t>
            </a:r>
            <a:r>
              <a:rPr lang="en-US" i="1" dirty="0"/>
              <a:t>do more to help recruit and retain excellent </a:t>
            </a:r>
            <a:r>
              <a:rPr lang="en-US" i="1" dirty="0" smtClean="0"/>
              <a:t>teachers.”</a:t>
            </a:r>
            <a:endParaRPr lang="en-US" dirty="0"/>
          </a:p>
          <a:p>
            <a:r>
              <a:rPr lang="en-US" i="1" dirty="0" smtClean="0"/>
              <a:t>“I </a:t>
            </a:r>
            <a:r>
              <a:rPr lang="en-US" i="1" dirty="0"/>
              <a:t>want every student to succeed. And I trust parents to make the right decision for their children</a:t>
            </a:r>
            <a:r>
              <a:rPr lang="en-US" i="1" dirty="0" smtClean="0"/>
              <a:t>.”</a:t>
            </a:r>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905" y="2415518"/>
            <a:ext cx="4591696" cy="344807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Details</a:t>
            </a:r>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03206" y="2286000"/>
            <a:ext cx="3784315" cy="3440430"/>
          </a:xfrm>
        </p:spPr>
      </p:pic>
      <p:sp>
        <p:nvSpPr>
          <p:cNvPr id="9" name="Content Placeholder 8"/>
          <p:cNvSpPr>
            <a:spLocks noGrp="1"/>
          </p:cNvSpPr>
          <p:nvPr>
            <p:ph sz="half" idx="1"/>
          </p:nvPr>
        </p:nvSpPr>
        <p:spPr/>
        <p:txBody>
          <a:bodyPr/>
          <a:lstStyle/>
          <a:p>
            <a:r>
              <a:rPr lang="en-US" dirty="0" smtClean="0"/>
              <a:t>Two-year</a:t>
            </a:r>
          </a:p>
          <a:p>
            <a:r>
              <a:rPr lang="en-US" dirty="0" smtClean="0"/>
              <a:t>Nearly 2,000 pages long</a:t>
            </a:r>
          </a:p>
          <a:p>
            <a:r>
              <a:rPr lang="en-US" dirty="0" smtClean="0"/>
              <a:t>$76.1 billion</a:t>
            </a:r>
          </a:p>
          <a:p>
            <a:r>
              <a:rPr lang="en-US" dirty="0" smtClean="0"/>
              <a:t>Raises vouchers by $217 per pupil in each year of biennium</a:t>
            </a:r>
          </a:p>
          <a:p>
            <a:pPr lvl="1"/>
            <a:r>
              <a:rPr lang="en-US" dirty="0" smtClean="0"/>
              <a:t>K-8 now $7,323</a:t>
            </a:r>
          </a:p>
          <a:p>
            <a:pPr lvl="1"/>
            <a:r>
              <a:rPr lang="en-US" dirty="0" smtClean="0"/>
              <a:t>K-12 now $7,969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Relations</a:t>
            </a:r>
            <a:br>
              <a:rPr lang="en-US" dirty="0" smtClean="0"/>
            </a:br>
            <a:r>
              <a:rPr lang="en-US" dirty="0" smtClean="0"/>
              <a:t> with DPI</a:t>
            </a:r>
            <a:endParaRPr lang="en-US" dirty="0"/>
          </a:p>
        </p:txBody>
      </p:sp>
      <p:sp>
        <p:nvSpPr>
          <p:cNvPr id="3" name="Content Placeholder 2"/>
          <p:cNvSpPr>
            <a:spLocks noGrp="1"/>
          </p:cNvSpPr>
          <p:nvPr>
            <p:ph sz="half" idx="1"/>
          </p:nvPr>
        </p:nvSpPr>
        <p:spPr/>
        <p:txBody>
          <a:bodyPr>
            <a:normAutofit/>
          </a:bodyPr>
          <a:lstStyle/>
          <a:p>
            <a:r>
              <a:rPr lang="en-US" dirty="0" smtClean="0"/>
              <a:t>Helping draft Title I consultation form that private schools will sign off on</a:t>
            </a:r>
          </a:p>
          <a:p>
            <a:r>
              <a:rPr lang="en-US" dirty="0" smtClean="0"/>
              <a:t>WCRIS Board met with Dr. Tony Evers Thursday</a:t>
            </a:r>
          </a:p>
          <a:p>
            <a:r>
              <a:rPr lang="en-US" dirty="0" smtClean="0"/>
              <a:t>Forward Exam pricing</a:t>
            </a:r>
          </a:p>
          <a:p>
            <a:r>
              <a:rPr lang="en-US" dirty="0" smtClean="0"/>
              <a:t>Career Cruising pricing</a:t>
            </a:r>
          </a:p>
          <a:p>
            <a:r>
              <a:rPr lang="en-US" dirty="0" smtClean="0"/>
              <a:t>Success!</a:t>
            </a:r>
          </a:p>
          <a:p>
            <a:pPr lvl="1"/>
            <a:r>
              <a:rPr lang="en-US" dirty="0" smtClean="0"/>
              <a:t>PDP Plan reviewers training</a:t>
            </a:r>
          </a:p>
          <a:p>
            <a:endParaRPr lang="en-US" dirty="0" smtClean="0"/>
          </a:p>
        </p:txBody>
      </p:sp>
      <p:pic>
        <p:nvPicPr>
          <p:cNvPr id="9" name="Content Placeholder 8" descr="Unknown-1.jpeg"/>
          <p:cNvPicPr>
            <a:picLocks noGrp="1" noChangeAspect="1"/>
          </p:cNvPicPr>
          <p:nvPr>
            <p:ph sz="half" idx="2"/>
          </p:nvPr>
        </p:nvPicPr>
        <p:blipFill>
          <a:blip r:embed="rId3"/>
          <a:srcRect t="-40256" b="-40256"/>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Timeline</a:t>
            </a:r>
            <a:endParaRPr lang="en-US" dirty="0"/>
          </a:p>
        </p:txBody>
      </p:sp>
      <p:sp>
        <p:nvSpPr>
          <p:cNvPr id="6" name="Content Placeholder 5"/>
          <p:cNvSpPr>
            <a:spLocks noGrp="1"/>
          </p:cNvSpPr>
          <p:nvPr>
            <p:ph sz="half" idx="1"/>
          </p:nvPr>
        </p:nvSpPr>
        <p:spPr/>
        <p:txBody>
          <a:bodyPr>
            <a:normAutofit fontScale="92500" lnSpcReduction="10000"/>
          </a:bodyPr>
          <a:lstStyle/>
          <a:p>
            <a:r>
              <a:rPr lang="en-US" dirty="0" smtClean="0"/>
              <a:t>February – April 2017</a:t>
            </a:r>
          </a:p>
          <a:p>
            <a:pPr lvl="1"/>
            <a:r>
              <a:rPr lang="en-US" dirty="0" smtClean="0"/>
              <a:t>Joint Finance Committee reviews</a:t>
            </a:r>
          </a:p>
          <a:p>
            <a:pPr lvl="1"/>
            <a:r>
              <a:rPr lang="en-US" dirty="0" smtClean="0"/>
              <a:t>Holds hearings around state</a:t>
            </a:r>
          </a:p>
          <a:p>
            <a:pPr lvl="1"/>
            <a:r>
              <a:rPr lang="en-US" dirty="0" smtClean="0"/>
              <a:t>Fiscal bureau develops analysis</a:t>
            </a:r>
            <a:endParaRPr lang="en-US" dirty="0" smtClean="0"/>
          </a:p>
          <a:p>
            <a:r>
              <a:rPr lang="en-US" dirty="0" smtClean="0"/>
              <a:t>April – May 2017</a:t>
            </a:r>
          </a:p>
          <a:p>
            <a:pPr lvl="1"/>
            <a:r>
              <a:rPr lang="en-US" dirty="0" smtClean="0"/>
              <a:t>JFC holds exec sessions to amend/finalize budget</a:t>
            </a:r>
          </a:p>
          <a:p>
            <a:r>
              <a:rPr lang="en-US" dirty="0" smtClean="0"/>
              <a:t>June: votes in both houses</a:t>
            </a:r>
          </a:p>
          <a:p>
            <a:r>
              <a:rPr lang="en-US" dirty="0" smtClean="0"/>
              <a:t>July 1, 2017: New budget effective	</a:t>
            </a:r>
          </a:p>
        </p:txBody>
      </p:sp>
      <p:pic>
        <p:nvPicPr>
          <p:cNvPr id="10" name="Content Placeholder 9" descr="Sausage Maker cartoon.jpg"/>
          <p:cNvPicPr>
            <a:picLocks noGrp="1" noChangeAspect="1"/>
          </p:cNvPicPr>
          <p:nvPr>
            <p:ph sz="half" idx="2"/>
          </p:nvPr>
        </p:nvPicPr>
        <p:blipFill>
          <a:blip r:embed="rId3"/>
          <a:srcRect t="-24994" b="-24994"/>
          <a:stretch>
            <a:fillRect/>
          </a:stretch>
        </p:blipFill>
        <p:spPr>
          <a:xfrm>
            <a:off x="4571207" y="1779293"/>
            <a:ext cx="3657600" cy="38401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WCRIS Legislative Action Center</a:t>
            </a:r>
            <a:endParaRPr lang="en-US" dirty="0"/>
          </a:p>
        </p:txBody>
      </p:sp>
      <p:sp>
        <p:nvSpPr>
          <p:cNvPr id="3" name="Content Placeholder 2"/>
          <p:cNvSpPr>
            <a:spLocks noGrp="1"/>
          </p:cNvSpPr>
          <p:nvPr>
            <p:ph sz="half" idx="1"/>
          </p:nvPr>
        </p:nvSpPr>
        <p:spPr>
          <a:xfrm>
            <a:off x="658904" y="2286000"/>
            <a:ext cx="3227296" cy="4097796"/>
          </a:xfrm>
        </p:spPr>
        <p:txBody>
          <a:bodyPr/>
          <a:lstStyle/>
          <a:p>
            <a:r>
              <a:rPr lang="en-US" dirty="0" smtClean="0"/>
              <a:t>Your involvement is needed!</a:t>
            </a:r>
          </a:p>
          <a:p>
            <a:r>
              <a:rPr lang="en-US" dirty="0" smtClean="0"/>
              <a:t>We can make a difference</a:t>
            </a:r>
          </a:p>
          <a:p>
            <a:r>
              <a:rPr lang="en-US" dirty="0" smtClean="0"/>
              <a:t>E-mails and phone calls can “blow the roof off</a:t>
            </a:r>
            <a:r>
              <a:rPr lang="is-IS" dirty="0" smtClean="0"/>
              <a:t>…..”</a:t>
            </a: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287" y="2133125"/>
            <a:ext cx="3921283" cy="425067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This</a:t>
            </a:r>
            <a:r>
              <a:rPr lang="en-US" dirty="0" smtClean="0"/>
              <a:t>: </a:t>
            </a:r>
            <a:br>
              <a:rPr lang="en-US" dirty="0" smtClean="0"/>
            </a:br>
            <a:r>
              <a:rPr lang="en-US" dirty="0" smtClean="0"/>
              <a:t>Protecting the Future</a:t>
            </a:r>
            <a:endParaRPr lang="en-US" dirty="0"/>
          </a:p>
        </p:txBody>
      </p:sp>
      <p:sp>
        <p:nvSpPr>
          <p:cNvPr id="4" name="Content Placeholder 3"/>
          <p:cNvSpPr>
            <a:spLocks noGrp="1"/>
          </p:cNvSpPr>
          <p:nvPr>
            <p:ph sz="half" idx="1"/>
          </p:nvPr>
        </p:nvSpPr>
        <p:spPr>
          <a:xfrm>
            <a:off x="493161" y="2044557"/>
            <a:ext cx="3384358" cy="4352613"/>
          </a:xfrm>
        </p:spPr>
        <p:txBody>
          <a:bodyPr/>
          <a:lstStyle/>
          <a:p>
            <a:r>
              <a:rPr lang="en-US" dirty="0" smtClean="0"/>
              <a:t>WCRIS: small but mighty</a:t>
            </a:r>
          </a:p>
          <a:p>
            <a:r>
              <a:rPr lang="en-US" dirty="0" smtClean="0"/>
              <a:t>Leaven for the world</a:t>
            </a:r>
          </a:p>
          <a:p>
            <a:r>
              <a:rPr lang="en-US" dirty="0" smtClean="0"/>
              <a:t>Living reminder: Education is soul craft</a:t>
            </a:r>
            <a:endParaRPr lang="en-US" dirty="0"/>
          </a:p>
          <a:p>
            <a:r>
              <a:rPr lang="en-US" dirty="0" smtClean="0"/>
              <a:t>Religious &amp; Independent Schools – Institutions  help protect our democracy,  Harvard Prof. Clayton Christiansen.</a:t>
            </a:r>
            <a:endParaRPr lang="en-US" dirty="0"/>
          </a:p>
        </p:txBody>
      </p:sp>
      <p:pic>
        <p:nvPicPr>
          <p:cNvPr id="6" name="Content Placeholder 5" descr="Praying school children.jpg">
            <a:hlinkClick r:id="rId3"/>
          </p:cNvPr>
          <p:cNvPicPr>
            <a:picLocks noGrp="1" noChangeAspect="1"/>
          </p:cNvPicPr>
          <p:nvPr>
            <p:ph sz="half" idx="2"/>
          </p:nvPr>
        </p:nvPicPr>
        <p:blipFill>
          <a:blip r:embed="rId4"/>
          <a:srcRect t="-43326" b="-43326"/>
          <a:stretch>
            <a:fillRect/>
          </a:stretch>
        </p:blipFill>
        <p:spPr>
          <a:xfrm>
            <a:off x="3963202" y="1356189"/>
            <a:ext cx="4703018" cy="504098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Picture</a:t>
            </a:r>
            <a:endParaRPr lang="en-US" dirty="0"/>
          </a:p>
        </p:txBody>
      </p:sp>
      <p:sp>
        <p:nvSpPr>
          <p:cNvPr id="3" name="Content Placeholder 2"/>
          <p:cNvSpPr>
            <a:spLocks noGrp="1"/>
          </p:cNvSpPr>
          <p:nvPr>
            <p:ph sz="half" idx="1"/>
          </p:nvPr>
        </p:nvSpPr>
        <p:spPr>
          <a:xfrm>
            <a:off x="658813" y="2147299"/>
            <a:ext cx="2875497" cy="4222679"/>
          </a:xfrm>
        </p:spPr>
        <p:txBody>
          <a:bodyPr/>
          <a:lstStyle/>
          <a:p>
            <a:r>
              <a:rPr lang="en-US" dirty="0" smtClean="0"/>
              <a:t>1988</a:t>
            </a:r>
          </a:p>
          <a:p>
            <a:r>
              <a:rPr lang="en-US" dirty="0" smtClean="0"/>
              <a:t>WI, MI, PA.</a:t>
            </a:r>
          </a:p>
          <a:p>
            <a:r>
              <a:rPr lang="en-US" dirty="0" smtClean="0"/>
              <a:t>Power troika</a:t>
            </a:r>
          </a:p>
          <a:p>
            <a:r>
              <a:rPr lang="en-US" dirty="0" smtClean="0"/>
              <a:t>Pres. Trump’s campaign promises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284" y="2316822"/>
            <a:ext cx="4865500" cy="27778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Allies in D.C.</a:t>
            </a:r>
            <a:endParaRPr lang="en-US" dirty="0"/>
          </a:p>
        </p:txBody>
      </p:sp>
      <p:sp>
        <p:nvSpPr>
          <p:cNvPr id="3" name="Content Placeholder 2"/>
          <p:cNvSpPr>
            <a:spLocks noGrp="1"/>
          </p:cNvSpPr>
          <p:nvPr>
            <p:ph sz="half" idx="1"/>
          </p:nvPr>
        </p:nvSpPr>
        <p:spPr/>
        <p:txBody>
          <a:bodyPr/>
          <a:lstStyle/>
          <a:p>
            <a:r>
              <a:rPr lang="en-US" dirty="0" smtClean="0"/>
              <a:t>35 states</a:t>
            </a:r>
          </a:p>
          <a:p>
            <a:r>
              <a:rPr lang="en-US" dirty="0" smtClean="0"/>
              <a:t>WI in top 10</a:t>
            </a:r>
          </a:p>
          <a:p>
            <a:r>
              <a:rPr lang="en-US" dirty="0" smtClean="0"/>
              <a:t>Leader in choice, busing, tax deduction and services to members</a:t>
            </a:r>
          </a:p>
          <a:p>
            <a:r>
              <a:rPr lang="en-US" dirty="0" smtClean="0"/>
              <a:t>Leader in unity</a:t>
            </a:r>
          </a:p>
          <a:p>
            <a:r>
              <a:rPr lang="en-US" dirty="0" smtClean="0"/>
              <a:t>Accomplishments</a:t>
            </a:r>
            <a:endParaRPr lang="en-US" dirty="0"/>
          </a:p>
        </p:txBody>
      </p:sp>
      <p:pic>
        <p:nvPicPr>
          <p:cNvPr id="5" name="Content Placeholder 4" descr="CAPE Logo.png"/>
          <p:cNvPicPr>
            <a:picLocks noGrp="1" noChangeAspect="1"/>
          </p:cNvPicPr>
          <p:nvPr>
            <p:ph sz="half" idx="2"/>
          </p:nvPr>
        </p:nvPicPr>
        <p:blipFill>
          <a:blip r:embed="rId3"/>
          <a:srcRect t="-184918" b="-184918"/>
          <a:stretch>
            <a:fillRect/>
          </a:stretch>
        </p:blipFill>
        <p:spPr>
          <a:xfrm>
            <a:off x="4456128" y="847615"/>
            <a:ext cx="4180460" cy="438912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Education Secretary</a:t>
            </a:r>
            <a:endParaRPr lang="en-US" dirty="0"/>
          </a:p>
        </p:txBody>
      </p:sp>
      <p:sp>
        <p:nvSpPr>
          <p:cNvPr id="16" name="Content Placeholder 15"/>
          <p:cNvSpPr>
            <a:spLocks noGrp="1"/>
          </p:cNvSpPr>
          <p:nvPr>
            <p:ph sz="half" idx="1"/>
          </p:nvPr>
        </p:nvSpPr>
        <p:spPr>
          <a:xfrm>
            <a:off x="658812" y="2148838"/>
            <a:ext cx="3753167" cy="4240532"/>
          </a:xfrm>
        </p:spPr>
        <p:txBody>
          <a:bodyPr/>
          <a:lstStyle/>
          <a:p>
            <a:r>
              <a:rPr lang="en-US" dirty="0" smtClean="0"/>
              <a:t>Historic vote</a:t>
            </a:r>
          </a:p>
          <a:p>
            <a:r>
              <a:rPr lang="en-US" dirty="0" smtClean="0"/>
              <a:t>$1 per year</a:t>
            </a:r>
          </a:p>
          <a:p>
            <a:r>
              <a:rPr lang="en-US" dirty="0" smtClean="0"/>
              <a:t>150 political appointees</a:t>
            </a:r>
          </a:p>
          <a:p>
            <a:r>
              <a:rPr lang="en-US" dirty="0" smtClean="0"/>
              <a:t>Less not more</a:t>
            </a:r>
          </a:p>
          <a:p>
            <a:r>
              <a:rPr lang="en-US" dirty="0" smtClean="0"/>
              <a:t>Transgender bathrooms</a:t>
            </a:r>
          </a:p>
          <a:p>
            <a:r>
              <a:rPr lang="en-US" dirty="0" smtClean="0"/>
              <a:t>Eliminate DOE?</a:t>
            </a:r>
          </a:p>
          <a:p>
            <a:r>
              <a:rPr lang="en-US" dirty="0" smtClean="0"/>
              <a:t>Expand choice?</a:t>
            </a:r>
          </a:p>
          <a:p>
            <a:r>
              <a:rPr lang="en-US" dirty="0" smtClean="0"/>
              <a:t>Support charters</a:t>
            </a:r>
            <a:endParaRPr lang="en-US" dirty="0"/>
          </a:p>
        </p:txBody>
      </p:sp>
      <p:pic>
        <p:nvPicPr>
          <p:cNvPr id="18" name="Content Placeholder 17"/>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tretch>
            <a:fillRect/>
          </a:stretch>
        </p:blipFill>
        <p:spPr>
          <a:xfrm>
            <a:off x="4530580" y="2148838"/>
            <a:ext cx="3953021" cy="321183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ESSA</a:t>
            </a:r>
            <a:endParaRPr lang="en-US" dirty="0"/>
          </a:p>
        </p:txBody>
      </p:sp>
      <p:sp>
        <p:nvSpPr>
          <p:cNvPr id="4" name="Content Placeholder 3"/>
          <p:cNvSpPr>
            <a:spLocks noGrp="1"/>
          </p:cNvSpPr>
          <p:nvPr>
            <p:ph sz="half" idx="1"/>
          </p:nvPr>
        </p:nvSpPr>
        <p:spPr/>
        <p:txBody>
          <a:bodyPr/>
          <a:lstStyle/>
          <a:p>
            <a:r>
              <a:rPr lang="en-US" dirty="0" smtClean="0"/>
              <a:t>New formulas mean more money for private schools for Title I</a:t>
            </a:r>
          </a:p>
          <a:p>
            <a:r>
              <a:rPr lang="en-US" dirty="0" smtClean="0"/>
              <a:t>Confusion triggered by Congressional Review Act</a:t>
            </a:r>
          </a:p>
          <a:p>
            <a:r>
              <a:rPr lang="en-US" dirty="0" smtClean="0"/>
              <a:t>Not sandbagging</a:t>
            </a:r>
          </a:p>
          <a:p>
            <a:r>
              <a:rPr lang="en-US" dirty="0" smtClean="0"/>
              <a:t>Ombudsman</a:t>
            </a:r>
          </a:p>
          <a:p>
            <a:r>
              <a:rPr lang="en-US" dirty="0" smtClean="0"/>
              <a:t>New Deadlines: SEA has 45 days; DOE has 90.</a:t>
            </a:r>
          </a:p>
          <a:p>
            <a:endParaRPr lang="en-US" dirty="0" smtClean="0"/>
          </a:p>
          <a:p>
            <a:endParaRPr lang="en-US" dirty="0"/>
          </a:p>
        </p:txBody>
      </p:sp>
      <p:pic>
        <p:nvPicPr>
          <p:cNvPr id="6" name="Content Placeholder 5" descr="ESSA CAPE cover.jpg"/>
          <p:cNvPicPr>
            <a:picLocks noGrp="1" noChangeAspect="1"/>
          </p:cNvPicPr>
          <p:nvPr>
            <p:ph sz="half" idx="2"/>
          </p:nvPr>
        </p:nvPicPr>
        <p:blipFill>
          <a:blip r:embed="rId3"/>
          <a:srcRect l="-11581" r="-11581"/>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Ombudsman Position</a:t>
            </a:r>
            <a:endParaRPr lang="en-US" dirty="0"/>
          </a:p>
        </p:txBody>
      </p:sp>
      <p:sp>
        <p:nvSpPr>
          <p:cNvPr id="10" name="Content Placeholder 9"/>
          <p:cNvSpPr>
            <a:spLocks noGrp="1"/>
          </p:cNvSpPr>
          <p:nvPr>
            <p:ph sz="half" idx="1"/>
          </p:nvPr>
        </p:nvSpPr>
        <p:spPr/>
        <p:txBody>
          <a:bodyPr/>
          <a:lstStyle/>
          <a:p>
            <a:r>
              <a:rPr lang="en-US" dirty="0" smtClean="0"/>
              <a:t>“</a:t>
            </a:r>
            <a:r>
              <a:rPr lang="en-US" i="1" dirty="0" smtClean="0"/>
              <a:t>An official appointed to investigate individuals’ complaints against maladministration, especially that of public authorities</a:t>
            </a:r>
            <a:r>
              <a:rPr lang="en-US" dirty="0" smtClean="0"/>
              <a:t>.”</a:t>
            </a:r>
          </a:p>
          <a:p>
            <a:r>
              <a:rPr lang="en-US" dirty="0" smtClean="0"/>
              <a:t>Logistics: where should it be located, who should be in charge?</a:t>
            </a:r>
          </a:p>
          <a:p>
            <a:r>
              <a:rPr lang="en-US" dirty="0" smtClean="0"/>
              <a:t>Other states</a:t>
            </a:r>
            <a:endParaRPr lang="en-US" dirty="0"/>
          </a:p>
        </p:txBody>
      </p:sp>
      <p:pic>
        <p:nvPicPr>
          <p:cNvPr id="11" name="Content Placeholder 10" descr="Ombudsman wordal.png"/>
          <p:cNvPicPr>
            <a:picLocks noGrp="1" noChangeAspect="1"/>
          </p:cNvPicPr>
          <p:nvPr>
            <p:ph sz="half" idx="2"/>
          </p:nvPr>
        </p:nvPicPr>
        <p:blipFill>
          <a:blip r:embed="rId3"/>
          <a:srcRect t="-53679" b="-53679"/>
          <a:stretch>
            <a:fillRect/>
          </a:stretch>
        </p:blipFill>
        <p:spPr>
          <a:xfrm>
            <a:off x="4316504" y="1874361"/>
            <a:ext cx="4441739" cy="466344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Ombudsman</a:t>
            </a:r>
            <a:endParaRPr lang="en-US" dirty="0"/>
          </a:p>
        </p:txBody>
      </p:sp>
      <p:pic>
        <p:nvPicPr>
          <p:cNvPr id="5" name="Content Placeholder 4" descr="Tin Ombudsman.jpg"/>
          <p:cNvPicPr>
            <a:picLocks noGrp="1" noChangeAspect="1"/>
          </p:cNvPicPr>
          <p:nvPr>
            <p:ph sz="half" idx="4294967295"/>
          </p:nvPr>
        </p:nvPicPr>
        <p:blipFill>
          <a:blip r:embed="rId3"/>
          <a:srcRect l="-8695" r="-8695"/>
          <a:stretch>
            <a:fillRect/>
          </a:stretch>
        </p:blipFill>
        <p:spPr>
          <a:xfrm>
            <a:off x="2525237" y="2091690"/>
            <a:ext cx="4091940" cy="429618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Allies</a:t>
            </a:r>
            <a:endParaRPr lang="en-US" dirty="0"/>
          </a:p>
        </p:txBody>
      </p:sp>
      <p:pic>
        <p:nvPicPr>
          <p:cNvPr id="5" name="Content Placeholder 4" descr="WCC logo.gif"/>
          <p:cNvPicPr>
            <a:picLocks noGrp="1" noChangeAspect="1"/>
          </p:cNvPicPr>
          <p:nvPr>
            <p:ph sz="half" idx="1"/>
          </p:nvPr>
        </p:nvPicPr>
        <p:blipFill>
          <a:blip r:embed="rId3"/>
          <a:srcRect t="-5979" b="-5979"/>
          <a:stretch>
            <a:fillRect/>
          </a:stretch>
        </p:blipFill>
        <p:spPr/>
      </p:pic>
      <p:pic>
        <p:nvPicPr>
          <p:cNvPr id="6" name="Content Placeholder 5" descr="American_Federation_for_Children.jpg"/>
          <p:cNvPicPr>
            <a:picLocks noGrp="1" noChangeAspect="1"/>
          </p:cNvPicPr>
          <p:nvPr>
            <p:ph sz="half" idx="2"/>
          </p:nvPr>
        </p:nvPicPr>
        <p:blipFill>
          <a:blip r:embed="rId4"/>
          <a:srcRect t="-52154" b="-52154"/>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We are not alone!</a:t>
            </a:r>
            <a:endParaRPr lang="en-US" dirty="0"/>
          </a:p>
          <a:p>
            <a:r>
              <a:rPr lang="en-US" dirty="0" smtClean="0"/>
              <a:t>Support and Resources</a:t>
            </a:r>
          </a:p>
          <a:p>
            <a:r>
              <a:rPr lang="en-US" dirty="0" smtClean="0"/>
              <a:t>Don’t always agree</a:t>
            </a:r>
          </a:p>
          <a:p>
            <a:r>
              <a:rPr lang="en-US" dirty="0" smtClean="0"/>
              <a:t>Meet regularly</a:t>
            </a:r>
          </a:p>
          <a:p>
            <a:r>
              <a:rPr lang="en-US" dirty="0" smtClean="0"/>
              <a:t>Agree to disagree</a:t>
            </a:r>
          </a:p>
          <a:p>
            <a:endParaRPr lang="en-US" dirty="0" smtClean="0"/>
          </a:p>
        </p:txBody>
      </p:sp>
      <p:pic>
        <p:nvPicPr>
          <p:cNvPr id="5" name="Content Placeholder 4" descr="Ed Reform Coaltion.png"/>
          <p:cNvPicPr>
            <a:picLocks noGrp="1" noChangeAspect="1"/>
          </p:cNvPicPr>
          <p:nvPr>
            <p:ph sz="half" idx="2"/>
          </p:nvPr>
        </p:nvPicPr>
        <p:blipFill>
          <a:blip r:embed="rId3"/>
          <a:srcRect t="-34266" b="-34266"/>
          <a:stretch>
            <a:fillRect/>
          </a:stretch>
        </p:blipFill>
        <p:spPr/>
      </p:pic>
      <p:sp>
        <p:nvSpPr>
          <p:cNvPr id="6" name="Title 5"/>
          <p:cNvSpPr>
            <a:spLocks noGrp="1"/>
          </p:cNvSpPr>
          <p:nvPr>
            <p:ph type="title"/>
          </p:nvPr>
        </p:nvSpPr>
        <p:spPr/>
        <p:txBody>
          <a:bodyPr/>
          <a:lstStyle/>
          <a:p>
            <a:r>
              <a:rPr lang="en-US" dirty="0" smtClean="0"/>
              <a:t>A Coalition of Ed Reformers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760</TotalTime>
  <Words>1298</Words>
  <Application>Microsoft Macintosh PowerPoint</Application>
  <PresentationFormat>On-screen Show (4:3)</PresentationFormat>
  <Paragraphs>154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Calisto MT</vt:lpstr>
      <vt:lpstr>Wingdings</vt:lpstr>
      <vt:lpstr>Arial</vt:lpstr>
      <vt:lpstr>Codex</vt:lpstr>
      <vt:lpstr>2017-19 Legislative Session Update WCRIS Executive Director  Sharon Schmeling  </vt:lpstr>
      <vt:lpstr>The National Picture</vt:lpstr>
      <vt:lpstr>Important Allies in D.C.</vt:lpstr>
      <vt:lpstr>New Education Secretary</vt:lpstr>
      <vt:lpstr>New ESSA</vt:lpstr>
      <vt:lpstr>New Ombudsman Position</vt:lpstr>
      <vt:lpstr>Ombudsman</vt:lpstr>
      <vt:lpstr>Important Allies</vt:lpstr>
      <vt:lpstr>A Coalition of Ed Reformers</vt:lpstr>
      <vt:lpstr> 103rd Legislature</vt:lpstr>
      <vt:lpstr>DPI Superintendent Race </vt:lpstr>
      <vt:lpstr>New State Budget</vt:lpstr>
      <vt:lpstr>Budget Details</vt:lpstr>
      <vt:lpstr>Improving Relations  with DPI</vt:lpstr>
      <vt:lpstr>Budget Timeline</vt:lpstr>
      <vt:lpstr>WCRIS Legislative Action Center</vt:lpstr>
      <vt:lpstr>Why We Do This:  Protecting the Future</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 Schmeling</dc:creator>
  <cp:lastModifiedBy>Microsoft Office User</cp:lastModifiedBy>
  <cp:revision>44</cp:revision>
  <cp:lastPrinted>2017-02-09T02:11:38Z</cp:lastPrinted>
  <dcterms:created xsi:type="dcterms:W3CDTF">2017-02-08T03:41:42Z</dcterms:created>
  <dcterms:modified xsi:type="dcterms:W3CDTF">2017-02-09T02:13:00Z</dcterms:modified>
</cp:coreProperties>
</file>